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8"/>
  </p:notesMasterIdLst>
  <p:sldIdLst>
    <p:sldId id="339" r:id="rId2"/>
    <p:sldId id="340" r:id="rId3"/>
    <p:sldId id="341" r:id="rId4"/>
    <p:sldId id="346" r:id="rId5"/>
    <p:sldId id="347" r:id="rId6"/>
    <p:sldId id="348"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43"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390" r:id="rId79"/>
    <p:sldId id="391" r:id="rId80"/>
    <p:sldId id="392" r:id="rId81"/>
    <p:sldId id="393" r:id="rId82"/>
    <p:sldId id="394" r:id="rId83"/>
    <p:sldId id="395" r:id="rId84"/>
    <p:sldId id="396" r:id="rId85"/>
    <p:sldId id="397" r:id="rId86"/>
    <p:sldId id="344"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8" r:id="rId138"/>
    <p:sldId id="489" r:id="rId139"/>
    <p:sldId id="490" r:id="rId140"/>
    <p:sldId id="491" r:id="rId141"/>
    <p:sldId id="492" r:id="rId142"/>
    <p:sldId id="493" r:id="rId143"/>
    <p:sldId id="494" r:id="rId144"/>
    <p:sldId id="495" r:id="rId145"/>
    <p:sldId id="496" r:id="rId146"/>
    <p:sldId id="497" r:id="rId147"/>
    <p:sldId id="498" r:id="rId148"/>
    <p:sldId id="499" r:id="rId149"/>
    <p:sldId id="500" r:id="rId150"/>
    <p:sldId id="501" r:id="rId151"/>
    <p:sldId id="502" r:id="rId152"/>
    <p:sldId id="503" r:id="rId153"/>
    <p:sldId id="504" r:id="rId154"/>
    <p:sldId id="505" r:id="rId155"/>
    <p:sldId id="506" r:id="rId156"/>
    <p:sldId id="507" r:id="rId157"/>
    <p:sldId id="508" r:id="rId158"/>
    <p:sldId id="509" r:id="rId159"/>
    <p:sldId id="510" r:id="rId160"/>
    <p:sldId id="511" r:id="rId161"/>
    <p:sldId id="512" r:id="rId162"/>
    <p:sldId id="513" r:id="rId163"/>
    <p:sldId id="514" r:id="rId164"/>
    <p:sldId id="515" r:id="rId165"/>
    <p:sldId id="516" r:id="rId166"/>
    <p:sldId id="517" r:id="rId167"/>
    <p:sldId id="518" r:id="rId168"/>
    <p:sldId id="519" r:id="rId169"/>
    <p:sldId id="520" r:id="rId170"/>
    <p:sldId id="521" r:id="rId171"/>
    <p:sldId id="522" r:id="rId172"/>
    <p:sldId id="523" r:id="rId173"/>
    <p:sldId id="524" r:id="rId174"/>
    <p:sldId id="525" r:id="rId175"/>
    <p:sldId id="526" r:id="rId176"/>
    <p:sldId id="527" r:id="rId177"/>
    <p:sldId id="528" r:id="rId178"/>
    <p:sldId id="529" r:id="rId179"/>
    <p:sldId id="530" r:id="rId180"/>
    <p:sldId id="531" r:id="rId181"/>
    <p:sldId id="532" r:id="rId182"/>
    <p:sldId id="533" r:id="rId183"/>
    <p:sldId id="534" r:id="rId184"/>
    <p:sldId id="535" r:id="rId185"/>
    <p:sldId id="536" r:id="rId186"/>
    <p:sldId id="537" r:id="rId187"/>
    <p:sldId id="538" r:id="rId188"/>
    <p:sldId id="539" r:id="rId189"/>
    <p:sldId id="727" r:id="rId190"/>
    <p:sldId id="728" r:id="rId191"/>
    <p:sldId id="729" r:id="rId192"/>
    <p:sldId id="730" r:id="rId193"/>
    <p:sldId id="731" r:id="rId194"/>
    <p:sldId id="732" r:id="rId195"/>
    <p:sldId id="733" r:id="rId196"/>
    <p:sldId id="734" r:id="rId197"/>
    <p:sldId id="345" r:id="rId198"/>
    <p:sldId id="540" r:id="rId199"/>
    <p:sldId id="541" r:id="rId200"/>
    <p:sldId id="542" r:id="rId201"/>
    <p:sldId id="543" r:id="rId202"/>
    <p:sldId id="544" r:id="rId203"/>
    <p:sldId id="545" r:id="rId204"/>
    <p:sldId id="546" r:id="rId205"/>
    <p:sldId id="547" r:id="rId206"/>
    <p:sldId id="548" r:id="rId207"/>
    <p:sldId id="549" r:id="rId208"/>
    <p:sldId id="550" r:id="rId209"/>
    <p:sldId id="551" r:id="rId210"/>
    <p:sldId id="552" r:id="rId211"/>
    <p:sldId id="553" r:id="rId212"/>
    <p:sldId id="554" r:id="rId213"/>
    <p:sldId id="555" r:id="rId214"/>
    <p:sldId id="556" r:id="rId215"/>
    <p:sldId id="557" r:id="rId216"/>
    <p:sldId id="558" r:id="rId217"/>
    <p:sldId id="559" r:id="rId218"/>
    <p:sldId id="560" r:id="rId219"/>
    <p:sldId id="561" r:id="rId220"/>
    <p:sldId id="562" r:id="rId221"/>
    <p:sldId id="563" r:id="rId222"/>
    <p:sldId id="564" r:id="rId223"/>
    <p:sldId id="565" r:id="rId224"/>
    <p:sldId id="566" r:id="rId225"/>
    <p:sldId id="567" r:id="rId226"/>
    <p:sldId id="568" r:id="rId227"/>
    <p:sldId id="569" r:id="rId228"/>
    <p:sldId id="570" r:id="rId229"/>
    <p:sldId id="571" r:id="rId230"/>
    <p:sldId id="572" r:id="rId231"/>
    <p:sldId id="573" r:id="rId232"/>
    <p:sldId id="574" r:id="rId233"/>
    <p:sldId id="575" r:id="rId234"/>
    <p:sldId id="576" r:id="rId235"/>
    <p:sldId id="577" r:id="rId236"/>
    <p:sldId id="578" r:id="rId237"/>
    <p:sldId id="579" r:id="rId238"/>
    <p:sldId id="580" r:id="rId239"/>
    <p:sldId id="581" r:id="rId240"/>
    <p:sldId id="582" r:id="rId241"/>
    <p:sldId id="583" r:id="rId242"/>
    <p:sldId id="584" r:id="rId243"/>
    <p:sldId id="585" r:id="rId244"/>
    <p:sldId id="586" r:id="rId245"/>
    <p:sldId id="486" r:id="rId246"/>
    <p:sldId id="726" r:id="rId247"/>
    <p:sldId id="725" r:id="rId248"/>
    <p:sldId id="676" r:id="rId249"/>
    <p:sldId id="677" r:id="rId250"/>
    <p:sldId id="678" r:id="rId251"/>
    <p:sldId id="679" r:id="rId252"/>
    <p:sldId id="680" r:id="rId253"/>
    <p:sldId id="681" r:id="rId254"/>
    <p:sldId id="682" r:id="rId255"/>
    <p:sldId id="683" r:id="rId256"/>
    <p:sldId id="684" r:id="rId257"/>
    <p:sldId id="685" r:id="rId258"/>
    <p:sldId id="686" r:id="rId259"/>
    <p:sldId id="687" r:id="rId260"/>
    <p:sldId id="688" r:id="rId261"/>
    <p:sldId id="689" r:id="rId262"/>
    <p:sldId id="690" r:id="rId263"/>
    <p:sldId id="691" r:id="rId264"/>
    <p:sldId id="692" r:id="rId265"/>
    <p:sldId id="693" r:id="rId266"/>
    <p:sldId id="694" r:id="rId267"/>
    <p:sldId id="695" r:id="rId268"/>
    <p:sldId id="696" r:id="rId269"/>
    <p:sldId id="697" r:id="rId270"/>
    <p:sldId id="698" r:id="rId271"/>
    <p:sldId id="699" r:id="rId272"/>
    <p:sldId id="700" r:id="rId273"/>
    <p:sldId id="701" r:id="rId274"/>
    <p:sldId id="702" r:id="rId275"/>
    <p:sldId id="703" r:id="rId276"/>
    <p:sldId id="704" r:id="rId277"/>
    <p:sldId id="705" r:id="rId278"/>
    <p:sldId id="706" r:id="rId279"/>
    <p:sldId id="707" r:id="rId280"/>
    <p:sldId id="708" r:id="rId281"/>
    <p:sldId id="709" r:id="rId282"/>
    <p:sldId id="710" r:id="rId283"/>
    <p:sldId id="711" r:id="rId284"/>
    <p:sldId id="712" r:id="rId285"/>
    <p:sldId id="713" r:id="rId286"/>
    <p:sldId id="714" r:id="rId287"/>
    <p:sldId id="715" r:id="rId288"/>
    <p:sldId id="716" r:id="rId289"/>
    <p:sldId id="717" r:id="rId290"/>
    <p:sldId id="718" r:id="rId291"/>
    <p:sldId id="719" r:id="rId292"/>
    <p:sldId id="720" r:id="rId293"/>
    <p:sldId id="721" r:id="rId294"/>
    <p:sldId id="722" r:id="rId295"/>
    <p:sldId id="723" r:id="rId296"/>
    <p:sldId id="724" r:id="rId297"/>
    <p:sldId id="632" r:id="rId298"/>
    <p:sldId id="633" r:id="rId299"/>
    <p:sldId id="634" r:id="rId300"/>
    <p:sldId id="635" r:id="rId301"/>
    <p:sldId id="636" r:id="rId302"/>
    <p:sldId id="637" r:id="rId303"/>
    <p:sldId id="638" r:id="rId304"/>
    <p:sldId id="639" r:id="rId305"/>
    <p:sldId id="640" r:id="rId306"/>
    <p:sldId id="641" r:id="rId307"/>
    <p:sldId id="642" r:id="rId308"/>
    <p:sldId id="643" r:id="rId309"/>
    <p:sldId id="644" r:id="rId310"/>
    <p:sldId id="645" r:id="rId311"/>
    <p:sldId id="646" r:id="rId312"/>
    <p:sldId id="647" r:id="rId313"/>
    <p:sldId id="648" r:id="rId314"/>
    <p:sldId id="649" r:id="rId315"/>
    <p:sldId id="650" r:id="rId316"/>
    <p:sldId id="651" r:id="rId317"/>
    <p:sldId id="652" r:id="rId318"/>
    <p:sldId id="653" r:id="rId319"/>
    <p:sldId id="654" r:id="rId320"/>
    <p:sldId id="655" r:id="rId321"/>
    <p:sldId id="656" r:id="rId322"/>
    <p:sldId id="657" r:id="rId323"/>
    <p:sldId id="658" r:id="rId324"/>
    <p:sldId id="659" r:id="rId325"/>
    <p:sldId id="660" r:id="rId326"/>
    <p:sldId id="661" r:id="rId327"/>
    <p:sldId id="662" r:id="rId328"/>
    <p:sldId id="663" r:id="rId329"/>
    <p:sldId id="664" r:id="rId330"/>
    <p:sldId id="665" r:id="rId331"/>
    <p:sldId id="666" r:id="rId332"/>
    <p:sldId id="667" r:id="rId333"/>
    <p:sldId id="668" r:id="rId334"/>
    <p:sldId id="669" r:id="rId335"/>
    <p:sldId id="670" r:id="rId336"/>
    <p:sldId id="671" r:id="rId337"/>
    <p:sldId id="672" r:id="rId338"/>
    <p:sldId id="673" r:id="rId339"/>
    <p:sldId id="674" r:id="rId340"/>
    <p:sldId id="675" r:id="rId341"/>
    <p:sldId id="612" r:id="rId342"/>
    <p:sldId id="613" r:id="rId343"/>
    <p:sldId id="614" r:id="rId344"/>
    <p:sldId id="615" r:id="rId345"/>
    <p:sldId id="616" r:id="rId346"/>
    <p:sldId id="617" r:id="rId347"/>
    <p:sldId id="618" r:id="rId348"/>
    <p:sldId id="619" r:id="rId349"/>
    <p:sldId id="620" r:id="rId350"/>
    <p:sldId id="621" r:id="rId351"/>
    <p:sldId id="622" r:id="rId352"/>
    <p:sldId id="623" r:id="rId353"/>
    <p:sldId id="624" r:id="rId354"/>
    <p:sldId id="625" r:id="rId355"/>
    <p:sldId id="626" r:id="rId356"/>
    <p:sldId id="627" r:id="rId357"/>
    <p:sldId id="628" r:id="rId358"/>
    <p:sldId id="629" r:id="rId359"/>
    <p:sldId id="630" r:id="rId360"/>
    <p:sldId id="631" r:id="rId361"/>
    <p:sldId id="487" r:id="rId362"/>
    <p:sldId id="587" r:id="rId363"/>
    <p:sldId id="588" r:id="rId364"/>
    <p:sldId id="589" r:id="rId365"/>
    <p:sldId id="590" r:id="rId366"/>
    <p:sldId id="591" r:id="rId367"/>
    <p:sldId id="592" r:id="rId368"/>
    <p:sldId id="593" r:id="rId369"/>
    <p:sldId id="594" r:id="rId370"/>
    <p:sldId id="595" r:id="rId371"/>
    <p:sldId id="596" r:id="rId372"/>
    <p:sldId id="597" r:id="rId373"/>
    <p:sldId id="598" r:id="rId374"/>
    <p:sldId id="599" r:id="rId375"/>
    <p:sldId id="600" r:id="rId376"/>
    <p:sldId id="601" r:id="rId377"/>
    <p:sldId id="602" r:id="rId378"/>
    <p:sldId id="603" r:id="rId379"/>
    <p:sldId id="604" r:id="rId380"/>
    <p:sldId id="605" r:id="rId381"/>
    <p:sldId id="606" r:id="rId382"/>
    <p:sldId id="607" r:id="rId383"/>
    <p:sldId id="608" r:id="rId384"/>
    <p:sldId id="609" r:id="rId385"/>
    <p:sldId id="610" r:id="rId386"/>
    <p:sldId id="611" r:id="rId3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nuel Fradinho" initials="M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DFF"/>
    <a:srgbClr val="FF40FF"/>
    <a:srgbClr val="00B2A5"/>
    <a:srgbClr val="00D9C7"/>
    <a:srgbClr val="73FDD6"/>
    <a:srgbClr val="A92C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60" autoAdjust="0"/>
    <p:restoredTop sz="79922" autoAdjust="0"/>
  </p:normalViewPr>
  <p:slideViewPr>
    <p:cSldViewPr snapToGrid="0">
      <p:cViewPr varScale="1">
        <p:scale>
          <a:sx n="37" d="100"/>
          <a:sy n="37" d="100"/>
        </p:scale>
        <p:origin x="78" y="10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commentAuthors" Target="commentAuthor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presProps" Target="presProp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viewProps" Target="view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A3E45-57A9-44A4-8D02-ECC452318D6C}"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232A1-099D-4B50-B749-7C373A0D848E}" type="slidenum">
              <a:rPr lang="en-US" smtClean="0"/>
              <a:t>‹#›</a:t>
            </a:fld>
            <a:endParaRPr lang="en-US"/>
          </a:p>
        </p:txBody>
      </p:sp>
    </p:spTree>
    <p:extLst>
      <p:ext uri="{BB962C8B-B14F-4D97-AF65-F5344CB8AC3E}">
        <p14:creationId xmlns:p14="http://schemas.microsoft.com/office/powerpoint/2010/main" val="2638543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en.wikipedia.org/wiki/IPv4" TargetMode="External"/><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en.wikipedia.org/wiki/IPv4" TargetMode="External"/><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https://repository.unikom.ac.id/view/subjects/kuliahonline2011.html</a:t>
            </a:r>
          </a:p>
          <a:p>
            <a:r>
              <a:rPr lang="en-US" dirty="0" smtClean="0"/>
              <a:t>https://github.com/kaliappan20</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a:t>
            </a:fld>
            <a:endParaRPr lang="en-US"/>
          </a:p>
        </p:txBody>
      </p:sp>
    </p:spTree>
    <p:extLst>
      <p:ext uri="{BB962C8B-B14F-4D97-AF65-F5344CB8AC3E}">
        <p14:creationId xmlns:p14="http://schemas.microsoft.com/office/powerpoint/2010/main" val="3759948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AA78E32-65F1-4197-ABAC-B9D021F8DA6F}" type="slidenum">
              <a:rPr lang="en-US" altLang="en-US">
                <a:latin typeface="Calibri" panose="020F0502020204030204" pitchFamily="34" charset="0"/>
              </a:rPr>
              <a:pPr/>
              <a:t>251</a:t>
            </a:fld>
            <a:endParaRPr lang="en-US" altLang="en-US">
              <a:latin typeface="Calibri" panose="020F0502020204030204" pitchFamily="34" charset="0"/>
            </a:endParaRPr>
          </a:p>
        </p:txBody>
      </p:sp>
      <p:sp>
        <p:nvSpPr>
          <p:cNvPr id="552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To improve efficiency, a modification of ALOHA, known as slotted ALOHA, was developed. In this scheme, time on the channel is organized into uniform slots whose size equals the frame transmission time. Some central clock or other technique is needed to synchronize all stations. Transmission is permitted to begin only at a slot boundary. Thus, frames that do overlap will do so totally. This increases the maximum utilization of the system to about 37%. Both ALOHA and slotted ALOHA exhibit poor utilization. Both fail to take advantage of one of the key properties of both packet radio networks and LANs, which is that propagation delay between stations may be very small compared to frame transmission time. </a:t>
            </a:r>
          </a:p>
        </p:txBody>
      </p:sp>
    </p:spTree>
    <p:extLst>
      <p:ext uri="{BB962C8B-B14F-4D97-AF65-F5344CB8AC3E}">
        <p14:creationId xmlns:p14="http://schemas.microsoft.com/office/powerpoint/2010/main" val="3225630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C2E84C99-12EC-4FA0-A007-5AB10B4FC403}" type="slidenum">
              <a:rPr lang="en-US" altLang="en-US">
                <a:latin typeface="Calibri" panose="020F0502020204030204" pitchFamily="34" charset="0"/>
              </a:rPr>
              <a:pPr/>
              <a:t>253</a:t>
            </a:fld>
            <a:endParaRPr lang="en-US" altLang="en-US">
              <a:latin typeface="Calibri" panose="020F0502020204030204" pitchFamily="34" charset="0"/>
            </a:endParaRPr>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most widely used high-speed LANs today are based on Ethernet and were developed by the IEEE 802.3 standards committee. As with other LAN standards, there is both a medium access control layer and a physical layer. The media access uses CSMA/CD. This and its precursors can be termed random access, or contention, techniques. They are random access in the sense that there is no predictable or scheduled time for any station to transmit; station transmissions are ordered randomly. They exhibit contention in the sense that stations contend for time on the shared medium.</a:t>
            </a:r>
          </a:p>
        </p:txBody>
      </p:sp>
    </p:spTree>
    <p:extLst>
      <p:ext uri="{BB962C8B-B14F-4D97-AF65-F5344CB8AC3E}">
        <p14:creationId xmlns:p14="http://schemas.microsoft.com/office/powerpoint/2010/main" val="239171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E284EFB-A78B-4E0E-B4DD-3F9C63951A58}" type="slidenum">
              <a:rPr lang="en-US" altLang="en-US">
                <a:latin typeface="Calibri" panose="020F0502020204030204" pitchFamily="34" charset="0"/>
              </a:rPr>
              <a:pPr/>
              <a:t>254</a:t>
            </a:fld>
            <a:endParaRPr lang="en-US" altLang="en-US">
              <a:latin typeface="Calibri" panose="020F0502020204030204" pitchFamily="34" charset="0"/>
            </a:endParaRPr>
          </a:p>
        </p:txBody>
      </p:sp>
      <p:sp>
        <p:nvSpPr>
          <p:cNvPr id="573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foregoing observations led to the development of carrier sense multiple access (CSMA). With CSMA, a station wishing to transmit first listens to the medium to determine if another transmission is in progress (carrier sense). If the medium is in use, the station must wait. If the medium is idle, the station may transmit. It may happen that two or more stations attempt to transmit at about the same time. If this happens, there will be a collision; the data from both transmissions will be garbled and not received successfully. To account for this, a station waits a reasonable amount of time after transmitting for an acknowledgment, taking into account the maximum round-trip propagation delay and the fact that the acknowledging station must also contend for the channel to respond. If there is no acknowledgment, the station assumes that a collision has occurred and retransmits. This strategy is effective for networks in which the average frame transmission time is much longer than the propagation time. Collisions can occur only when more than one user begins transmitting within a short time interval (the period of the propagation delay). If a station begins to transmit a frame, and there are no collisions during the time it takes for the leading edge of the packet to propagate to the farthest station, then there will be no collision for this frame because all other stations are now aware of the transmission. The maximum utilization achievable using CSMA can far exceed that of ALOHA or slotted ALOHA. The maximum utilization depends on the length of the frame and on the propagation time; the longer the frames or the shorter the propagation time, the higher the utilization.</a:t>
            </a:r>
          </a:p>
          <a:p>
            <a:pPr>
              <a:spcBef>
                <a:spcPct val="0"/>
              </a:spcBef>
            </a:pPr>
            <a:endParaRPr lang="en-US" altLang="en-US" smtClean="0"/>
          </a:p>
        </p:txBody>
      </p:sp>
    </p:spTree>
    <p:extLst>
      <p:ext uri="{BB962C8B-B14F-4D97-AF65-F5344CB8AC3E}">
        <p14:creationId xmlns:p14="http://schemas.microsoft.com/office/powerpoint/2010/main" val="790477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80B9DFD3-A914-4268-BCC3-690F1B0E7448}" type="slidenum">
              <a:rPr lang="en-US" altLang="en-US">
                <a:latin typeface="Calibri" panose="020F0502020204030204" pitchFamily="34" charset="0"/>
              </a:rPr>
              <a:pPr/>
              <a:t>255</a:t>
            </a:fld>
            <a:endParaRPr lang="en-US" altLang="en-US">
              <a:latin typeface="Calibri" panose="020F0502020204030204" pitchFamily="34"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With CSMA, an algorithm is needed to specify what a station should do if the medium is found busy. One algorithm is </a:t>
            </a:r>
            <a:r>
              <a:rPr lang="en-US" altLang="en-US" b="1" smtClean="0">
                <a:latin typeface="Times" panose="02020603050405020304" pitchFamily="18" charset="0"/>
              </a:rPr>
              <a:t>nonpersistent CSMA</a:t>
            </a:r>
            <a:r>
              <a:rPr lang="en-US" altLang="en-US" smtClean="0">
                <a:latin typeface="Times" panose="02020603050405020304" pitchFamily="18" charset="0"/>
              </a:rPr>
              <a:t>. A station wishing to transmit listens to the medium and obeys the following rules:</a:t>
            </a:r>
          </a:p>
          <a:p>
            <a:pPr>
              <a:spcBef>
                <a:spcPct val="0"/>
              </a:spcBef>
            </a:pPr>
            <a:endParaRPr lang="en-US" altLang="en-US" smtClean="0">
              <a:latin typeface="Times" panose="02020603050405020304" pitchFamily="18" charset="0"/>
            </a:endParaRPr>
          </a:p>
          <a:p>
            <a:pPr>
              <a:spcBef>
                <a:spcPct val="0"/>
              </a:spcBef>
            </a:pPr>
            <a:r>
              <a:rPr lang="en-US" altLang="en-US" b="1" smtClean="0">
                <a:latin typeface="Times" panose="02020603050405020304" pitchFamily="18" charset="0"/>
              </a:rPr>
              <a:t>1.</a:t>
            </a:r>
            <a:r>
              <a:rPr lang="en-US" altLang="en-US" smtClean="0">
                <a:latin typeface="Times" panose="02020603050405020304" pitchFamily="18" charset="0"/>
              </a:rPr>
              <a:t> If the medium is idle, transmit; otherwise, go to step 2.</a:t>
            </a:r>
          </a:p>
          <a:p>
            <a:pPr>
              <a:spcBef>
                <a:spcPct val="0"/>
              </a:spcBef>
            </a:pPr>
            <a:r>
              <a:rPr lang="en-US" altLang="en-US" b="1" smtClean="0">
                <a:latin typeface="Times" panose="02020603050405020304" pitchFamily="18" charset="0"/>
              </a:rPr>
              <a:t>2.</a:t>
            </a:r>
            <a:r>
              <a:rPr lang="en-US" altLang="en-US" smtClean="0">
                <a:latin typeface="Times" panose="02020603050405020304" pitchFamily="18" charset="0"/>
              </a:rPr>
              <a:t> If the medium is busy, wait an amount of time drawn from a probability distribution (the retransmission delay) and repeat step 1.</a:t>
            </a:r>
          </a:p>
          <a:p>
            <a:pPr>
              <a:spcBef>
                <a:spcPct val="0"/>
              </a:spcBef>
            </a:pPr>
            <a:endParaRPr lang="en-US" altLang="en-US" smtClean="0">
              <a:latin typeface="Times" panose="02020603050405020304" pitchFamily="18" charset="0"/>
            </a:endParaRPr>
          </a:p>
          <a:p>
            <a:pPr>
              <a:spcBef>
                <a:spcPct val="0"/>
              </a:spcBef>
            </a:pPr>
            <a:r>
              <a:rPr lang="en-US" altLang="en-US" smtClean="0">
                <a:latin typeface="Times" panose="02020603050405020304" pitchFamily="18" charset="0"/>
              </a:rPr>
              <a:t>The use of random delays reduces the probability of collisions. To see this, consider that two stations become ready to transmit at about the same time while another transmission is in progress; if both stations delay the same amount of time before trying again, they will both attempt to transmit at about the same time. A problem with nonpersistent CSMA is that capacity is wasted because the medium will generally remain idle following the end of a transmission even if there are one or more stations waiting to transmit.</a:t>
            </a:r>
          </a:p>
          <a:p>
            <a:pPr>
              <a:spcBef>
                <a:spcPct val="0"/>
              </a:spcBef>
            </a:pPr>
            <a:endParaRPr lang="en-US" altLang="en-US" smtClean="0"/>
          </a:p>
        </p:txBody>
      </p:sp>
    </p:spTree>
    <p:extLst>
      <p:ext uri="{BB962C8B-B14F-4D97-AF65-F5344CB8AC3E}">
        <p14:creationId xmlns:p14="http://schemas.microsoft.com/office/powerpoint/2010/main" val="885744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C8A37F3-1462-47E2-8A33-1398C77329BF}" type="slidenum">
              <a:rPr lang="en-US" altLang="en-US">
                <a:latin typeface="Calibri" panose="020F0502020204030204" pitchFamily="34" charset="0"/>
              </a:rPr>
              <a:pPr/>
              <a:t>256</a:t>
            </a:fld>
            <a:endParaRPr lang="en-US" altLang="en-US">
              <a:latin typeface="Calibri" panose="020F0502020204030204" pitchFamily="34" charset="0"/>
            </a:endParaRPr>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To avoid idle channel time, the </a:t>
            </a:r>
            <a:r>
              <a:rPr lang="en-US" altLang="en-US" b="1" smtClean="0">
                <a:latin typeface="Times" panose="02020603050405020304" pitchFamily="18" charset="0"/>
              </a:rPr>
              <a:t>1-persistent protocol</a:t>
            </a:r>
            <a:r>
              <a:rPr lang="en-US" altLang="en-US" smtClean="0">
                <a:latin typeface="Times" panose="02020603050405020304" pitchFamily="18" charset="0"/>
              </a:rPr>
              <a:t> can be used. A station wishing to transmit listens to the medium and obeys the following rules:</a:t>
            </a:r>
          </a:p>
          <a:p>
            <a:pPr>
              <a:spcBef>
                <a:spcPct val="0"/>
              </a:spcBef>
            </a:pPr>
            <a:endParaRPr lang="en-US" altLang="en-US" smtClean="0">
              <a:latin typeface="Times" panose="02020603050405020304" pitchFamily="18" charset="0"/>
            </a:endParaRPr>
          </a:p>
          <a:p>
            <a:pPr>
              <a:spcBef>
                <a:spcPct val="0"/>
              </a:spcBef>
            </a:pPr>
            <a:r>
              <a:rPr lang="en-US" altLang="en-US" b="1" smtClean="0">
                <a:latin typeface="Times" panose="02020603050405020304" pitchFamily="18" charset="0"/>
              </a:rPr>
              <a:t>1.</a:t>
            </a:r>
            <a:r>
              <a:rPr lang="en-US" altLang="en-US" smtClean="0">
                <a:latin typeface="Times" panose="02020603050405020304" pitchFamily="18" charset="0"/>
              </a:rPr>
              <a:t> If the medium is idle, transmit; otherwise, go to step 2.</a:t>
            </a:r>
          </a:p>
          <a:p>
            <a:pPr>
              <a:spcBef>
                <a:spcPct val="0"/>
              </a:spcBef>
            </a:pPr>
            <a:r>
              <a:rPr lang="en-US" altLang="en-US" b="1" smtClean="0">
                <a:latin typeface="Times" panose="02020603050405020304" pitchFamily="18" charset="0"/>
              </a:rPr>
              <a:t>2.</a:t>
            </a:r>
            <a:r>
              <a:rPr lang="en-US" altLang="en-US" smtClean="0">
                <a:latin typeface="Times" panose="02020603050405020304" pitchFamily="18" charset="0"/>
              </a:rPr>
              <a:t> If the medium is busy, continue to listen until the channel is sensed idle; then transmit immediately.</a:t>
            </a:r>
          </a:p>
          <a:p>
            <a:pPr>
              <a:spcBef>
                <a:spcPct val="0"/>
              </a:spcBef>
            </a:pPr>
            <a:endParaRPr lang="en-US" altLang="en-US" smtClean="0">
              <a:latin typeface="Times" panose="02020603050405020304" pitchFamily="18" charset="0"/>
            </a:endParaRPr>
          </a:p>
          <a:p>
            <a:pPr>
              <a:spcBef>
                <a:spcPct val="0"/>
              </a:spcBef>
            </a:pPr>
            <a:r>
              <a:rPr lang="en-US" altLang="en-US" smtClean="0">
                <a:latin typeface="Times" panose="02020603050405020304" pitchFamily="18" charset="0"/>
              </a:rPr>
              <a:t>Whereas nonpersistent stations are deferential, 1-persistent stations are selfish. If two or more stations are waiting to transmit, a collision is guaranteed. Things get sorted out only after the collision.</a:t>
            </a:r>
          </a:p>
          <a:p>
            <a:pPr>
              <a:spcBef>
                <a:spcPct val="0"/>
              </a:spcBef>
            </a:pPr>
            <a:endParaRPr lang="en-US" altLang="en-US" smtClean="0"/>
          </a:p>
        </p:txBody>
      </p:sp>
    </p:spTree>
    <p:extLst>
      <p:ext uri="{BB962C8B-B14F-4D97-AF65-F5344CB8AC3E}">
        <p14:creationId xmlns:p14="http://schemas.microsoft.com/office/powerpoint/2010/main" val="722193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9850DD9E-936C-46CD-B6D2-BE84B37793CA}" type="slidenum">
              <a:rPr lang="en-US" altLang="en-US">
                <a:latin typeface="Calibri" panose="020F0502020204030204" pitchFamily="34" charset="0"/>
              </a:rPr>
              <a:pPr/>
              <a:t>257</a:t>
            </a:fld>
            <a:endParaRPr lang="en-US" altLang="en-US">
              <a:latin typeface="Calibri" panose="020F0502020204030204" pitchFamily="34" charset="0"/>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A compromise that attempts to reduce collisions, like nonpersistent, and reduce idle time, like 1-persistent, is </a:t>
            </a:r>
            <a:r>
              <a:rPr lang="en-US" altLang="en-US" b="1" i="1" smtClean="0">
                <a:latin typeface="Times" panose="02020603050405020304" pitchFamily="18" charset="0"/>
              </a:rPr>
              <a:t>p</a:t>
            </a:r>
            <a:r>
              <a:rPr lang="en-US" altLang="en-US" b="1" smtClean="0">
                <a:latin typeface="Times" panose="02020603050405020304" pitchFamily="18" charset="0"/>
              </a:rPr>
              <a:t>-persistent</a:t>
            </a:r>
            <a:r>
              <a:rPr lang="en-US" altLang="en-US" smtClean="0">
                <a:latin typeface="Times" panose="02020603050405020304" pitchFamily="18" charset="0"/>
              </a:rPr>
              <a:t>. The rules are:</a:t>
            </a:r>
          </a:p>
          <a:p>
            <a:pPr>
              <a:spcBef>
                <a:spcPct val="0"/>
              </a:spcBef>
            </a:pPr>
            <a:endParaRPr lang="en-US" altLang="en-US" smtClean="0">
              <a:latin typeface="Times" panose="02020603050405020304" pitchFamily="18" charset="0"/>
            </a:endParaRPr>
          </a:p>
          <a:p>
            <a:pPr>
              <a:spcBef>
                <a:spcPct val="0"/>
              </a:spcBef>
            </a:pPr>
            <a:r>
              <a:rPr lang="en-US" altLang="en-US" b="1" smtClean="0">
                <a:latin typeface="Times" panose="02020603050405020304" pitchFamily="18" charset="0"/>
              </a:rPr>
              <a:t>1.</a:t>
            </a:r>
            <a:r>
              <a:rPr lang="en-US" altLang="en-US" smtClean="0">
                <a:latin typeface="Times" panose="02020603050405020304" pitchFamily="18" charset="0"/>
              </a:rPr>
              <a:t> If the medium is idle, transmit with probability </a:t>
            </a:r>
            <a:r>
              <a:rPr lang="en-US" altLang="en-US" i="1" smtClean="0">
                <a:latin typeface="Times" panose="02020603050405020304" pitchFamily="18" charset="0"/>
              </a:rPr>
              <a:t>p</a:t>
            </a:r>
            <a:r>
              <a:rPr lang="en-US" altLang="en-US" smtClean="0">
                <a:latin typeface="Times" panose="02020603050405020304" pitchFamily="18" charset="0"/>
              </a:rPr>
              <a:t>, and delay one time unit with probability (1 – </a:t>
            </a:r>
            <a:r>
              <a:rPr lang="en-US" altLang="en-US" i="1" smtClean="0">
                <a:latin typeface="Times" panose="02020603050405020304" pitchFamily="18" charset="0"/>
              </a:rPr>
              <a:t>p</a:t>
            </a:r>
            <a:r>
              <a:rPr lang="en-US" altLang="en-US" smtClean="0">
                <a:latin typeface="Times" panose="02020603050405020304" pitchFamily="18" charset="0"/>
              </a:rPr>
              <a:t>). The time unit is typically equal to the maximum propagation delay.</a:t>
            </a:r>
          </a:p>
          <a:p>
            <a:pPr>
              <a:spcBef>
                <a:spcPct val="0"/>
              </a:spcBef>
            </a:pPr>
            <a:r>
              <a:rPr lang="en-US" altLang="en-US" b="1" smtClean="0">
                <a:latin typeface="Times" panose="02020603050405020304" pitchFamily="18" charset="0"/>
              </a:rPr>
              <a:t>2.</a:t>
            </a:r>
            <a:r>
              <a:rPr lang="en-US" altLang="en-US" smtClean="0">
                <a:latin typeface="Times" panose="02020603050405020304" pitchFamily="18" charset="0"/>
              </a:rPr>
              <a:t> If the medium is busy, continue to listen until the channel is idle and repeat step 1.</a:t>
            </a:r>
          </a:p>
          <a:p>
            <a:pPr>
              <a:spcBef>
                <a:spcPct val="0"/>
              </a:spcBef>
            </a:pPr>
            <a:r>
              <a:rPr lang="en-US" altLang="en-US" b="1" smtClean="0">
                <a:latin typeface="Times" panose="02020603050405020304" pitchFamily="18" charset="0"/>
              </a:rPr>
              <a:t>3.</a:t>
            </a:r>
            <a:r>
              <a:rPr lang="en-US" altLang="en-US" smtClean="0">
                <a:latin typeface="Times" panose="02020603050405020304" pitchFamily="18" charset="0"/>
              </a:rPr>
              <a:t> If transmission is delayed one time unit, repeat step 1.</a:t>
            </a:r>
          </a:p>
          <a:p>
            <a:pPr>
              <a:spcBef>
                <a:spcPct val="0"/>
              </a:spcBef>
            </a:pPr>
            <a:endParaRPr lang="en-US" altLang="en-US" smtClean="0">
              <a:latin typeface="Times" panose="02020603050405020304" pitchFamily="18" charset="0"/>
            </a:endParaRPr>
          </a:p>
          <a:p>
            <a:pPr>
              <a:spcBef>
                <a:spcPct val="0"/>
              </a:spcBef>
            </a:pPr>
            <a:r>
              <a:rPr lang="en-US" altLang="en-US" smtClean="0">
                <a:latin typeface="Times" panose="02020603050405020304" pitchFamily="18" charset="0"/>
              </a:rPr>
              <a:t>The question arises as to what is an effective value of </a:t>
            </a:r>
            <a:r>
              <a:rPr lang="en-US" altLang="en-US" i="1" smtClean="0">
                <a:latin typeface="Times" panose="02020603050405020304" pitchFamily="18" charset="0"/>
              </a:rPr>
              <a:t>p</a:t>
            </a:r>
            <a:r>
              <a:rPr lang="en-US" altLang="en-US" smtClean="0">
                <a:latin typeface="Times" panose="02020603050405020304" pitchFamily="18" charset="0"/>
              </a:rPr>
              <a:t>. The main problem to avoid is one of instability under heavy load. </a:t>
            </a:r>
          </a:p>
        </p:txBody>
      </p:sp>
    </p:spTree>
    <p:extLst>
      <p:ext uri="{BB962C8B-B14F-4D97-AF65-F5344CB8AC3E}">
        <p14:creationId xmlns:p14="http://schemas.microsoft.com/office/powerpoint/2010/main" val="821615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CD2D85BB-85A5-4CD4-8E0B-430A3502A186}" type="slidenum">
              <a:rPr lang="en-US" altLang="en-US">
                <a:latin typeface="Calibri" panose="020F0502020204030204" pitchFamily="34" charset="0"/>
              </a:rPr>
              <a:pPr/>
              <a:t>258</a:t>
            </a:fld>
            <a:endParaRPr lang="en-US" altLang="en-US">
              <a:latin typeface="Calibri" panose="020F0502020204030204" pitchFamily="34" charset="0"/>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Consider the case in which </a:t>
            </a:r>
            <a:r>
              <a:rPr lang="en-US" altLang="en-US" i="1" smtClean="0">
                <a:latin typeface="Times" panose="02020603050405020304" pitchFamily="18" charset="0"/>
              </a:rPr>
              <a:t>n</a:t>
            </a:r>
            <a:r>
              <a:rPr lang="en-US" altLang="en-US" smtClean="0">
                <a:latin typeface="Times" panose="02020603050405020304" pitchFamily="18" charset="0"/>
              </a:rPr>
              <a:t> stations have frames to send while a transmission is taking place. At the end of the transmission, the expected number of stations that will attempt to transmit is equal to the number of stations ready to transmit times the probability of transmitting, or </a:t>
            </a:r>
            <a:r>
              <a:rPr lang="en-US" altLang="en-US" i="1" smtClean="0">
                <a:latin typeface="Times" panose="02020603050405020304" pitchFamily="18" charset="0"/>
              </a:rPr>
              <a:t>np</a:t>
            </a:r>
            <a:r>
              <a:rPr lang="en-US" altLang="en-US" smtClean="0">
                <a:latin typeface="Times" panose="02020603050405020304" pitchFamily="18" charset="0"/>
              </a:rPr>
              <a:t>. If </a:t>
            </a:r>
            <a:r>
              <a:rPr lang="en-US" altLang="en-US" i="1" smtClean="0">
                <a:latin typeface="Times" panose="02020603050405020304" pitchFamily="18" charset="0"/>
              </a:rPr>
              <a:t>np</a:t>
            </a:r>
            <a:r>
              <a:rPr lang="en-US" altLang="en-US" smtClean="0">
                <a:latin typeface="Times" panose="02020603050405020304" pitchFamily="18" charset="0"/>
              </a:rPr>
              <a:t> is greater than 1, on average multiple stations will attempt to transmit and there will be a collision. What is more, as soon as all these stations realize that their transmission suffered a collision, they will be back again, almost guaranteeing more collisions. Worse yet, these retries will compete with new transmissions from other stations, further increasing the probability of collision. Eventually, all stations will be trying to send, causing continuous collisions, with throughput dropping to zero. To avoid this catastrophe, </a:t>
            </a:r>
            <a:r>
              <a:rPr lang="en-US" altLang="en-US" i="1" smtClean="0">
                <a:latin typeface="Times" panose="02020603050405020304" pitchFamily="18" charset="0"/>
              </a:rPr>
              <a:t>np</a:t>
            </a:r>
            <a:r>
              <a:rPr lang="en-US" altLang="en-US" smtClean="0">
                <a:latin typeface="Times" panose="02020603050405020304" pitchFamily="18" charset="0"/>
              </a:rPr>
              <a:t> must be less than one for the expected peaks of </a:t>
            </a:r>
            <a:r>
              <a:rPr lang="en-US" altLang="en-US" i="1" smtClean="0">
                <a:latin typeface="Times" panose="02020603050405020304" pitchFamily="18" charset="0"/>
              </a:rPr>
              <a:t>n</a:t>
            </a:r>
            <a:r>
              <a:rPr lang="en-US" altLang="en-US" smtClean="0">
                <a:latin typeface="Times" panose="02020603050405020304" pitchFamily="18" charset="0"/>
              </a:rPr>
              <a:t>; therefore, if a heavy load is expected to occur with some regularity, </a:t>
            </a:r>
            <a:r>
              <a:rPr lang="en-US" altLang="en-US" i="1" smtClean="0">
                <a:latin typeface="Times" panose="02020603050405020304" pitchFamily="18" charset="0"/>
              </a:rPr>
              <a:t>p</a:t>
            </a:r>
            <a:r>
              <a:rPr lang="en-US" altLang="en-US" smtClean="0">
                <a:latin typeface="Times" panose="02020603050405020304" pitchFamily="18" charset="0"/>
              </a:rPr>
              <a:t> must be small. However, as </a:t>
            </a:r>
            <a:r>
              <a:rPr lang="en-US" altLang="en-US" i="1" smtClean="0">
                <a:latin typeface="Times" panose="02020603050405020304" pitchFamily="18" charset="0"/>
              </a:rPr>
              <a:t>p</a:t>
            </a:r>
            <a:r>
              <a:rPr lang="en-US" altLang="en-US" smtClean="0">
                <a:latin typeface="Times" panose="02020603050405020304" pitchFamily="18" charset="0"/>
              </a:rPr>
              <a:t> is made smaller, stations must wait longer to attempt transmission. At low loads, this can result in very long delays. For example, if only a single station desires to transmit, the expected number of iterations of step 1 is 1/</a:t>
            </a:r>
            <a:r>
              <a:rPr lang="en-US" altLang="en-US" i="1" smtClean="0">
                <a:latin typeface="Times" panose="02020603050405020304" pitchFamily="18" charset="0"/>
              </a:rPr>
              <a:t>p</a:t>
            </a:r>
            <a:r>
              <a:rPr lang="en-US" altLang="en-US" smtClean="0">
                <a:latin typeface="Times" panose="02020603050405020304" pitchFamily="18" charset="0"/>
              </a:rPr>
              <a:t>. Thus, if </a:t>
            </a:r>
            <a:r>
              <a:rPr lang="en-US" altLang="en-US" i="1" smtClean="0">
                <a:latin typeface="Times" panose="02020603050405020304" pitchFamily="18" charset="0"/>
              </a:rPr>
              <a:t>p</a:t>
            </a:r>
            <a:r>
              <a:rPr lang="en-US" altLang="en-US" smtClean="0">
                <a:latin typeface="Times" panose="02020603050405020304" pitchFamily="18" charset="0"/>
              </a:rPr>
              <a:t> = 0.1, at low load, a station will wait an average of 9 time units before transmitting on an idle line.</a:t>
            </a:r>
          </a:p>
        </p:txBody>
      </p:sp>
    </p:spTree>
    <p:extLst>
      <p:ext uri="{BB962C8B-B14F-4D97-AF65-F5344CB8AC3E}">
        <p14:creationId xmlns:p14="http://schemas.microsoft.com/office/powerpoint/2010/main" val="305742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C3A02BB-7BF1-456C-B0EE-4B83EC6DA9AF}" type="slidenum">
              <a:rPr lang="en-US" altLang="en-US">
                <a:latin typeface="Calibri" panose="020F0502020204030204" pitchFamily="34" charset="0"/>
              </a:rPr>
              <a:pPr/>
              <a:t>259</a:t>
            </a:fld>
            <a:endParaRPr lang="en-US" altLang="en-US">
              <a:latin typeface="Calibri" panose="020F0502020204030204" pitchFamily="34" charset="0"/>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CSMA, although more efficient than ALOHA or slotted ALOHA, still has one glaring inefficiency. When two frames collide, the medium remains unusable for the duration of transmission of both damaged frames. For long frames, compared to propagation time, the amount of wasted capacity can be considerable. This waste can be reduced if a station continues to listen to the medium while transmitting. This leads to the following rules for CSMA/CD:</a:t>
            </a:r>
          </a:p>
          <a:p>
            <a:pPr>
              <a:spcBef>
                <a:spcPct val="0"/>
              </a:spcBef>
            </a:pPr>
            <a:endParaRPr lang="en-US" altLang="en-US" smtClean="0">
              <a:latin typeface="Times" panose="02020603050405020304" pitchFamily="18" charset="0"/>
            </a:endParaRPr>
          </a:p>
          <a:p>
            <a:pPr>
              <a:spcBef>
                <a:spcPct val="0"/>
              </a:spcBef>
            </a:pPr>
            <a:r>
              <a:rPr lang="en-US" altLang="en-US" b="1" smtClean="0">
                <a:latin typeface="Times" panose="02020603050405020304" pitchFamily="18" charset="0"/>
              </a:rPr>
              <a:t>1.</a:t>
            </a:r>
            <a:r>
              <a:rPr lang="en-US" altLang="en-US" smtClean="0">
                <a:latin typeface="Times" panose="02020603050405020304" pitchFamily="18" charset="0"/>
              </a:rPr>
              <a:t> If the medium is idle, transmit; otherwise, go to step 2.</a:t>
            </a:r>
          </a:p>
          <a:p>
            <a:pPr>
              <a:spcBef>
                <a:spcPct val="0"/>
              </a:spcBef>
            </a:pPr>
            <a:r>
              <a:rPr lang="en-US" altLang="en-US" b="1" smtClean="0">
                <a:latin typeface="Times" panose="02020603050405020304" pitchFamily="18" charset="0"/>
              </a:rPr>
              <a:t>2. </a:t>
            </a:r>
            <a:r>
              <a:rPr lang="en-US" altLang="en-US" smtClean="0">
                <a:latin typeface="Times" panose="02020603050405020304" pitchFamily="18" charset="0"/>
              </a:rPr>
              <a:t>If the medium is busy, continue to listen until the channel is idle, then transmit immediately.</a:t>
            </a:r>
          </a:p>
          <a:p>
            <a:pPr>
              <a:spcBef>
                <a:spcPct val="0"/>
              </a:spcBef>
            </a:pPr>
            <a:r>
              <a:rPr lang="en-US" altLang="en-US" b="1" smtClean="0">
                <a:latin typeface="Times" panose="02020603050405020304" pitchFamily="18" charset="0"/>
              </a:rPr>
              <a:t>3. </a:t>
            </a:r>
            <a:r>
              <a:rPr lang="en-US" altLang="en-US" smtClean="0">
                <a:latin typeface="Times" panose="02020603050405020304" pitchFamily="18" charset="0"/>
              </a:rPr>
              <a:t>If a collision is detected during transmission, transmit a brief jamming signal to assure that all stations know that there has been a collision and then cease transmission.</a:t>
            </a:r>
          </a:p>
          <a:p>
            <a:pPr>
              <a:spcBef>
                <a:spcPct val="0"/>
              </a:spcBef>
            </a:pPr>
            <a:r>
              <a:rPr lang="en-US" altLang="en-US" b="1" smtClean="0">
                <a:latin typeface="Times" panose="02020603050405020304" pitchFamily="18" charset="0"/>
              </a:rPr>
              <a:t>4. </a:t>
            </a:r>
            <a:r>
              <a:rPr lang="en-US" altLang="en-US" smtClean="0">
                <a:latin typeface="Times" panose="02020603050405020304" pitchFamily="18" charset="0"/>
              </a:rPr>
              <a:t>After transmitting the jamming signal, wait a random amount of time, referred to as the </a:t>
            </a:r>
            <a:r>
              <a:rPr lang="en-US" altLang="en-US" b="1" smtClean="0">
                <a:latin typeface="Times" panose="02020603050405020304" pitchFamily="18" charset="0"/>
              </a:rPr>
              <a:t>backoff</a:t>
            </a:r>
            <a:r>
              <a:rPr lang="en-US" altLang="en-US" smtClean="0">
                <a:latin typeface="Times" panose="02020603050405020304" pitchFamily="18" charset="0"/>
              </a:rPr>
              <a:t>, then attempt to transmit again (repeat from step 1).</a:t>
            </a:r>
          </a:p>
          <a:p>
            <a:pPr>
              <a:spcBef>
                <a:spcPct val="0"/>
              </a:spcBef>
            </a:pPr>
            <a:endParaRPr lang="en-US" altLang="en-US" smtClean="0"/>
          </a:p>
        </p:txBody>
      </p:sp>
    </p:spTree>
    <p:extLst>
      <p:ext uri="{BB962C8B-B14F-4D97-AF65-F5344CB8AC3E}">
        <p14:creationId xmlns:p14="http://schemas.microsoft.com/office/powerpoint/2010/main" val="956393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223B8CE-A4C4-4427-AAAB-3AD0458409AF}" type="slidenum">
              <a:rPr lang="en-US" altLang="en-US">
                <a:latin typeface="Calibri" panose="020F0502020204030204" pitchFamily="34" charset="0"/>
              </a:rPr>
              <a:pPr/>
              <a:t>260</a:t>
            </a:fld>
            <a:endParaRPr lang="en-US" altLang="en-US">
              <a:latin typeface="Calibri" panose="020F0502020204030204" pitchFamily="34" charset="0"/>
            </a:endParaRPr>
          </a:p>
        </p:txBody>
      </p:sp>
      <p:sp>
        <p:nvSpPr>
          <p:cNvPr id="634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Stallings DCC8e </a:t>
            </a:r>
            <a:r>
              <a:rPr lang="en-US" altLang="en-US" smtClean="0">
                <a:latin typeface="Times" panose="02020603050405020304" pitchFamily="18" charset="0"/>
              </a:rPr>
              <a:t>Figure 16.2 illustrates the technique for a baseband bus. The upper part of the figure shows a bus LAN layout. At time </a:t>
            </a:r>
            <a:r>
              <a:rPr lang="en-US" altLang="en-US" i="1" smtClean="0">
                <a:latin typeface="Times" panose="02020603050405020304" pitchFamily="18" charset="0"/>
              </a:rPr>
              <a:t>t</a:t>
            </a:r>
            <a:r>
              <a:rPr lang="en-US" altLang="en-US" baseline="-25000" smtClean="0">
                <a:latin typeface="Times" panose="02020603050405020304" pitchFamily="18" charset="0"/>
              </a:rPr>
              <a:t>0</a:t>
            </a:r>
            <a:r>
              <a:rPr lang="en-US" altLang="en-US" smtClean="0">
                <a:latin typeface="Times" panose="02020603050405020304" pitchFamily="18" charset="0"/>
              </a:rPr>
              <a:t>, station A begins transmitting a packet addressed to D. At </a:t>
            </a:r>
            <a:r>
              <a:rPr lang="en-US" altLang="en-US" i="1" smtClean="0">
                <a:latin typeface="Times" panose="02020603050405020304" pitchFamily="18" charset="0"/>
              </a:rPr>
              <a:t>t</a:t>
            </a:r>
            <a:r>
              <a:rPr lang="en-US" altLang="en-US" baseline="-25000" smtClean="0">
                <a:latin typeface="Times" panose="02020603050405020304" pitchFamily="18" charset="0"/>
              </a:rPr>
              <a:t> 1</a:t>
            </a:r>
            <a:r>
              <a:rPr lang="en-US" altLang="en-US" smtClean="0">
                <a:latin typeface="Times" panose="02020603050405020304" pitchFamily="18" charset="0"/>
              </a:rPr>
              <a:t>, both B and C are ready to transmit. B senses a transmission and so defers. C, however, is still unaware of A's transmission (because the leading edge of A's transmission has not yet arrived at C) and begins its own transmission. When A's transmission reaches C, at </a:t>
            </a:r>
            <a:r>
              <a:rPr lang="en-US" altLang="en-US" i="1" smtClean="0">
                <a:latin typeface="Times" panose="02020603050405020304" pitchFamily="18" charset="0"/>
              </a:rPr>
              <a:t>t</a:t>
            </a:r>
            <a:r>
              <a:rPr lang="en-US" altLang="en-US" baseline="-25000" smtClean="0">
                <a:latin typeface="Times" panose="02020603050405020304" pitchFamily="18" charset="0"/>
              </a:rPr>
              <a:t> 2</a:t>
            </a:r>
            <a:r>
              <a:rPr lang="en-US" altLang="en-US" smtClean="0">
                <a:latin typeface="Times" panose="02020603050405020304" pitchFamily="18" charset="0"/>
              </a:rPr>
              <a:t>, C detects the collision and ceases transmission. The effect of the collision propagates back to A, where it is detected some time later, </a:t>
            </a:r>
            <a:r>
              <a:rPr lang="en-US" altLang="en-US" i="1" smtClean="0">
                <a:latin typeface="Times" panose="02020603050405020304" pitchFamily="18" charset="0"/>
              </a:rPr>
              <a:t>t</a:t>
            </a:r>
            <a:r>
              <a:rPr lang="en-US" altLang="en-US" baseline="-25000" smtClean="0">
                <a:latin typeface="Times" panose="02020603050405020304" pitchFamily="18" charset="0"/>
              </a:rPr>
              <a:t> 3</a:t>
            </a:r>
            <a:r>
              <a:rPr lang="en-US" altLang="en-US" smtClean="0">
                <a:latin typeface="Times" panose="02020603050405020304" pitchFamily="18" charset="0"/>
              </a:rPr>
              <a:t>, at which time A ceases transmission. With CSMA/CD,  the amount of wasted capacity is reduced to the time it takes to detect a collision. Question: How long does that take? Let us consider the case of a baseband bus and consider two stations as far apart as possible. For example, in Figure 16.2, suppose that station A begins a transmission and that just before that transmission reaches D, D is ready to transmit. Because D is not yet aware of A's transmission, it begins to transmit. A collision occurs almost immediately and is recognized by D. However, the collision must propagate all the way back to A before A is aware of the collision. By this line of reasoning, we conclude that the amount of time that it takes to detect a collision is no greater than twice the end-to-end propagation delay.</a:t>
            </a:r>
          </a:p>
        </p:txBody>
      </p:sp>
    </p:spTree>
    <p:extLst>
      <p:ext uri="{BB962C8B-B14F-4D97-AF65-F5344CB8AC3E}">
        <p14:creationId xmlns:p14="http://schemas.microsoft.com/office/powerpoint/2010/main" val="298281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6257F0A7-AE7E-4F4E-9681-F4164F7ACA9E}" type="slidenum">
              <a:rPr lang="en-US" altLang="en-US">
                <a:latin typeface="Calibri" panose="020F0502020204030204" pitchFamily="34" charset="0"/>
              </a:rPr>
              <a:pPr/>
              <a:t>261</a:t>
            </a:fld>
            <a:endParaRPr lang="en-US" altLang="en-US">
              <a:latin typeface="Calibri" panose="020F0502020204030204" pitchFamily="34" charset="0"/>
            </a:endParaRPr>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An important rule followed in most CSMA/CD systems, including the IEEE standard, is that frames should be long enough to allow collision detection prior to the end of transmission. If shorter frames are used, then collision detection does not occur, and CSMA/CD exhibits the same performance as the less efficient CSMA protocol. For a CSMA/CD LAN, the question arises as to which persistence algorithm to use. You may be surprised to learn that the algorithm used in the IEEE 802.3 standard is 1-persistent. Recall that both nonpersistent and </a:t>
            </a:r>
            <a:r>
              <a:rPr lang="en-US" altLang="en-US" i="1" smtClean="0">
                <a:latin typeface="Times" panose="02020603050405020304" pitchFamily="18" charset="0"/>
              </a:rPr>
              <a:t>p</a:t>
            </a:r>
            <a:r>
              <a:rPr lang="en-US" altLang="en-US" smtClean="0">
                <a:latin typeface="Times" panose="02020603050405020304" pitchFamily="18" charset="0"/>
              </a:rPr>
              <a:t>-persistent have performance problems. In the nonpersistent case, capacity is wasted because the medium will generally remain idle following the end of a transmission even if there are stations waiting to send. In the </a:t>
            </a:r>
            <a:r>
              <a:rPr lang="en-US" altLang="en-US" i="1" smtClean="0">
                <a:latin typeface="Times" panose="02020603050405020304" pitchFamily="18" charset="0"/>
              </a:rPr>
              <a:t>p</a:t>
            </a:r>
            <a:r>
              <a:rPr lang="en-US" altLang="en-US" smtClean="0">
                <a:latin typeface="Times" panose="02020603050405020304" pitchFamily="18" charset="0"/>
              </a:rPr>
              <a:t>-persistent case, </a:t>
            </a:r>
            <a:r>
              <a:rPr lang="en-US" altLang="en-US" i="1" smtClean="0">
                <a:latin typeface="Times" panose="02020603050405020304" pitchFamily="18" charset="0"/>
              </a:rPr>
              <a:t>p</a:t>
            </a:r>
            <a:r>
              <a:rPr lang="en-US" altLang="en-US" smtClean="0">
                <a:latin typeface="Times" panose="02020603050405020304" pitchFamily="18" charset="0"/>
              </a:rPr>
              <a:t> must be set low enough to avoid instability, with the result of sometimes atrocious delays under light load. The 1-persistent algorithm, which means, after all, that </a:t>
            </a:r>
            <a:r>
              <a:rPr lang="en-US" altLang="en-US" i="1" smtClean="0">
                <a:latin typeface="Times" panose="02020603050405020304" pitchFamily="18" charset="0"/>
              </a:rPr>
              <a:t>p</a:t>
            </a:r>
            <a:r>
              <a:rPr lang="en-US" altLang="en-US" smtClean="0">
                <a:latin typeface="Times" panose="02020603050405020304" pitchFamily="18" charset="0"/>
              </a:rPr>
              <a:t> </a:t>
            </a:r>
            <a:r>
              <a:rPr lang="en-US" altLang="en-US" smtClean="0">
                <a:latin typeface="Symbol" panose="05050102010706020507" pitchFamily="18" charset="2"/>
                <a:sym typeface="Symbol" panose="05050102010706020507" pitchFamily="18" charset="2"/>
              </a:rPr>
              <a:t></a:t>
            </a:r>
            <a:r>
              <a:rPr lang="en-US" altLang="en-US" smtClean="0">
                <a:latin typeface="Times" panose="02020603050405020304" pitchFamily="18" charset="0"/>
              </a:rPr>
              <a:t> 1, would seem to be even more unstable than p-persistent due to the greed of the stations. What saves the day is that the wasted time due to collisions is mercifully short (if the frames are long relative to propagation delay), and with random backoff, the two stations involved in a collision are unlikely to collide on their next tries. </a:t>
            </a:r>
          </a:p>
        </p:txBody>
      </p:sp>
    </p:spTree>
    <p:extLst>
      <p:ext uri="{BB962C8B-B14F-4D97-AF65-F5344CB8AC3E}">
        <p14:creationId xmlns:p14="http://schemas.microsoft.com/office/powerpoint/2010/main" val="162082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45D02BF-6CEF-4A91-BFCC-3201B78692EB}" type="slidenum">
              <a:rPr lang="en-US" altLang="en-US"/>
              <a:pPr/>
              <a:t>87</a:t>
            </a:fld>
            <a:endParaRPr lang="en-US" altLang="en-US"/>
          </a:p>
        </p:txBody>
      </p:sp>
      <p:sp>
        <p:nvSpPr>
          <p:cNvPr id="22531" name="Rectangle 2"/>
          <p:cNvSpPr>
            <a:spLocks noRo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smtClean="0">
              <a:latin typeface="Arial" panose="020B0604020202020204" pitchFamily="34" charset="0"/>
            </a:endParaRPr>
          </a:p>
        </p:txBody>
      </p:sp>
    </p:spTree>
    <p:extLst>
      <p:ext uri="{BB962C8B-B14F-4D97-AF65-F5344CB8AC3E}">
        <p14:creationId xmlns:p14="http://schemas.microsoft.com/office/powerpoint/2010/main" val="35813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BEAE343C-3211-4942-B7F8-E5BA1D5DC42A}" type="slidenum">
              <a:rPr lang="en-US" altLang="en-US">
                <a:latin typeface="Calibri" panose="020F0502020204030204" pitchFamily="34" charset="0"/>
              </a:rPr>
              <a:pPr/>
              <a:t>262</a:t>
            </a:fld>
            <a:endParaRPr lang="en-US" altLang="en-US">
              <a:latin typeface="Calibri" panose="020F0502020204030204" pitchFamily="34" charset="0"/>
            </a:endParaRPr>
          </a:p>
        </p:txBody>
      </p:sp>
      <p:sp>
        <p:nvSpPr>
          <p:cNvPr id="6553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To ensure that backoff maintains stability, IEEE 802.3 and Ethernet use a technique known as </a:t>
            </a:r>
            <a:r>
              <a:rPr lang="en-US" altLang="en-US" b="1" smtClean="0">
                <a:latin typeface="Times" panose="02020603050405020304" pitchFamily="18" charset="0"/>
              </a:rPr>
              <a:t>binary exponential backoff</a:t>
            </a:r>
            <a:r>
              <a:rPr lang="en-US" altLang="en-US" smtClean="0">
                <a:latin typeface="Times" panose="02020603050405020304" pitchFamily="18" charset="0"/>
              </a:rPr>
              <a:t>. A station will attempt to transmit repeatedly in the face of repeated collisions. For the first 10 retransmission attempts, the mean value of the random delay is doubled. This mean value then remains the same for 6 additional attempts. After 16 unsuccessful attempts, the station gives up and reports an error. Thus, as congestion increases, stations back off by larger and larger amounts to reduce the probability of collision. The beauty of the 1-persistent algorithm with binary exponential backoff is that it is efficient over a wide range of loads. At low loads, 1-persistence guarantees that a station can seize the channel as soon as it goes idle, in contrast to the non- and </a:t>
            </a:r>
            <a:r>
              <a:rPr lang="en-US" altLang="en-US" i="1" smtClean="0">
                <a:latin typeface="Times" panose="02020603050405020304" pitchFamily="18" charset="0"/>
              </a:rPr>
              <a:t>p</a:t>
            </a:r>
            <a:r>
              <a:rPr lang="en-US" altLang="en-US" smtClean="0">
                <a:latin typeface="Times" panose="02020603050405020304" pitchFamily="18" charset="0"/>
              </a:rPr>
              <a:t>-persistent schemes. At high loads, it is at least as stable as the other techniques. However, one unfortunate effect of the backoff algorithm is that it has a last-in first-out effect; stations with no or few collisions will have a chance to transmit before stations that have waited longer.</a:t>
            </a:r>
          </a:p>
          <a:p>
            <a:pPr>
              <a:spcBef>
                <a:spcPct val="0"/>
              </a:spcBef>
            </a:pPr>
            <a:endParaRPr lang="en-US" altLang="en-US" smtClean="0"/>
          </a:p>
        </p:txBody>
      </p:sp>
    </p:spTree>
    <p:extLst>
      <p:ext uri="{BB962C8B-B14F-4D97-AF65-F5344CB8AC3E}">
        <p14:creationId xmlns:p14="http://schemas.microsoft.com/office/powerpoint/2010/main" val="2021703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9C10666E-ACE6-43DB-9991-AC7B880DA4FD}" type="slidenum">
              <a:rPr lang="en-US" altLang="en-US">
                <a:latin typeface="Calibri" panose="020F0502020204030204" pitchFamily="34" charset="0"/>
              </a:rPr>
              <a:pPr/>
              <a:t>263</a:t>
            </a:fld>
            <a:endParaRPr lang="en-US" altLang="en-US">
              <a:latin typeface="Calibri" panose="020F0502020204030204" pitchFamily="34" charset="0"/>
            </a:endParaRPr>
          </a:p>
        </p:txBody>
      </p:sp>
      <p:sp>
        <p:nvSpPr>
          <p:cNvPr id="665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For baseband bus, a collision should produce substantially higher voltage swings than those produced by a single transmitter. Accordingly, the IEEE standard dictates that the transmitter will detect a collision if the signal on the cable at the transmitter tap point exceeds the maximum that could be produced by the transmitter alone. Because a transmitted signal attenuates as it propagates, there is a potential problem: If two stations far apart are transmitting, each station will receive a greatly attenuated signal from the other. The signal strength could be so small that when it is added to the transmitted signal at the transmitter tap point, the combined signal does not exceed the CD threshold. For this reason, among others, the IEEE standard restricts the maximum length of coaxial cable to 500 m for 10BASE5 and 200 m for 10BASE2.</a:t>
            </a:r>
          </a:p>
          <a:p>
            <a:pPr>
              <a:spcBef>
                <a:spcPct val="0"/>
              </a:spcBef>
            </a:pPr>
            <a:r>
              <a:rPr lang="en-US" altLang="en-US" smtClean="0">
                <a:latin typeface="Times" panose="02020603050405020304" pitchFamily="18" charset="0"/>
              </a:rPr>
              <a:t>	A much simpler collision detection scheme is possible with the twisted-pair star-topology approach. In this case, collision detection is based on logic rather than sensing voltage magnitudes. For any hub, if there is activity (signal) on more than one input, a collision is assumed. A special signal called the collision presence signal is generated. This signal is generated and sent out as long as activity is sensed on any of the input lines. This signal is interpreted by every node as an occurrence of a collision.</a:t>
            </a:r>
          </a:p>
          <a:p>
            <a:pPr>
              <a:spcBef>
                <a:spcPct val="0"/>
              </a:spcBef>
            </a:pPr>
            <a:endParaRPr lang="en-US" altLang="en-US" smtClean="0"/>
          </a:p>
        </p:txBody>
      </p:sp>
    </p:spTree>
    <p:extLst>
      <p:ext uri="{BB962C8B-B14F-4D97-AF65-F5344CB8AC3E}">
        <p14:creationId xmlns:p14="http://schemas.microsoft.com/office/powerpoint/2010/main" val="949471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25D1D4CC-C998-4720-8DB8-53995B4F19B3}" type="slidenum">
              <a:rPr lang="en-US" altLang="en-US">
                <a:latin typeface="Calibri" panose="020F0502020204030204" pitchFamily="34" charset="0"/>
              </a:rPr>
              <a:pPr/>
              <a:t>265</a:t>
            </a:fld>
            <a:endParaRPr lang="en-US" altLang="en-US">
              <a:latin typeface="Calibri" panose="020F0502020204030204" pitchFamily="34" charset="0"/>
            </a:endParaRPr>
          </a:p>
        </p:txBody>
      </p:sp>
      <p:sp>
        <p:nvSpPr>
          <p:cNvPr id="675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IEEE 802.11 MAC layer covers three functional areas: reliable data delivery, access control, and security. This section covers the first two topics.</a:t>
            </a:r>
          </a:p>
        </p:txBody>
      </p:sp>
    </p:spTree>
    <p:extLst>
      <p:ext uri="{BB962C8B-B14F-4D97-AF65-F5344CB8AC3E}">
        <p14:creationId xmlns:p14="http://schemas.microsoft.com/office/powerpoint/2010/main" val="3718913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76150B61-83C7-4937-BD7F-2BC5ED301CE2}" type="slidenum">
              <a:rPr lang="en-US" altLang="en-US">
                <a:latin typeface="Calibri" panose="020F0502020204030204" pitchFamily="34" charset="0"/>
              </a:rPr>
              <a:pPr/>
              <a:t>266</a:t>
            </a:fld>
            <a:endParaRPr lang="en-US" altLang="en-US">
              <a:latin typeface="Calibri" panose="020F0502020204030204" pitchFamily="34" charset="0"/>
            </a:endParaRPr>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As with any wireless network, a wireless LAN using the IEEE 802.11 physical and MAC layers is subject to considerable unreliability. Noise, interference, and other propagation effects result in the loss of a significant number of frames. Even with error correction codes, a number of MAC frames may not successfully be received. This situation can be dealt with by reliability mechanisms at a higher layer, such as TCP. However, timers used for retransmission at higher layers are typically on the order of seconds. It is therefore more efficient to deal with errors at the MAC level. For this purpose, IEEE 802.11 includes a frame exchange protocol. When a station receives a data frame from another station, it returns an acknowledgment (ACK) frame to the source station. This exchange is treated as an atomic unit, not to be interrupted by a transmission from any other station. If the source does not receive an ACK within a short period of time, either because its data frame was damaged or because the returning ACK was damaged, the source retransmits the frame.</a:t>
            </a:r>
          </a:p>
          <a:p>
            <a:pPr>
              <a:spcBef>
                <a:spcPct val="0"/>
              </a:spcBef>
            </a:pPr>
            <a:endParaRPr lang="en-US" altLang="en-US" smtClean="0"/>
          </a:p>
        </p:txBody>
      </p:sp>
    </p:spTree>
    <p:extLst>
      <p:ext uri="{BB962C8B-B14F-4D97-AF65-F5344CB8AC3E}">
        <p14:creationId xmlns:p14="http://schemas.microsoft.com/office/powerpoint/2010/main" val="1256016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607EE0B0-8BBC-4286-A1D1-058D8E933C13}" type="slidenum">
              <a:rPr lang="en-US" altLang="en-US">
                <a:latin typeface="Calibri" panose="020F0502020204030204" pitchFamily="34" charset="0"/>
              </a:rPr>
              <a:pPr/>
              <a:t>267</a:t>
            </a:fld>
            <a:endParaRPr lang="en-US" altLang="en-US">
              <a:latin typeface="Calibri" panose="020F0502020204030204" pitchFamily="34" charset="0"/>
            </a:endParaRPr>
          </a:p>
        </p:txBody>
      </p:sp>
      <p:sp>
        <p:nvSpPr>
          <p:cNvPr id="69635"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6"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Thus, the basic data transfer mechanism in IEEE 802.11 involves an exchange of two frames. To further enhance reliability, a four-frame exchange may be used. In this scheme, a source first issues a Request to Send (RTS) frame to the destination. The destination then responds with a Clear to Send (CTS). After receiving the CTS, the source transmits the data frame, and the destination responds with an ACK. The RTS alerts all stations that are within reception range of the source that an exchange is under way; these stations refrain from transmission in order to avoid a collision between two frames transmitted at the same time. Similarly, the CTS alerts all stations that are within reception range of the destination that an exchange is under way. The RTS/CTS portion of the exchange is a required function of the MAC but may be disabled.</a:t>
            </a:r>
          </a:p>
          <a:p>
            <a:pPr>
              <a:spcBef>
                <a:spcPct val="0"/>
              </a:spcBef>
            </a:pPr>
            <a:endParaRPr lang="en-US" altLang="en-US" smtClean="0"/>
          </a:p>
        </p:txBody>
      </p:sp>
    </p:spTree>
    <p:extLst>
      <p:ext uri="{BB962C8B-B14F-4D97-AF65-F5344CB8AC3E}">
        <p14:creationId xmlns:p14="http://schemas.microsoft.com/office/powerpoint/2010/main" val="1386495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63024833-866F-4C85-96C6-744D648E0117}" type="slidenum">
              <a:rPr lang="en-US" altLang="en-US">
                <a:latin typeface="Calibri" panose="020F0502020204030204" pitchFamily="34" charset="0"/>
              </a:rPr>
              <a:pPr/>
              <a:t>269</a:t>
            </a:fld>
            <a:endParaRPr lang="en-US" altLang="en-US">
              <a:latin typeface="Calibri" panose="020F0502020204030204" pitchFamily="34" charset="0"/>
            </a:endParaRPr>
          </a:p>
        </p:txBody>
      </p:sp>
      <p:sp>
        <p:nvSpPr>
          <p:cNvPr id="70659"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0"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802.11 working group considered two types of proposals for a MAC algorithm: distributed access protocols, which, like Ethernet, distribute the decision to transmit over all the nodes using a carrier sense mechanism; and centralized access protocols, which involve regulation of transmission by a centralized decision maker. A distributed access protocol makes sense for an ad hoc network of peer workstations (typically an IBSS) and may also be attractive in other wireless LAN configurations that consist primarily of bursty traffic. A centralized access protocol is natural for configurations in which a number of wireless stations are interconnected with each other and some sort of base station that attaches to a backbone wired LAN; it is especially useful if some of the data is time sensitive or high priority. The end result for 802.11 is a MAC algorithm called DFWMAC (distributed foundation wireless MAC) that provides a distributed access control mechanism with an optional centralized control built on top of that. </a:t>
            </a:r>
          </a:p>
          <a:p>
            <a:pPr>
              <a:spcBef>
                <a:spcPct val="0"/>
              </a:spcBef>
            </a:pPr>
            <a:r>
              <a:rPr lang="en-US" altLang="en-US" smtClean="0">
                <a:latin typeface="Times" panose="02020603050405020304" pitchFamily="18" charset="0"/>
              </a:rPr>
              <a:t>	</a:t>
            </a:r>
            <a:r>
              <a:rPr lang="en-US" altLang="en-US" smtClean="0"/>
              <a:t>Stallings DCC8e </a:t>
            </a:r>
            <a:r>
              <a:rPr lang="en-US" altLang="en-US" smtClean="0">
                <a:latin typeface="Times" panose="02020603050405020304" pitchFamily="18" charset="0"/>
              </a:rPr>
              <a:t>Figure 17.5 illustrates the architecture. The lower sublayer of the MAC layer is the distributed coordination function (DCF). DCF uses a contention algorithm to provide access to all traffic. Ordinary asynchronous traffic directly uses DCF. The point coordination function (PCF) is a centralized MAC algorithm used to provide contention-free service. PCF is built on top of DCF and exploits features of DCF to assure access for its users. </a:t>
            </a:r>
          </a:p>
          <a:p>
            <a:pPr>
              <a:spcBef>
                <a:spcPct val="0"/>
              </a:spcBef>
            </a:pPr>
            <a:endParaRPr lang="en-US" altLang="en-US" smtClean="0"/>
          </a:p>
        </p:txBody>
      </p:sp>
    </p:spTree>
    <p:extLst>
      <p:ext uri="{BB962C8B-B14F-4D97-AF65-F5344CB8AC3E}">
        <p14:creationId xmlns:p14="http://schemas.microsoft.com/office/powerpoint/2010/main" val="3950552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471F15F3-6EA6-4281-A019-5F9C61A31FCF}" type="slidenum">
              <a:rPr lang="en-US" altLang="en-US">
                <a:latin typeface="Calibri" panose="020F0502020204030204" pitchFamily="34" charset="0"/>
              </a:rPr>
              <a:pPr/>
              <a:t>270</a:t>
            </a:fld>
            <a:endParaRPr lang="en-US" altLang="en-US">
              <a:latin typeface="Calibri" panose="020F0502020204030204" pitchFamily="34" charset="0"/>
            </a:endParaRPr>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DCF sublayer makes use of a simple CSMA (carrier sense multiple access) algorithm. If a station has a MAC frame to transmit, it listens to the medium. If the medium is idle, the station may transmit; otherwise the station must wait until the current transmission is complete before transmitting. The DCF does not include a collision detection function (i.e., CSMA/CD) because collision detection is not practical on a wireless network. The dynamic range of the signals on the medium is very large, so that a transmitting station cannot effectively distinguish incoming weak signals from noise and the effects of its own transmission. To ensure the smooth and fair functioning of this algorithm, DCF includes a set of delays that amounts to a priority scheme. Let us start by considering a single delay known as an interframe space (IFS). In fact, there are three different IFS values, but the algorithm is best explained by initially ignoring this detail. </a:t>
            </a:r>
          </a:p>
          <a:p>
            <a:pPr>
              <a:spcBef>
                <a:spcPct val="0"/>
              </a:spcBef>
            </a:pPr>
            <a:endParaRPr lang="en-US" altLang="en-US" smtClean="0"/>
          </a:p>
        </p:txBody>
      </p:sp>
    </p:spTree>
    <p:extLst>
      <p:ext uri="{BB962C8B-B14F-4D97-AF65-F5344CB8AC3E}">
        <p14:creationId xmlns:p14="http://schemas.microsoft.com/office/powerpoint/2010/main" val="768665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52778A6A-532A-4BB5-9EC1-97AC128184E4}" type="slidenum">
              <a:rPr lang="en-US" altLang="en-US">
                <a:latin typeface="Calibri" panose="020F0502020204030204" pitchFamily="34" charset="0"/>
              </a:rPr>
              <a:pPr/>
              <a:t>272</a:t>
            </a:fld>
            <a:endParaRPr lang="en-US" altLang="en-US">
              <a:latin typeface="Calibri" panose="020F0502020204030204" pitchFamily="34"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Using an IFS, the rules for CSMA access are as follows (</a:t>
            </a:r>
            <a:r>
              <a:rPr lang="en-US" altLang="en-US" smtClean="0"/>
              <a:t>Stallings DCC8e </a:t>
            </a:r>
            <a:r>
              <a:rPr lang="en-US" altLang="en-US" smtClean="0">
                <a:latin typeface="Times" panose="02020603050405020304" pitchFamily="18" charset="0"/>
              </a:rPr>
              <a:t>Figure 17.6):</a:t>
            </a:r>
          </a:p>
          <a:p>
            <a:pPr>
              <a:spcBef>
                <a:spcPct val="0"/>
              </a:spcBef>
            </a:pPr>
            <a:r>
              <a:rPr lang="en-US" altLang="en-US" b="1" smtClean="0">
                <a:latin typeface="Times" panose="02020603050405020304" pitchFamily="18" charset="0"/>
              </a:rPr>
              <a:t>1.</a:t>
            </a:r>
            <a:r>
              <a:rPr lang="en-US" altLang="en-US" smtClean="0">
                <a:latin typeface="Times" panose="02020603050405020304" pitchFamily="18" charset="0"/>
              </a:rPr>
              <a:t> A station with a frame to transmit senses the medium. If the medium is idle, it waits to see if the medium remains idle for a time equal to IFS. If so, the station may transmit immediately.</a:t>
            </a:r>
          </a:p>
          <a:p>
            <a:pPr>
              <a:spcBef>
                <a:spcPct val="0"/>
              </a:spcBef>
            </a:pPr>
            <a:r>
              <a:rPr lang="en-US" altLang="en-US" b="1" smtClean="0">
                <a:latin typeface="Times" panose="02020603050405020304" pitchFamily="18" charset="0"/>
              </a:rPr>
              <a:t>2.</a:t>
            </a:r>
            <a:r>
              <a:rPr lang="en-US" altLang="en-US" smtClean="0">
                <a:latin typeface="Times" panose="02020603050405020304" pitchFamily="18" charset="0"/>
              </a:rPr>
              <a:t> If the medium is busy (either because the station initially finds the medium busy or because the medium becomes busy during the IFS idle time), the station defers transmission and continues to monitor the medium until the current transmission is over.</a:t>
            </a:r>
          </a:p>
          <a:p>
            <a:pPr>
              <a:spcBef>
                <a:spcPct val="0"/>
              </a:spcBef>
            </a:pPr>
            <a:r>
              <a:rPr lang="en-US" altLang="en-US" b="1" smtClean="0">
                <a:latin typeface="Times" panose="02020603050405020304" pitchFamily="18" charset="0"/>
              </a:rPr>
              <a:t>3.</a:t>
            </a:r>
            <a:r>
              <a:rPr lang="en-US" altLang="en-US" smtClean="0">
                <a:latin typeface="Times" panose="02020603050405020304" pitchFamily="18" charset="0"/>
              </a:rPr>
              <a:t> Once the current transmission is over, the station delays another IFS. If the medium remains idle for this period, then the station backs off a random amount of time and again senses the medium. If the medium is still idle, the station may transmit. During the backoff time, if the medium becomes busy, the backoff timer is halted and resumes when the medium becomes idle.</a:t>
            </a:r>
          </a:p>
          <a:p>
            <a:pPr>
              <a:spcBef>
                <a:spcPct val="0"/>
              </a:spcBef>
            </a:pPr>
            <a:r>
              <a:rPr lang="en-US" altLang="en-US" b="1" smtClean="0">
                <a:latin typeface="Times" panose="02020603050405020304" pitchFamily="18" charset="0"/>
              </a:rPr>
              <a:t>4.</a:t>
            </a:r>
            <a:r>
              <a:rPr lang="en-US" altLang="en-US" smtClean="0">
                <a:latin typeface="Times" panose="02020603050405020304" pitchFamily="18" charset="0"/>
              </a:rPr>
              <a:t>If the transmission is unsuccessful, which is determined by the absence of an acknowledgement, then it is assumed that a collision has occurred.</a:t>
            </a:r>
          </a:p>
          <a:p>
            <a:pPr>
              <a:spcBef>
                <a:spcPct val="0"/>
              </a:spcBef>
            </a:pPr>
            <a:r>
              <a:rPr lang="en-US" altLang="en-US" smtClean="0">
                <a:latin typeface="Times" panose="02020603050405020304" pitchFamily="18" charset="0"/>
              </a:rPr>
              <a:t>To ensure that backoff maintains stability, binary exponential backoff, described in Chapter 16, is used. Binary exponential backoff provides a means of handling a heavy load. Repeated failed attempts to transmit result in longer and longer backoff times, which helps to smooth out the load. Without such a backoff, the following situation could occur: Two or more stations attempt to transmit at the same time, causing a collision. These stations then immediately attempt to retransmit, causing a new collision.</a:t>
            </a:r>
          </a:p>
          <a:p>
            <a:pPr>
              <a:spcBef>
                <a:spcPct val="0"/>
              </a:spcBef>
            </a:pPr>
            <a:endParaRPr lang="en-US" altLang="en-US" smtClean="0"/>
          </a:p>
        </p:txBody>
      </p:sp>
    </p:spTree>
    <p:extLst>
      <p:ext uri="{BB962C8B-B14F-4D97-AF65-F5344CB8AC3E}">
        <p14:creationId xmlns:p14="http://schemas.microsoft.com/office/powerpoint/2010/main" val="2521146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CDECEBF1-80AF-4497-A1BF-A10B7E27A25E}" type="slidenum">
              <a:rPr lang="en-US" altLang="en-US">
                <a:latin typeface="Calibri" panose="020F0502020204030204" pitchFamily="34" charset="0"/>
              </a:rPr>
              <a:pPr/>
              <a:t>275</a:t>
            </a:fld>
            <a:endParaRPr lang="en-US" altLang="en-US">
              <a:latin typeface="Calibri" panose="020F0502020204030204" pitchFamily="34" charset="0"/>
            </a:endParaRPr>
          </a:p>
        </p:txBody>
      </p:sp>
      <p:sp>
        <p:nvSpPr>
          <p:cNvPr id="737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preceding scheme is refined for DCF to provide priority-based access by the simple expedient of using three values for IFS:</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SIFS (short IFS):</a:t>
            </a:r>
            <a:r>
              <a:rPr lang="en-US" altLang="en-US" smtClean="0">
                <a:latin typeface="Times" panose="02020603050405020304" pitchFamily="18" charset="0"/>
              </a:rPr>
              <a:t> The shortest IFS, used for all immediate response actions, as explained in the following discussion</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PIFS (point coordination function IFS):</a:t>
            </a:r>
            <a:r>
              <a:rPr lang="en-US" altLang="en-US" smtClean="0">
                <a:latin typeface="Times" panose="02020603050405020304" pitchFamily="18" charset="0"/>
              </a:rPr>
              <a:t> A midlength IFS, used by the centralized controller in the PCF scheme when issuing polls</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DIFS (distributed coordination function IFS):</a:t>
            </a:r>
            <a:r>
              <a:rPr lang="en-US" altLang="en-US" smtClean="0">
                <a:latin typeface="Times" panose="02020603050405020304" pitchFamily="18" charset="0"/>
              </a:rPr>
              <a:t> The longest IFS, used as a minimum delay for asynchronous frames contending for access</a:t>
            </a:r>
          </a:p>
          <a:p>
            <a:pPr>
              <a:spcBef>
                <a:spcPct val="0"/>
              </a:spcBef>
            </a:pPr>
            <a:endParaRPr lang="en-US" altLang="en-US" smtClean="0"/>
          </a:p>
        </p:txBody>
      </p:sp>
    </p:spTree>
    <p:extLst>
      <p:ext uri="{BB962C8B-B14F-4D97-AF65-F5344CB8AC3E}">
        <p14:creationId xmlns:p14="http://schemas.microsoft.com/office/powerpoint/2010/main" val="3966575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EE9170C6-2A0C-4D7F-A1D8-716F209901C6}" type="slidenum">
              <a:rPr lang="en-US" altLang="en-US">
                <a:latin typeface="Calibri" panose="020F0502020204030204" pitchFamily="34" charset="0"/>
              </a:rPr>
              <a:pPr/>
              <a:t>276</a:t>
            </a:fld>
            <a:endParaRPr lang="en-US" altLang="en-US">
              <a:latin typeface="Calibri" panose="020F0502020204030204" pitchFamily="34" charset="0"/>
            </a:endParaRPr>
          </a:p>
        </p:txBody>
      </p:sp>
      <p:sp>
        <p:nvSpPr>
          <p:cNvPr id="74755"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Consider first the SIFS. Any station using SIFS to determine transmission opportunity has, in effect, the highest priority, because it will always gain access in preference to a station waiting an amount of time equal to PIFS or DIFS. The SIFS is used in the following circumstances:</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Acknowledgment (ACK):</a:t>
            </a:r>
            <a:r>
              <a:rPr lang="en-US" altLang="en-US" smtClean="0">
                <a:latin typeface="Times" panose="02020603050405020304" pitchFamily="18" charset="0"/>
              </a:rPr>
              <a:t> When a station receives a frame addressed only to itself (not multicast or broadcast), it responds with an ACK frame after waiting only for an SIFS gap. This has two desirable effects. First, because collision detection is not used, the likelihood of collisions is greater than with CSMA/CD, and the MAC-level ACK provides for efficient collision recovery. Second, the SIFS can be used to provide efficient delivery of an LLC protocol data unit (PDU) that requires multiple MAC frames. In this case, the following scenario occurs. A station with a multiframe LLC PDU to transmit sends out the MAC frames one at a time. Each frame is acknowledged by the recipient after SIFS. When the source receives an ACK, it immediately (after SIFS) sends the next frame in the sequence. The result is that once a station has contended for the channel, it will maintain control of the channel until it has sent all of the fragments of an LLC PDU.</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Clear to Send (CTS):</a:t>
            </a:r>
            <a:r>
              <a:rPr lang="en-US" altLang="en-US" smtClean="0">
                <a:latin typeface="Times" panose="02020603050405020304" pitchFamily="18" charset="0"/>
              </a:rPr>
              <a:t> A station can ensure that its data frame will get through by first issuing a small Request to Send (RTS) frame. The station to which this frame is addressed should immediately respond with a CTS frame if it is ready to receive. All other stations receive the RTS and defer using the medium.</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Poll response:</a:t>
            </a:r>
            <a:r>
              <a:rPr lang="en-US" altLang="en-US" smtClean="0">
                <a:latin typeface="Times" panose="02020603050405020304" pitchFamily="18" charset="0"/>
              </a:rPr>
              <a:t> This is explained in the following discussion of PCF.</a:t>
            </a:r>
          </a:p>
          <a:p>
            <a:pPr>
              <a:spcBef>
                <a:spcPct val="0"/>
              </a:spcBef>
            </a:pPr>
            <a:endParaRPr lang="en-US" altLang="en-US" smtClean="0"/>
          </a:p>
        </p:txBody>
      </p:sp>
    </p:spTree>
    <p:extLst>
      <p:ext uri="{BB962C8B-B14F-4D97-AF65-F5344CB8AC3E}">
        <p14:creationId xmlns:p14="http://schemas.microsoft.com/office/powerpoint/2010/main" val="200522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A308F0-F643-438D-AC6F-5939D92E989F}" type="slidenum">
              <a:rPr lang="en-US" altLang="en-US"/>
              <a:pPr/>
              <a:t>88</a:t>
            </a:fld>
            <a:endParaRPr lang="en-US" altLang="en-US"/>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smtClean="0">
              <a:latin typeface="Arial" panose="020B0604020202020204" pitchFamily="34" charset="0"/>
            </a:endParaRPr>
          </a:p>
        </p:txBody>
      </p:sp>
    </p:spTree>
    <p:extLst>
      <p:ext uri="{BB962C8B-B14F-4D97-AF65-F5344CB8AC3E}">
        <p14:creationId xmlns:p14="http://schemas.microsoft.com/office/powerpoint/2010/main" val="3945088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77F16DB-6EC4-42F6-B06A-91029DF90E78}" type="slidenum">
              <a:rPr lang="en-US" altLang="en-US">
                <a:latin typeface="Calibri" panose="020F0502020204030204" pitchFamily="34" charset="0"/>
              </a:rPr>
              <a:pPr/>
              <a:t>277</a:t>
            </a:fld>
            <a:endParaRPr lang="en-US" altLang="en-US">
              <a:latin typeface="Calibri" panose="020F0502020204030204" pitchFamily="34" charset="0"/>
            </a:endParaRPr>
          </a:p>
        </p:txBody>
      </p:sp>
      <p:sp>
        <p:nvSpPr>
          <p:cNvPr id="757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next longest IFS interval is the PIFS. This is used by the centralized controller in issuing polls and takes precedence over normal contention traffic. However, those frames transmitted using SIFS have precedence over a PCF poll.</a:t>
            </a:r>
          </a:p>
          <a:p>
            <a:pPr>
              <a:spcBef>
                <a:spcPct val="0"/>
              </a:spcBef>
            </a:pPr>
            <a:endParaRPr lang="en-US" altLang="en-US" smtClean="0">
              <a:latin typeface="Times" panose="02020603050405020304" pitchFamily="18" charset="0"/>
            </a:endParaRPr>
          </a:p>
          <a:p>
            <a:pPr>
              <a:spcBef>
                <a:spcPct val="0"/>
              </a:spcBef>
            </a:pPr>
            <a:r>
              <a:rPr lang="en-US" altLang="en-US" smtClean="0">
                <a:latin typeface="Times" panose="02020603050405020304" pitchFamily="18" charset="0"/>
              </a:rPr>
              <a:t>Finally, the DIFS interval is used for all ordinary asynchronous traffic.</a:t>
            </a:r>
          </a:p>
          <a:p>
            <a:pPr>
              <a:spcBef>
                <a:spcPct val="0"/>
              </a:spcBef>
            </a:pPr>
            <a:endParaRPr lang="en-US" altLang="en-US" smtClean="0"/>
          </a:p>
        </p:txBody>
      </p:sp>
    </p:spTree>
    <p:extLst>
      <p:ext uri="{BB962C8B-B14F-4D97-AF65-F5344CB8AC3E}">
        <p14:creationId xmlns:p14="http://schemas.microsoft.com/office/powerpoint/2010/main" val="1351115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2B19506B-CADA-47F3-BBEA-3840FDADDB47}" type="slidenum">
              <a:rPr lang="en-US" altLang="en-US">
                <a:latin typeface="Calibri" panose="020F0502020204030204" pitchFamily="34" charset="0"/>
              </a:rPr>
              <a:pPr/>
              <a:t>278</a:t>
            </a:fld>
            <a:endParaRPr lang="en-US" altLang="en-US">
              <a:latin typeface="Calibri" panose="020F0502020204030204" pitchFamily="34" charset="0"/>
            </a:endParaRPr>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Stallings DCC8e </a:t>
            </a:r>
            <a:r>
              <a:rPr lang="en-US" altLang="en-US" smtClean="0">
                <a:latin typeface="Times" panose="02020603050405020304" pitchFamily="18" charset="0"/>
              </a:rPr>
              <a:t>Figure 17.7a illustrates the use of these time values. </a:t>
            </a:r>
          </a:p>
        </p:txBody>
      </p:sp>
    </p:spTree>
    <p:extLst>
      <p:ext uri="{BB962C8B-B14F-4D97-AF65-F5344CB8AC3E}">
        <p14:creationId xmlns:p14="http://schemas.microsoft.com/office/powerpoint/2010/main" val="2443247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28CBA2BA-A9A7-4E36-A039-EC6A31F7ECE3}" type="slidenum">
              <a:rPr lang="en-US" altLang="en-US">
                <a:latin typeface="Calibri" panose="020F0502020204030204" pitchFamily="34" charset="0"/>
              </a:rPr>
              <a:pPr/>
              <a:t>279</a:t>
            </a:fld>
            <a:endParaRPr lang="en-US" altLang="en-US">
              <a:latin typeface="Calibri" panose="020F0502020204030204" pitchFamily="34" charset="0"/>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PCF is an alternative access method implemented on top of the DCF. The operation consists of polling by the centralized polling master (point coordinator). The point coordinator makes use of PIFS when issuing polls. Because PIFS is smaller than DIFS, the point coordinator can seize the medium and lock out all asynchronous traffic while it issues polls and receives responses.</a:t>
            </a:r>
          </a:p>
          <a:p>
            <a:pPr>
              <a:spcBef>
                <a:spcPct val="0"/>
              </a:spcBef>
            </a:pPr>
            <a:r>
              <a:rPr lang="en-US" altLang="en-US" smtClean="0">
                <a:latin typeface="Times" panose="02020603050405020304" pitchFamily="18" charset="0"/>
              </a:rPr>
              <a:t>	As an extreme, consider the following possible scenario. A wireless network is configured so that a number of stations with time-sensitive traffic are controlled by the point coordinator while remaining traffic contends for access using CSMA. The point coordinator could issue polls in a round-robin fashion to all stations configured for polling. When a poll is issued, the polled station may respond using SIFS. If the point coordinator receives a response, it issues another poll using PIFS. If no response is received during the expected turnaround time, the coordinator issues a poll.</a:t>
            </a:r>
          </a:p>
          <a:p>
            <a:pPr>
              <a:spcBef>
                <a:spcPct val="0"/>
              </a:spcBef>
            </a:pPr>
            <a:r>
              <a:rPr lang="en-US" altLang="en-US" smtClean="0">
                <a:latin typeface="Times" panose="02020603050405020304" pitchFamily="18" charset="0"/>
              </a:rPr>
              <a:t>	If the discipline of the preceding paragraph were implemented, the point coordinator would lock out all asynchronous traffic by repeatedly issuing polls. To prevent this, an interval known as the superframe is defined. During the first part of this interval, the point coordinator issues polls in a round-robin fashion to all stations configured for polling. The point coordinator then idles for the remainder of the superframe, allowing a contention period for asynchronous access.</a:t>
            </a:r>
          </a:p>
          <a:p>
            <a:pPr>
              <a:spcBef>
                <a:spcPct val="0"/>
              </a:spcBef>
            </a:pPr>
            <a:endParaRPr lang="en-US" altLang="en-US" smtClean="0"/>
          </a:p>
        </p:txBody>
      </p:sp>
    </p:spTree>
    <p:extLst>
      <p:ext uri="{BB962C8B-B14F-4D97-AF65-F5344CB8AC3E}">
        <p14:creationId xmlns:p14="http://schemas.microsoft.com/office/powerpoint/2010/main" val="753411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EBED0F8B-A72D-46A0-918A-63319C8BF8D1}" type="slidenum">
              <a:rPr lang="en-US" altLang="en-US">
                <a:latin typeface="Calibri" panose="020F0502020204030204" pitchFamily="34" charset="0"/>
              </a:rPr>
              <a:pPr/>
              <a:t>281</a:t>
            </a:fld>
            <a:endParaRPr lang="en-US" altLang="en-US">
              <a:latin typeface="Calibri" panose="020F0502020204030204" pitchFamily="34" charset="0"/>
            </a:endParaRPr>
          </a:p>
        </p:txBody>
      </p:sp>
      <p:sp>
        <p:nvSpPr>
          <p:cNvPr id="78851"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Stallings DCC8e </a:t>
            </a:r>
            <a:r>
              <a:rPr lang="en-US" altLang="en-US" smtClean="0">
                <a:latin typeface="Times" panose="02020603050405020304" pitchFamily="18" charset="0"/>
              </a:rPr>
              <a:t>Figure 17.7b illustrates the use of the superframe. At the beginning of a superframe, the point coordinator may optionally seize control and issue polls for a given period of time. This interval varies because of the variable frame size issued by responding stations. The remainder of the superframe is available for contention-based access. At the end of the superframe interval, the point coordinator contends for access to the medium using PIFS. If the medium is idle, the point coordinator gains immediate access and a full superframe period follows. However, the medium may be busy at the end of a superframe. In this case, the point coordinator must wait until the medium is idle to gain access; this results in a foreshortened superframe period for the next cycle.</a:t>
            </a:r>
          </a:p>
          <a:p>
            <a:pPr>
              <a:spcBef>
                <a:spcPct val="0"/>
              </a:spcBef>
            </a:pPr>
            <a:endParaRPr lang="en-US" altLang="en-US" smtClean="0"/>
          </a:p>
        </p:txBody>
      </p:sp>
    </p:spTree>
    <p:extLst>
      <p:ext uri="{BB962C8B-B14F-4D97-AF65-F5344CB8AC3E}">
        <p14:creationId xmlns:p14="http://schemas.microsoft.com/office/powerpoint/2010/main" val="3977423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984D5EB3-1D45-4545-AF1D-EA590BD118EF}" type="slidenum">
              <a:rPr lang="en-US" altLang="en-US">
                <a:latin typeface="Calibri" panose="020F0502020204030204" pitchFamily="34" charset="0"/>
              </a:rPr>
              <a:pPr/>
              <a:t>282</a:t>
            </a:fld>
            <a:endParaRPr lang="en-US" altLang="en-US">
              <a:latin typeface="Calibri" panose="020F0502020204030204" pitchFamily="34" charset="0"/>
            </a:endParaRPr>
          </a:p>
        </p:txBody>
      </p:sp>
      <p:sp>
        <p:nvSpPr>
          <p:cNvPr id="798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Stallings DCC8e </a:t>
            </a:r>
            <a:r>
              <a:rPr lang="en-US" altLang="en-US" smtClean="0">
                <a:latin typeface="Times" panose="02020603050405020304" pitchFamily="18" charset="0"/>
              </a:rPr>
              <a:t>Figure 17.8 shows the 802.11 frame format. This general format is used for all data and control frames, but not all fields are used in all contexts. The fields are:</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Frame Control:</a:t>
            </a:r>
            <a:r>
              <a:rPr lang="en-US" altLang="en-US" smtClean="0">
                <a:latin typeface="Times" panose="02020603050405020304" pitchFamily="18" charset="0"/>
              </a:rPr>
              <a:t> Indicates the type of frame (control, management, or data) and provides control information. Control information includes whether the frame is to or from a DS, fragmentation information, and privacy information.</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Duration/Connection ID:</a:t>
            </a:r>
            <a:r>
              <a:rPr lang="en-US" altLang="en-US" smtClean="0">
                <a:latin typeface="Times" panose="02020603050405020304" pitchFamily="18" charset="0"/>
              </a:rPr>
              <a:t> If used as a duration field, indicates the time (in microseconds) the channel will be allocated for successful transmission of a MAC frame. In some control frames, this field contains an association, or connection, identifier.</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Addresses:</a:t>
            </a:r>
            <a:r>
              <a:rPr lang="en-US" altLang="en-US" smtClean="0">
                <a:latin typeface="Times" panose="02020603050405020304" pitchFamily="18" charset="0"/>
              </a:rPr>
              <a:t> The number and meaning of the 48-bit address fields depend on context. The </a:t>
            </a:r>
            <a:r>
              <a:rPr lang="en-US" altLang="en-US" b="1" smtClean="0">
                <a:latin typeface="Times" panose="02020603050405020304" pitchFamily="18" charset="0"/>
              </a:rPr>
              <a:t>transmitter address</a:t>
            </a:r>
            <a:r>
              <a:rPr lang="en-US" altLang="en-US" smtClean="0">
                <a:latin typeface="Times" panose="02020603050405020304" pitchFamily="18" charset="0"/>
              </a:rPr>
              <a:t> and </a:t>
            </a:r>
            <a:r>
              <a:rPr lang="en-US" altLang="en-US" b="1" smtClean="0">
                <a:latin typeface="Times" panose="02020603050405020304" pitchFamily="18" charset="0"/>
              </a:rPr>
              <a:t>receiver address</a:t>
            </a:r>
            <a:r>
              <a:rPr lang="en-US" altLang="en-US" smtClean="0">
                <a:latin typeface="Times" panose="02020603050405020304" pitchFamily="18" charset="0"/>
              </a:rPr>
              <a:t> are the MAC addresses of stations joined to the BSS that are transmitting and receiving frames over the wireless LAN. The </a:t>
            </a:r>
            <a:r>
              <a:rPr lang="en-US" altLang="en-US" b="1" smtClean="0">
                <a:latin typeface="Times" panose="02020603050405020304" pitchFamily="18" charset="0"/>
              </a:rPr>
              <a:t>service set ID</a:t>
            </a:r>
            <a:r>
              <a:rPr lang="en-US" altLang="en-US" smtClean="0">
                <a:latin typeface="Times" panose="02020603050405020304" pitchFamily="18" charset="0"/>
              </a:rPr>
              <a:t> (SSID) identifies the wireless LAN over which a frame is transmitted. </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Sequence Control:</a:t>
            </a:r>
            <a:r>
              <a:rPr lang="en-US" altLang="en-US" smtClean="0">
                <a:latin typeface="Times" panose="02020603050405020304" pitchFamily="18" charset="0"/>
              </a:rPr>
              <a:t> Contains a 4-bit fragment number subfield, used for fragmentation and reassembly, and a 12-bit sequence number used to number frames sent between a given transmitter and receiver.</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Frame Body:</a:t>
            </a:r>
            <a:r>
              <a:rPr lang="en-US" altLang="en-US" smtClean="0">
                <a:latin typeface="Times" panose="02020603050405020304" pitchFamily="18" charset="0"/>
              </a:rPr>
              <a:t> Contains an MSDU or a fragment of an MSDU. The MSDU is a LLC protocol data unit or MAC control information.</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Frame Check Sequence:</a:t>
            </a:r>
            <a:r>
              <a:rPr lang="en-US" altLang="en-US" smtClean="0">
                <a:latin typeface="Times" panose="02020603050405020304" pitchFamily="18" charset="0"/>
              </a:rPr>
              <a:t> A 32-bit cyclic redundancy check.</a:t>
            </a:r>
          </a:p>
        </p:txBody>
      </p:sp>
    </p:spTree>
    <p:extLst>
      <p:ext uri="{BB962C8B-B14F-4D97-AF65-F5344CB8AC3E}">
        <p14:creationId xmlns:p14="http://schemas.microsoft.com/office/powerpoint/2010/main" val="2165622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C6FEA56-3762-44A3-9DBA-760AFD8BF2D8}" type="slidenum">
              <a:rPr lang="en-US" altLang="en-US">
                <a:latin typeface="Calibri" panose="020F0502020204030204" pitchFamily="34" charset="0"/>
              </a:rPr>
              <a:pPr/>
              <a:t>283</a:t>
            </a:fld>
            <a:endParaRPr lang="en-US" altLang="en-US">
              <a:latin typeface="Calibri" panose="020F0502020204030204" pitchFamily="34" charset="0"/>
            </a:endParaRPr>
          </a:p>
        </p:txBody>
      </p:sp>
      <p:sp>
        <p:nvSpPr>
          <p:cNvPr id="80899" name="Rectangle 1026"/>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0" name="Rectangle 1027"/>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We now look at the three MAC frame types. Control frames assist in the reliable delivery of data frames. There are six control frame subtypes:</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Power Save-Poll (PS-Poll):</a:t>
            </a:r>
            <a:r>
              <a:rPr lang="en-US" altLang="en-US" smtClean="0">
                <a:latin typeface="Times" panose="02020603050405020304" pitchFamily="18" charset="0"/>
              </a:rPr>
              <a:t> This frame is sent by any station to the station that includes the AP (access point). Its purpose is to request that the AP transmit a frame that has been buffered for this station while the station was in power-saving mode.</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Request to Send (RTS):</a:t>
            </a:r>
            <a:r>
              <a:rPr lang="en-US" altLang="en-US" smtClean="0">
                <a:latin typeface="Times" panose="02020603050405020304" pitchFamily="18" charset="0"/>
              </a:rPr>
              <a:t> This is the first frame in the four-way frame exchange discussed under the subsection on reliable data delivery at the beginning of Section 17.3. The station sending this message is alerting a potential destination, and all other stations within reception range, that it intends to send a data frame to that destination.</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Clear to Send (CTS):</a:t>
            </a:r>
            <a:r>
              <a:rPr lang="en-US" altLang="en-US" smtClean="0">
                <a:latin typeface="Times" panose="02020603050405020304" pitchFamily="18" charset="0"/>
              </a:rPr>
              <a:t> This is the second frame in the four-way exchange. It is sent by the destination station to the source station to grant permission to send a data frame.</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Acknowledgment:</a:t>
            </a:r>
            <a:r>
              <a:rPr lang="en-US" altLang="en-US" smtClean="0">
                <a:latin typeface="Times" panose="02020603050405020304" pitchFamily="18" charset="0"/>
              </a:rPr>
              <a:t> Provides an acknowledgment from the destination to the source that the immediately preceding data, management, or PS-Poll frame was received correctly.</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Contention-Free (CF)-end: </a:t>
            </a:r>
            <a:r>
              <a:rPr lang="en-US" altLang="en-US" smtClean="0">
                <a:latin typeface="Times" panose="02020603050405020304" pitchFamily="18" charset="0"/>
              </a:rPr>
              <a:t>Announces the end of a contention-free period that is part of the point coordination function.</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CF-End + CF-Ack:</a:t>
            </a:r>
            <a:r>
              <a:rPr lang="en-US" altLang="en-US" smtClean="0">
                <a:latin typeface="Times" panose="02020603050405020304" pitchFamily="18" charset="0"/>
              </a:rPr>
              <a:t> Acknowledges the CF-end. This frame ends the contention-free period and releases stations from the restrictions associated with that period.</a:t>
            </a:r>
          </a:p>
          <a:p>
            <a:pPr>
              <a:spcBef>
                <a:spcPct val="0"/>
              </a:spcBef>
            </a:pPr>
            <a:endParaRPr lang="en-US" altLang="en-US" smtClean="0">
              <a:latin typeface="Times" panose="02020603050405020304" pitchFamily="18" charset="0"/>
            </a:endParaRPr>
          </a:p>
          <a:p>
            <a:pPr>
              <a:spcBef>
                <a:spcPct val="0"/>
              </a:spcBef>
            </a:pPr>
            <a:endParaRPr lang="en-US" altLang="en-US" smtClean="0"/>
          </a:p>
        </p:txBody>
      </p:sp>
    </p:spTree>
    <p:extLst>
      <p:ext uri="{BB962C8B-B14F-4D97-AF65-F5344CB8AC3E}">
        <p14:creationId xmlns:p14="http://schemas.microsoft.com/office/powerpoint/2010/main" val="39008376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F9242FFE-6108-4E07-8F96-3BD79190272C}" type="slidenum">
              <a:rPr lang="en-US" altLang="en-US">
                <a:latin typeface="Calibri" panose="020F0502020204030204" pitchFamily="34" charset="0"/>
              </a:rPr>
              <a:pPr/>
              <a:t>284</a:t>
            </a:fld>
            <a:endParaRPr lang="en-US" altLang="en-US">
              <a:latin typeface="Calibri" panose="020F0502020204030204" pitchFamily="34" charset="0"/>
            </a:endParaRPr>
          </a:p>
        </p:txBody>
      </p:sp>
      <p:sp>
        <p:nvSpPr>
          <p:cNvPr id="819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There are eight data frame subtypes, organized into two groups. The first four subtypes define frames that carry upper-level data from the source station to the destination station. The four data-carrying frames are:</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Data:</a:t>
            </a:r>
            <a:r>
              <a:rPr lang="en-US" altLang="en-US" smtClean="0">
                <a:latin typeface="Times" panose="02020603050405020304" pitchFamily="18" charset="0"/>
              </a:rPr>
              <a:t> This is the simplest data frame. It may be used in both a contention period and a contention-free period.</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Data + CF-Ack:</a:t>
            </a:r>
            <a:r>
              <a:rPr lang="en-US" altLang="en-US" smtClean="0">
                <a:latin typeface="Times" panose="02020603050405020304" pitchFamily="18" charset="0"/>
              </a:rPr>
              <a:t> May only be sent during a contention-free period. In addition to carrying data, this frame acknowledges previously received data.</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Data + CF-Poll:</a:t>
            </a:r>
            <a:r>
              <a:rPr lang="en-US" altLang="en-US" smtClean="0">
                <a:latin typeface="Times" panose="02020603050405020304" pitchFamily="18" charset="0"/>
              </a:rPr>
              <a:t> Used by a point coordinator to deliver data to a mobile station and also to request that the mobile station send a data frame that it may have buffered.</a:t>
            </a:r>
          </a:p>
          <a:p>
            <a:pPr>
              <a:spcBef>
                <a:spcPct val="0"/>
              </a:spcBef>
            </a:pPr>
            <a:r>
              <a:rPr lang="en-US" altLang="en-US" smtClean="0">
                <a:latin typeface="Times" panose="02020603050405020304" pitchFamily="18" charset="0"/>
                <a:cs typeface="Times New Roman" panose="02020603050405020304" pitchFamily="18" charset="0"/>
              </a:rPr>
              <a:t>• </a:t>
            </a:r>
            <a:r>
              <a:rPr lang="en-US" altLang="en-US" b="1" smtClean="0">
                <a:latin typeface="Times" panose="02020603050405020304" pitchFamily="18" charset="0"/>
              </a:rPr>
              <a:t>Data + CF-Ack + CF-Poll:</a:t>
            </a:r>
            <a:r>
              <a:rPr lang="en-US" altLang="en-US" smtClean="0">
                <a:latin typeface="Times" panose="02020603050405020304" pitchFamily="18" charset="0"/>
              </a:rPr>
              <a:t> Combines the functions of the Data + CF-Ack and Data + CF-Poll into a single frame.</a:t>
            </a:r>
          </a:p>
          <a:p>
            <a:pPr>
              <a:spcBef>
                <a:spcPct val="0"/>
              </a:spcBef>
            </a:pPr>
            <a:endParaRPr lang="en-US" altLang="en-US" smtClean="0"/>
          </a:p>
        </p:txBody>
      </p:sp>
    </p:spTree>
    <p:extLst>
      <p:ext uri="{BB962C8B-B14F-4D97-AF65-F5344CB8AC3E}">
        <p14:creationId xmlns:p14="http://schemas.microsoft.com/office/powerpoint/2010/main" val="2731739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1ADE43A6-B82C-449F-8978-FBE784CB5D22}" type="slidenum">
              <a:rPr lang="en-US" altLang="en-US">
                <a:latin typeface="Calibri" panose="020F0502020204030204" pitchFamily="34" charset="0"/>
              </a:rPr>
              <a:pPr/>
              <a:t>285</a:t>
            </a:fld>
            <a:endParaRPr lang="en-US" altLang="en-US">
              <a:latin typeface="Calibri" panose="020F0502020204030204" pitchFamily="34" charset="0"/>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remaining four subtypes of data frames do not in fact carry any user data. The Null Function data frame carries no data, polls, or acknowledgments. It is used only to carry the power management bit in the frame control field to the AP, to indicate that the station is changing to a low-power operating state. The remaining three frames (CF-Ack, CF-Poll, CF-Ack + CF-Poll) have the same functionality as the corresponding data frame subtypes in the preceding list (Data + CF-Ack, Data + CF-Poll, Data + CF-Ack + CF-Poll) but without the data.</a:t>
            </a:r>
          </a:p>
          <a:p>
            <a:pPr>
              <a:spcBef>
                <a:spcPct val="0"/>
              </a:spcBef>
            </a:pPr>
            <a:endParaRPr lang="en-US" altLang="en-US" smtClean="0"/>
          </a:p>
        </p:txBody>
      </p:sp>
    </p:spTree>
    <p:extLst>
      <p:ext uri="{BB962C8B-B14F-4D97-AF65-F5344CB8AC3E}">
        <p14:creationId xmlns:p14="http://schemas.microsoft.com/office/powerpoint/2010/main" val="187755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3F5ABBD5-C4E7-41B5-B32C-13A20AAFD9BA}" type="slidenum">
              <a:rPr lang="en-US" altLang="en-US">
                <a:latin typeface="Calibri" panose="020F0502020204030204" pitchFamily="34" charset="0"/>
              </a:rPr>
              <a:pPr/>
              <a:t>286</a:t>
            </a:fld>
            <a:endParaRPr lang="en-US" altLang="en-US">
              <a:latin typeface="Calibri" panose="020F0502020204030204" pitchFamily="34" charset="0"/>
            </a:endParaRPr>
          </a:p>
        </p:txBody>
      </p:sp>
      <p:sp>
        <p:nvSpPr>
          <p:cNvPr id="839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Management frames are used to manage communications between stations and APs. Functions covered include management of associations (request, response, reassociation, dissociation, and authentication.</a:t>
            </a:r>
          </a:p>
          <a:p>
            <a:pPr>
              <a:spcBef>
                <a:spcPct val="0"/>
              </a:spcBef>
            </a:pPr>
            <a:endParaRPr lang="en-US" altLang="en-US" smtClean="0"/>
          </a:p>
        </p:txBody>
      </p:sp>
    </p:spTree>
    <p:extLst>
      <p:ext uri="{BB962C8B-B14F-4D97-AF65-F5344CB8AC3E}">
        <p14:creationId xmlns:p14="http://schemas.microsoft.com/office/powerpoint/2010/main" val="6178518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0F748CB9-BFFB-41ED-9D84-EDDA26B5FB39}" type="slidenum">
              <a:rPr lang="en-US" altLang="en-US" sz="1200" smtClean="0">
                <a:latin typeface="Times New Roman" panose="02020603050405020304" pitchFamily="18" charset="0"/>
              </a:rPr>
              <a:pPr/>
              <a:t>297</a:t>
            </a:fld>
            <a:endParaRPr lang="en-US" altLang="en-US" sz="1200" smtClean="0">
              <a:latin typeface="Times New Roman" panose="02020603050405020304" pitchFamily="18" charset="0"/>
            </a:endParaRPr>
          </a:p>
        </p:txBody>
      </p:sp>
      <p:sp>
        <p:nvSpPr>
          <p:cNvPr id="22530" name="Rectangle 2"/>
          <p:cNvSpPr>
            <a:spLocks noRo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4754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0AF594-D2A7-4E2B-A928-6BEEBCDE6F20}" type="slidenum">
              <a:rPr lang="en-US" altLang="en-US"/>
              <a:pPr/>
              <a:t>89</a:t>
            </a:fld>
            <a:endParaRPr lang="en-US" altLang="en-US"/>
          </a:p>
        </p:txBody>
      </p:sp>
      <p:sp>
        <p:nvSpPr>
          <p:cNvPr id="24579" name="Rectangle 2"/>
          <p:cNvSpPr>
            <a:spLocks noRo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smtClean="0">
              <a:latin typeface="Arial" panose="020B0604020202020204" pitchFamily="34" charset="0"/>
            </a:endParaRPr>
          </a:p>
        </p:txBody>
      </p:sp>
    </p:spTree>
    <p:extLst>
      <p:ext uri="{BB962C8B-B14F-4D97-AF65-F5344CB8AC3E}">
        <p14:creationId xmlns:p14="http://schemas.microsoft.com/office/powerpoint/2010/main" val="14700083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A463D166-DA46-42FE-A087-FE2B3B19F43B}" type="slidenum">
              <a:rPr lang="en-US" altLang="en-US" sz="1200" smtClean="0">
                <a:latin typeface="Times New Roman" panose="02020603050405020304" pitchFamily="18" charset="0"/>
              </a:rPr>
              <a:pPr/>
              <a:t>299</a:t>
            </a:fld>
            <a:endParaRPr lang="en-US" altLang="en-US" sz="1200" smtClean="0">
              <a:latin typeface="Times New Roman" panose="02020603050405020304" pitchFamily="18" charset="0"/>
            </a:endParaRPr>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932003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866156FC-7AAB-4BC2-B65D-560805E8A5A0}" type="slidenum">
              <a:rPr lang="en-US" altLang="en-US" sz="1200" smtClean="0">
                <a:latin typeface="Times New Roman" panose="02020603050405020304" pitchFamily="18" charset="0"/>
              </a:rPr>
              <a:pPr/>
              <a:t>302</a:t>
            </a:fld>
            <a:endParaRPr lang="en-US" altLang="en-US" sz="1200" smtClean="0">
              <a:latin typeface="Times New Roman" panose="02020603050405020304" pitchFamily="18" charset="0"/>
            </a:endParaRPr>
          </a:p>
        </p:txBody>
      </p:sp>
      <p:sp>
        <p:nvSpPr>
          <p:cNvPr id="28674" name="Rectangle 2"/>
          <p:cNvSpPr>
            <a:spLocks noRo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45077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6A6A3916-058E-4DA2-983E-0283087EAFCF}" type="slidenum">
              <a:rPr lang="en-US" altLang="en-US" sz="1200" smtClean="0">
                <a:latin typeface="Times New Roman" panose="02020603050405020304" pitchFamily="18" charset="0"/>
              </a:rPr>
              <a:pPr/>
              <a:t>308</a:t>
            </a:fld>
            <a:endParaRPr lang="en-US" altLang="en-US" sz="1200" smtClean="0">
              <a:latin typeface="Times New Roman" panose="02020603050405020304" pitchFamily="18" charset="0"/>
            </a:endParaRPr>
          </a:p>
        </p:txBody>
      </p:sp>
      <p:sp>
        <p:nvSpPr>
          <p:cNvPr id="34818" name="Rectangle 2"/>
          <p:cNvSpPr>
            <a:spLocks noRo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368008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21C27CEB-8E96-4EAB-B443-4A46F8557DB5}" type="slidenum">
              <a:rPr lang="en-US" altLang="en-US" sz="1200" smtClean="0">
                <a:latin typeface="Times New Roman" panose="02020603050405020304" pitchFamily="18" charset="0"/>
              </a:rPr>
              <a:pPr/>
              <a:t>332</a:t>
            </a:fld>
            <a:endParaRPr lang="en-US" altLang="en-US" sz="1200" smtClean="0">
              <a:latin typeface="Times New Roman" panose="02020603050405020304" pitchFamily="18" charset="0"/>
            </a:endParaRPr>
          </a:p>
        </p:txBody>
      </p:sp>
      <p:sp>
        <p:nvSpPr>
          <p:cNvPr id="56322" name="Rectangle 2"/>
          <p:cNvSpPr>
            <a:spLocks noRo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748519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6E155506-4764-4287-B651-C3BE6AE3C75A}" type="slidenum">
              <a:rPr lang="en-US" altLang="en-US" sz="1200" smtClean="0">
                <a:latin typeface="Times New Roman" panose="02020603050405020304" pitchFamily="18" charset="0"/>
              </a:rPr>
              <a:pPr/>
              <a:t>335</a:t>
            </a:fld>
            <a:endParaRPr lang="en-US" altLang="en-US" sz="1200" smtClean="0">
              <a:latin typeface="Times New Roman" panose="02020603050405020304" pitchFamily="18" charset="0"/>
            </a:endParaRPr>
          </a:p>
        </p:txBody>
      </p:sp>
      <p:sp>
        <p:nvSpPr>
          <p:cNvPr id="59394" name="Rectangle 2"/>
          <p:cNvSpPr>
            <a:spLocks noRo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9479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B2D1C246-948A-4A45-B12F-07E2AB666792}" type="slidenum">
              <a:rPr lang="en-US" altLang="en-US" sz="1200" smtClean="0">
                <a:latin typeface="Times New Roman" panose="02020603050405020304" pitchFamily="18" charset="0"/>
              </a:rPr>
              <a:pPr/>
              <a:t>336</a:t>
            </a:fld>
            <a:endParaRPr lang="en-US" altLang="en-US" sz="1200" smtClean="0">
              <a:latin typeface="Times New Roman" panose="02020603050405020304" pitchFamily="18" charset="0"/>
            </a:endParaRPr>
          </a:p>
        </p:txBody>
      </p:sp>
      <p:sp>
        <p:nvSpPr>
          <p:cNvPr id="61442" name="Rectangle 2"/>
          <p:cNvSpPr>
            <a:spLocks noRo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851530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fld id="{CFF4052B-E375-4E9E-806A-A9D6981D73F8}" type="slidenum">
              <a:rPr lang="en-US" altLang="en-US" sz="1200" smtClean="0">
                <a:latin typeface="Times New Roman" panose="02020603050405020304" pitchFamily="18" charset="0"/>
              </a:rPr>
              <a:pPr/>
              <a:t>338</a:t>
            </a:fld>
            <a:endParaRPr lang="en-US" altLang="en-US" sz="1200" smtClean="0">
              <a:latin typeface="Times New Roman" panose="02020603050405020304" pitchFamily="18" charset="0"/>
            </a:endParaRPr>
          </a:p>
        </p:txBody>
      </p:sp>
      <p:sp>
        <p:nvSpPr>
          <p:cNvPr id="64514" name="Rectangle 2"/>
          <p:cNvSpPr>
            <a:spLocks noRo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56348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Connectionless packet delivery may, however, result in packets arriving at the destination out of sequence. If out-of-order or missing packets create problems for the application using the data, then upper layer services will have to resolve these issues.</a:t>
            </a:r>
            <a:endParaRPr lang="en-US" dirty="0"/>
          </a:p>
        </p:txBody>
      </p:sp>
      <p:sp>
        <p:nvSpPr>
          <p:cNvPr id="4" name="Slide Number Placeholder 3"/>
          <p:cNvSpPr>
            <a:spLocks noGrp="1"/>
          </p:cNvSpPr>
          <p:nvPr>
            <p:ph type="sldNum" sz="quarter" idx="10"/>
          </p:nvPr>
        </p:nvSpPr>
        <p:spPr/>
        <p:txBody>
          <a:bodyPr/>
          <a:lstStyle/>
          <a:p>
            <a:fld id="{E1E86A14-C3E3-4B8F-9D3F-7A81B07F61AE}" type="slidenum">
              <a:rPr lang="en-US" smtClean="0"/>
              <a:pPr/>
              <a:t>368</a:t>
            </a:fld>
            <a:endParaRPr lang="en-US"/>
          </a:p>
        </p:txBody>
      </p:sp>
    </p:spTree>
    <p:extLst>
      <p:ext uri="{BB962C8B-B14F-4D97-AF65-F5344CB8AC3E}">
        <p14:creationId xmlns:p14="http://schemas.microsoft.com/office/powerpoint/2010/main" val="900361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however, one major characteristic of the media that the Network layer considers: the maximum size of PDU that each medium can transport. This characteristic is referred to as the Maximum Transmission Unit (MTU). Part of the control communication between the Data Link layer and the Network layer is the establishment of a maximum size for the packet. The Data Link layer passes the MTU upward to the Network layer. The Network layer then determines how large to create the packets. </a:t>
            </a:r>
            <a:endParaRPr lang="en-US" dirty="0"/>
          </a:p>
        </p:txBody>
      </p:sp>
      <p:sp>
        <p:nvSpPr>
          <p:cNvPr id="4" name="Slide Number Placeholder 3"/>
          <p:cNvSpPr>
            <a:spLocks noGrp="1"/>
          </p:cNvSpPr>
          <p:nvPr>
            <p:ph type="sldNum" sz="quarter" idx="10"/>
          </p:nvPr>
        </p:nvSpPr>
        <p:spPr/>
        <p:txBody>
          <a:bodyPr/>
          <a:lstStyle/>
          <a:p>
            <a:fld id="{E1E86A14-C3E3-4B8F-9D3F-7A81B07F61AE}" type="slidenum">
              <a:rPr lang="en-US" smtClean="0"/>
              <a:pPr/>
              <a:t>370</a:t>
            </a:fld>
            <a:endParaRPr lang="en-US"/>
          </a:p>
        </p:txBody>
      </p:sp>
    </p:spTree>
    <p:extLst>
      <p:ext uri="{BB962C8B-B14F-4D97-AF65-F5344CB8AC3E}">
        <p14:creationId xmlns:p14="http://schemas.microsoft.com/office/powerpoint/2010/main" val="3605482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Flags  A three-bit field follows and is used to control or identify fragments. They are (in order, from high order to low order): bit 0: Reserved; must be zero.</a:t>
            </a:r>
            <a:r>
              <a:rPr lang="en-US" baseline="30000" dirty="0" smtClean="0">
                <a:hlinkClick r:id="rId3"/>
              </a:rPr>
              <a:t>[note 1]</a:t>
            </a:r>
            <a:endParaRPr lang="en-US" dirty="0" smtClean="0"/>
          </a:p>
          <a:p>
            <a:r>
              <a:rPr lang="en-US" dirty="0" smtClean="0"/>
              <a:t>bit 1: Don't Fragment (DF)</a:t>
            </a:r>
          </a:p>
          <a:p>
            <a:r>
              <a:rPr lang="en-US" dirty="0" smtClean="0"/>
              <a:t>bit 2: More Fragments (MF)</a:t>
            </a:r>
          </a:p>
          <a:p>
            <a:r>
              <a:rPr lang="en-US" dirty="0" smtClean="0"/>
              <a:t>If the DF flag is set and fragmentation is required to route the packet then the packet will be dropped. This can be used when sending packets to a host that does not have sufficient resources to handle fragmentation. When a packet is fragmented all fragments have the MF flag set except the last fragment, which does not have the MF flag set. The MF flag is also not set on packets that are not fragmented — an </a:t>
            </a:r>
            <a:r>
              <a:rPr lang="en-US" dirty="0" err="1" smtClean="0"/>
              <a:t>unfragmented</a:t>
            </a:r>
            <a:r>
              <a:rPr lang="en-US" dirty="0" smtClean="0"/>
              <a:t> packet is its own last fragment. </a:t>
            </a:r>
            <a:endParaRPr lang="en-US" dirty="0"/>
          </a:p>
        </p:txBody>
      </p:sp>
      <p:sp>
        <p:nvSpPr>
          <p:cNvPr id="4" name="Slide Number Placeholder 3"/>
          <p:cNvSpPr>
            <a:spLocks noGrp="1"/>
          </p:cNvSpPr>
          <p:nvPr>
            <p:ph type="sldNum" sz="quarter" idx="10"/>
          </p:nvPr>
        </p:nvSpPr>
        <p:spPr/>
        <p:txBody>
          <a:bodyPr/>
          <a:lstStyle/>
          <a:p>
            <a:fld id="{E1E86A14-C3E3-4B8F-9D3F-7A81B07F61AE}" type="slidenum">
              <a:rPr lang="en-US" smtClean="0"/>
              <a:pPr/>
              <a:t>374</a:t>
            </a:fld>
            <a:endParaRPr lang="en-US"/>
          </a:p>
        </p:txBody>
      </p:sp>
    </p:spTree>
    <p:extLst>
      <p:ext uri="{BB962C8B-B14F-4D97-AF65-F5344CB8AC3E}">
        <p14:creationId xmlns:p14="http://schemas.microsoft.com/office/powerpoint/2010/main" val="374627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60C7FCF-4CD3-46E5-B2E4-6614EC81DDA0}" type="slidenum">
              <a:rPr lang="en-US" altLang="en-US"/>
              <a:pPr/>
              <a:t>91</a:t>
            </a:fld>
            <a:endParaRPr lang="en-US" altLang="en-US"/>
          </a:p>
        </p:txBody>
      </p:sp>
      <p:sp>
        <p:nvSpPr>
          <p:cNvPr id="25603" name="Rectangle 2"/>
          <p:cNvSpPr>
            <a:spLocks noRo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smtClean="0">
              <a:latin typeface="Arial" panose="020B0604020202020204" pitchFamily="34" charset="0"/>
            </a:endParaRPr>
          </a:p>
        </p:txBody>
      </p:sp>
    </p:spTree>
    <p:extLst>
      <p:ext uri="{BB962C8B-B14F-4D97-AF65-F5344CB8AC3E}">
        <p14:creationId xmlns:p14="http://schemas.microsoft.com/office/powerpoint/2010/main" val="26925888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Flags  A three-bit field follows and is used to control or identify fragments. They are (in order, from high order to low order): bit 0: Reserved; must be zero.</a:t>
            </a:r>
            <a:r>
              <a:rPr lang="en-US" baseline="30000" dirty="0" smtClean="0">
                <a:hlinkClick r:id="rId3"/>
              </a:rPr>
              <a:t>[note 1]</a:t>
            </a:r>
            <a:endParaRPr lang="en-US" dirty="0" smtClean="0"/>
          </a:p>
          <a:p>
            <a:r>
              <a:rPr lang="en-US" dirty="0" smtClean="0"/>
              <a:t>bit 1: Don't Fragment (DF)</a:t>
            </a:r>
          </a:p>
          <a:p>
            <a:r>
              <a:rPr lang="en-US" dirty="0" smtClean="0"/>
              <a:t>bit 2: More Fragments (MF)</a:t>
            </a:r>
          </a:p>
          <a:p>
            <a:r>
              <a:rPr lang="en-US" dirty="0" smtClean="0"/>
              <a:t>If the DF flag is set and fragmentation is required to route the packet then the packet will be dropped. This can be used when sending packets to a host that does not have sufficient resources to handle fragmentation. When a packet is fragmented all fragments have the MF flag set except the last fragment, which does not have the MF flag set. The MF flag is also not set on packets that are not fragmented — an </a:t>
            </a:r>
            <a:r>
              <a:rPr lang="en-US" dirty="0" err="1" smtClean="0"/>
              <a:t>unfragmented</a:t>
            </a:r>
            <a:r>
              <a:rPr lang="en-US" smtClean="0"/>
              <a:t> packet is its own last fragment. </a:t>
            </a:r>
            <a:endParaRPr lang="en-US"/>
          </a:p>
        </p:txBody>
      </p:sp>
      <p:sp>
        <p:nvSpPr>
          <p:cNvPr id="4" name="Slide Number Placeholder 3"/>
          <p:cNvSpPr>
            <a:spLocks noGrp="1"/>
          </p:cNvSpPr>
          <p:nvPr>
            <p:ph type="sldNum" sz="quarter" idx="10"/>
          </p:nvPr>
        </p:nvSpPr>
        <p:spPr/>
        <p:txBody>
          <a:bodyPr/>
          <a:lstStyle/>
          <a:p>
            <a:fld id="{E1E86A14-C3E3-4B8F-9D3F-7A81B07F61AE}" type="slidenum">
              <a:rPr lang="en-US" smtClean="0"/>
              <a:pPr/>
              <a:t>375</a:t>
            </a:fld>
            <a:endParaRPr lang="en-US"/>
          </a:p>
        </p:txBody>
      </p:sp>
    </p:spTree>
    <p:extLst>
      <p:ext uri="{BB962C8B-B14F-4D97-AF65-F5344CB8AC3E}">
        <p14:creationId xmlns:p14="http://schemas.microsoft.com/office/powerpoint/2010/main" val="108714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64CF975-DC24-4DF4-9DBE-96EFF1A5D535}" type="slidenum">
              <a:rPr lang="en-US" altLang="en-US"/>
              <a:pPr/>
              <a:t>93</a:t>
            </a:fld>
            <a:endParaRPr lang="en-US" altLang="en-US"/>
          </a:p>
        </p:txBody>
      </p:sp>
      <p:sp>
        <p:nvSpPr>
          <p:cNvPr id="26627" name="Rectangle 2"/>
          <p:cNvSpPr>
            <a:spLocks noRo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d-ID" altLang="en-US" smtClean="0">
              <a:latin typeface="Arial" panose="020B0604020202020204" pitchFamily="34" charset="0"/>
            </a:endParaRPr>
          </a:p>
        </p:txBody>
      </p:sp>
    </p:spTree>
    <p:extLst>
      <p:ext uri="{BB962C8B-B14F-4D97-AF65-F5344CB8AC3E}">
        <p14:creationId xmlns:p14="http://schemas.microsoft.com/office/powerpoint/2010/main" val="157151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https://github.com/kaliappan20/Computer-Networks/blob/main/CN-UNIT-5-HDLC%2CPPP%2CMedia%20access%20control.pptx</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245</a:t>
            </a:fld>
            <a:endParaRPr lang="en-US"/>
          </a:p>
        </p:txBody>
      </p:sp>
    </p:spTree>
    <p:extLst>
      <p:ext uri="{BB962C8B-B14F-4D97-AF65-F5344CB8AC3E}">
        <p14:creationId xmlns:p14="http://schemas.microsoft.com/office/powerpoint/2010/main" val="3835194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https://github.com/kaliappan20/Computer-Networks/blob/main/CN-UNIT-5-HDLC%2CPPP%2CMedia%20access%20control.pptx</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246</a:t>
            </a:fld>
            <a:endParaRPr lang="en-US"/>
          </a:p>
        </p:txBody>
      </p:sp>
    </p:spTree>
    <p:extLst>
      <p:ext uri="{BB962C8B-B14F-4D97-AF65-F5344CB8AC3E}">
        <p14:creationId xmlns:p14="http://schemas.microsoft.com/office/powerpoint/2010/main" val="252048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fontAlgn="base">
              <a:spcBef>
                <a:spcPct val="0"/>
              </a:spcBef>
              <a:spcAft>
                <a:spcPct val="0"/>
              </a:spcAft>
              <a:defRPr>
                <a:solidFill>
                  <a:schemeClr val="tx1"/>
                </a:solidFill>
                <a:latin typeface="Tw Cen MT" panose="020B0602020104020603" pitchFamily="34" charset="0"/>
              </a:defRPr>
            </a:lvl6pPr>
            <a:lvl7pPr marL="2971800" indent="-228600" fontAlgn="base">
              <a:spcBef>
                <a:spcPct val="0"/>
              </a:spcBef>
              <a:spcAft>
                <a:spcPct val="0"/>
              </a:spcAft>
              <a:defRPr>
                <a:solidFill>
                  <a:schemeClr val="tx1"/>
                </a:solidFill>
                <a:latin typeface="Tw Cen MT" panose="020B0602020104020603" pitchFamily="34" charset="0"/>
              </a:defRPr>
            </a:lvl7pPr>
            <a:lvl8pPr marL="3429000" indent="-228600" fontAlgn="base">
              <a:spcBef>
                <a:spcPct val="0"/>
              </a:spcBef>
              <a:spcAft>
                <a:spcPct val="0"/>
              </a:spcAft>
              <a:defRPr>
                <a:solidFill>
                  <a:schemeClr val="tx1"/>
                </a:solidFill>
                <a:latin typeface="Tw Cen MT" panose="020B0602020104020603" pitchFamily="34" charset="0"/>
              </a:defRPr>
            </a:lvl8pPr>
            <a:lvl9pPr marL="3886200" indent="-228600" fontAlgn="base">
              <a:spcBef>
                <a:spcPct val="0"/>
              </a:spcBef>
              <a:spcAft>
                <a:spcPct val="0"/>
              </a:spcAft>
              <a:defRPr>
                <a:solidFill>
                  <a:schemeClr val="tx1"/>
                </a:solidFill>
                <a:latin typeface="Tw Cen MT" panose="020B0602020104020603" pitchFamily="34" charset="0"/>
              </a:defRPr>
            </a:lvl9pPr>
          </a:lstStyle>
          <a:p>
            <a:fld id="{072B61B1-529C-46E3-AA00-86D562CDBF8A}" type="slidenum">
              <a:rPr lang="en-US" altLang="en-US">
                <a:latin typeface="Calibri" panose="020F0502020204030204" pitchFamily="34" charset="0"/>
              </a:rPr>
              <a:pPr/>
              <a:t>250</a:t>
            </a:fld>
            <a:endParaRPr lang="en-US" altLang="en-US">
              <a:latin typeface="Calibri" panose="020F0502020204030204" pitchFamily="34" charset="0"/>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latin typeface="Times" panose="02020603050405020304" pitchFamily="18" charset="0"/>
              </a:rPr>
              <a:t>The earliest of these techniques, known as ALOHA, was developed for packet radio networks. However, it is applicable to any shared transmission medium. ALOHA, or pure ALOHA as it is sometimes called, specifies that a station may transmit a frame at any time. The station then listens for an amount of time equal to the maximum possible round-trip propagation delay on the network (twice the time it takes to send a frame between the two most widely separated stations) plus a small fixed time increment. If the station hears an acknowledgment during that time, fine; otherwise, it resends the frame. If the station fails to receive an acknowledgment after repeated transmissions, it gives up. A receiving station determines the correctness of an incoming frame by examining a frame check sequence field, as in HDLC. If the frame is valid and if the destination address in the frame header matches the receiver's address, the station immediately sends an acknowledgment. The frame may be invalid due to noise on the channel or because another station transmitted a frame at about the same time. In the latter case, the two frames may interfere with each other at the receiver so that neither gets through; this is known as a </a:t>
            </a:r>
            <a:r>
              <a:rPr lang="en-US" altLang="en-US" b="1" smtClean="0">
                <a:latin typeface="Times" panose="02020603050405020304" pitchFamily="18" charset="0"/>
              </a:rPr>
              <a:t>collision</a:t>
            </a:r>
            <a:r>
              <a:rPr lang="en-US" altLang="en-US" smtClean="0">
                <a:latin typeface="Times" panose="02020603050405020304" pitchFamily="18" charset="0"/>
              </a:rPr>
              <a:t>. If a received frame is determined to be invalid, the receiving station simply ignores the frame. ALOHA is as simple as can be, and pays a penalty for it. Because the number of collisions rises rapidly with increased load, the maximum utilization of the channel is only about 18%.</a:t>
            </a:r>
          </a:p>
          <a:p>
            <a:pPr>
              <a:spcBef>
                <a:spcPct val="0"/>
              </a:spcBef>
            </a:pPr>
            <a:endParaRPr lang="en-US" altLang="en-US" smtClean="0"/>
          </a:p>
        </p:txBody>
      </p:sp>
    </p:spTree>
    <p:extLst>
      <p:ext uri="{BB962C8B-B14F-4D97-AF65-F5344CB8AC3E}">
        <p14:creationId xmlns:p14="http://schemas.microsoft.com/office/powerpoint/2010/main" val="227480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16735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81033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90849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58064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F28CD25-4015-481E-94C9-A931395C8E35}"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25550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28CD25-4015-481E-94C9-A931395C8E35}"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525557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28CD25-4015-481E-94C9-A931395C8E35}"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48262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28CD25-4015-481E-94C9-A931395C8E35}"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63555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8CD25-4015-481E-94C9-A931395C8E35}"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98050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28CD25-4015-481E-94C9-A931395C8E35}"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479311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28CD25-4015-481E-94C9-A931395C8E35}"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466610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8CD25-4015-481E-94C9-A931395C8E35}" type="datetimeFigureOut">
              <a:rPr lang="en-US" smtClean="0"/>
              <a:t>2/26/2025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35205-7406-4E96-85E9-F173CE5CBA86}" type="slidenum">
              <a:rPr lang="en-US" smtClean="0"/>
              <a:t>‹#›</a:t>
            </a:fld>
            <a:endParaRPr lang="en-US"/>
          </a:p>
        </p:txBody>
      </p:sp>
    </p:spTree>
    <p:extLst>
      <p:ext uri="{BB962C8B-B14F-4D97-AF65-F5344CB8AC3E}">
        <p14:creationId xmlns:p14="http://schemas.microsoft.com/office/powerpoint/2010/main" val="33831171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79.png"/></Relationships>
</file>

<file path=ppt/slides/_rels/slide2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83.wmf"/><Relationship Id="rId7" Type="http://schemas.openxmlformats.org/officeDocument/2006/relationships/image" Target="../media/image87.wmf"/><Relationship Id="rId2" Type="http://schemas.openxmlformats.org/officeDocument/2006/relationships/image" Target="../media/image82.wmf"/><Relationship Id="rId1" Type="http://schemas.openxmlformats.org/officeDocument/2006/relationships/slideLayout" Target="../slideLayouts/slideLayout2.xml"/><Relationship Id="rId6" Type="http://schemas.openxmlformats.org/officeDocument/2006/relationships/image" Target="../media/image86.wmf"/><Relationship Id="rId5" Type="http://schemas.openxmlformats.org/officeDocument/2006/relationships/image" Target="../media/image85.wmf"/><Relationship Id="rId4" Type="http://schemas.openxmlformats.org/officeDocument/2006/relationships/image" Target="../media/image84.wmf"/></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96.emf"/></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9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98.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hyperlink" Target="http://id.wikipedia.org/wiki/Algoritma" TargetMode="Externa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translate.googleusercontent.com/translate_c?hl=id&amp;sl=en&amp;u=http://en.wikipedia.org/wiki/Radia_Perlman&amp;prev=/search?q=spanning+tree+protocol&amp;hl=id&amp;rurl=translate.google.co.id&amp;usg=ALkJrhjQfENPkZUtKC_g24Xkv-62GxBRNg" TargetMode="External"/><Relationship Id="rId2" Type="http://schemas.openxmlformats.org/officeDocument/2006/relationships/hyperlink" Target="http://translate.googleusercontent.com/translate_c?hl=id&amp;sl=en&amp;u=http://en.wikipedia.org/wiki/Algorithm&amp;prev=/search?q=spanning+tree+protocol&amp;hl=id&amp;rurl=translate.google.co.id&amp;usg=ALkJrhgMs_dEsNujStgeBC0RFofpfmhFFA" TargetMode="External"/><Relationship Id="rId1" Type="http://schemas.openxmlformats.org/officeDocument/2006/relationships/slideLayout" Target="../slideLayouts/slideLayout2.xml"/><Relationship Id="rId4" Type="http://schemas.openxmlformats.org/officeDocument/2006/relationships/hyperlink" Target="http://translate.googleusercontent.com/translate_c?hl=id&amp;sl=en&amp;u=http://en.wikipedia.org/wiki/Digital_Equipment_Corporation&amp;prev=/search?q=spanning+tree+protocol&amp;hl=id&amp;rurl=translate.google.co.id&amp;usg=ALkJrhjIgxUaPvgidpQCvSDKcoPzy-tZng" TargetMode="External"/></Relationships>
</file>

<file path=ppt/slides/_rels/slide2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2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2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2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jpeg"/><Relationship Id="rId4" Type="http://schemas.openxmlformats.org/officeDocument/2006/relationships/image" Target="../media/image21.wmf"/></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jpeg"/></Relationships>
</file>

<file path=ppt/slides/_rels/slide3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ph idx="1"/>
          </p:nvPr>
        </p:nvPicPr>
        <p:blipFill>
          <a:blip r:embed="rId3"/>
          <a:stretch>
            <a:fillRect/>
          </a:stretch>
        </p:blipFill>
        <p:spPr>
          <a:xfrm>
            <a:off x="46290" y="549166"/>
            <a:ext cx="1980634" cy="1262343"/>
          </a:xfrm>
          <a:prstGeom prst="rect">
            <a:avLst/>
          </a:prstGeom>
        </p:spPr>
      </p:pic>
      <p:sp>
        <p:nvSpPr>
          <p:cNvPr id="15" name="Rectangle 14"/>
          <p:cNvSpPr/>
          <p:nvPr/>
        </p:nvSpPr>
        <p:spPr>
          <a:xfrm>
            <a:off x="9202455" y="6066229"/>
            <a:ext cx="2811352" cy="420756"/>
          </a:xfrm>
          <a:prstGeom prst="rect">
            <a:avLst/>
          </a:prstGeom>
        </p:spPr>
        <p:txBody>
          <a:bodyPr wrap="square">
            <a:spAutoFit/>
          </a:bodyPr>
          <a:lstStyle/>
          <a:p>
            <a:r>
              <a:rPr lang="en-US" sz="1067" dirty="0"/>
              <a:t>https://www.youtube.com/@AmelOline/videos</a:t>
            </a:r>
          </a:p>
        </p:txBody>
      </p:sp>
      <p:sp>
        <p:nvSpPr>
          <p:cNvPr id="16" name="Rectangle 15"/>
          <p:cNvSpPr/>
          <p:nvPr/>
        </p:nvSpPr>
        <p:spPr>
          <a:xfrm>
            <a:off x="10158153" y="5809684"/>
            <a:ext cx="1782399" cy="256545"/>
          </a:xfrm>
          <a:prstGeom prst="rect">
            <a:avLst/>
          </a:prstGeom>
        </p:spPr>
        <p:txBody>
          <a:bodyPr wrap="square">
            <a:spAutoFit/>
          </a:bodyPr>
          <a:lstStyle/>
          <a:p>
            <a:r>
              <a:rPr lang="en-US" sz="1067" dirty="0"/>
              <a:t>https://github.com/siagianp</a:t>
            </a:r>
          </a:p>
        </p:txBody>
      </p:sp>
      <p:sp>
        <p:nvSpPr>
          <p:cNvPr id="17" name="Rectangle 16"/>
          <p:cNvSpPr/>
          <p:nvPr/>
        </p:nvSpPr>
        <p:spPr>
          <a:xfrm>
            <a:off x="8085399" y="6276607"/>
            <a:ext cx="4023019" cy="256545"/>
          </a:xfrm>
          <a:prstGeom prst="rect">
            <a:avLst/>
          </a:prstGeom>
        </p:spPr>
        <p:txBody>
          <a:bodyPr wrap="square">
            <a:spAutoFit/>
          </a:bodyPr>
          <a:lstStyle/>
          <a:p>
            <a:r>
              <a:rPr lang="en-US" sz="1067" dirty="0"/>
              <a:t>https://github.com/amelcharolinesgn2/IoT_simulator-mqtt-NodeRed</a:t>
            </a:r>
          </a:p>
        </p:txBody>
      </p:sp>
      <p:pic>
        <p:nvPicPr>
          <p:cNvPr id="30" name="Picture 29"/>
          <p:cNvPicPr>
            <a:picLocks noChangeAspect="1"/>
          </p:cNvPicPr>
          <p:nvPr/>
        </p:nvPicPr>
        <p:blipFill rotWithShape="1">
          <a:blip r:embed="rId4"/>
          <a:srcRect l="8646" t="12924" r="16013" b="9596"/>
          <a:stretch/>
        </p:blipFill>
        <p:spPr>
          <a:xfrm>
            <a:off x="348892" y="2278144"/>
            <a:ext cx="1209868" cy="1244217"/>
          </a:xfrm>
          <a:prstGeom prst="rect">
            <a:avLst/>
          </a:prstGeom>
          <a:ln>
            <a:noFill/>
          </a:ln>
          <a:effectLst>
            <a:softEdge rad="112500"/>
          </a:effectLst>
        </p:spPr>
      </p:pic>
      <p:pic>
        <p:nvPicPr>
          <p:cNvPr id="31" name="Picture 30"/>
          <p:cNvPicPr>
            <a:picLocks noChangeAspect="1"/>
          </p:cNvPicPr>
          <p:nvPr/>
        </p:nvPicPr>
        <p:blipFill rotWithShape="1">
          <a:blip r:embed="rId5"/>
          <a:srcRect t="31519" b="32047"/>
          <a:stretch/>
        </p:blipFill>
        <p:spPr>
          <a:xfrm>
            <a:off x="478321" y="2904448"/>
            <a:ext cx="1018759" cy="323944"/>
          </a:xfrm>
          <a:prstGeom prst="rect">
            <a:avLst/>
          </a:prstGeom>
          <a:ln>
            <a:noFill/>
          </a:ln>
          <a:effectLst>
            <a:softEdge rad="112500"/>
          </a:effectLst>
        </p:spPr>
      </p:pic>
      <p:pic>
        <p:nvPicPr>
          <p:cNvPr id="6" name="Picture 5"/>
          <p:cNvPicPr>
            <a:picLocks noChangeAspect="1"/>
          </p:cNvPicPr>
          <p:nvPr/>
        </p:nvPicPr>
        <p:blipFill>
          <a:blip r:embed="rId6"/>
          <a:stretch>
            <a:fillRect/>
          </a:stretch>
        </p:blipFill>
        <p:spPr>
          <a:xfrm>
            <a:off x="306070" y="1596944"/>
            <a:ext cx="1896069" cy="213322"/>
          </a:xfrm>
          <a:prstGeom prst="rect">
            <a:avLst/>
          </a:prstGeom>
        </p:spPr>
      </p:pic>
      <p:grpSp>
        <p:nvGrpSpPr>
          <p:cNvPr id="8" name="Group 7">
            <a:extLst>
              <a:ext uri="{FF2B5EF4-FFF2-40B4-BE49-F238E27FC236}">
                <a16:creationId xmlns:a16="http://schemas.microsoft.com/office/drawing/2014/main" id="{2AABCB87-2ECC-4C03-B5BB-6EE11C8A4485}"/>
              </a:ext>
            </a:extLst>
          </p:cNvPr>
          <p:cNvGrpSpPr/>
          <p:nvPr/>
        </p:nvGrpSpPr>
        <p:grpSpPr>
          <a:xfrm>
            <a:off x="477502" y="1251268"/>
            <a:ext cx="976966" cy="369285"/>
            <a:chOff x="4853562" y="1589418"/>
            <a:chExt cx="2609520" cy="1291565"/>
          </a:xfrm>
        </p:grpSpPr>
        <p:sp>
          <p:nvSpPr>
            <p:cNvPr id="13" name="Freeform 12">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373" tIns="54187" rIns="108373" bIns="54187" numCol="1" spcCol="0" rtlCol="0" fromWordArt="0" anchor="ctr" anchorCtr="0" forceAA="0" compatLnSpc="1">
              <a:prstTxWarp prst="textNoShape">
                <a:avLst/>
              </a:prstTxWarp>
              <a:noAutofit/>
            </a:bodyPr>
            <a:lstStyle/>
            <a:p>
              <a:pPr algn="ctr"/>
              <a:endParaRPr lang="ko-KR" altLang="en-US" sz="3201">
                <a:solidFill>
                  <a:schemeClr val="tx1"/>
                </a:solidFill>
              </a:endParaRPr>
            </a:p>
          </p:txBody>
        </p:sp>
        <p:sp>
          <p:nvSpPr>
            <p:cNvPr id="14" name="Freeform 13">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373" tIns="54187" rIns="108373" bIns="54187" numCol="1" spcCol="0" rtlCol="0" fromWordArt="0" anchor="ctr" anchorCtr="0" forceAA="0" compatLnSpc="1">
              <a:prstTxWarp prst="textNoShape">
                <a:avLst/>
              </a:prstTxWarp>
              <a:noAutofit/>
            </a:bodyPr>
            <a:lstStyle/>
            <a:p>
              <a:pPr algn="ctr"/>
              <a:endParaRPr lang="ko-KR" altLang="en-US" sz="3201" dirty="0">
                <a:solidFill>
                  <a:schemeClr val="tx1"/>
                </a:solidFill>
              </a:endParaRPr>
            </a:p>
          </p:txBody>
        </p:sp>
      </p:grpSp>
      <p:grpSp>
        <p:nvGrpSpPr>
          <p:cNvPr id="9" name="Group 8">
            <a:extLst>
              <a:ext uri="{FF2B5EF4-FFF2-40B4-BE49-F238E27FC236}">
                <a16:creationId xmlns:a16="http://schemas.microsoft.com/office/drawing/2014/main" id="{AB8BC7BC-BF58-402E-9A69-AA9226DE7CAA}"/>
              </a:ext>
            </a:extLst>
          </p:cNvPr>
          <p:cNvGrpSpPr/>
          <p:nvPr/>
        </p:nvGrpSpPr>
        <p:grpSpPr>
          <a:xfrm>
            <a:off x="431212" y="1225859"/>
            <a:ext cx="336493" cy="171515"/>
            <a:chOff x="7439031" y="1585639"/>
            <a:chExt cx="2143740" cy="996849"/>
          </a:xfrm>
          <a:solidFill>
            <a:schemeClr val="accent6"/>
          </a:solidFill>
        </p:grpSpPr>
        <p:sp>
          <p:nvSpPr>
            <p:cNvPr id="11"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dirty="0"/>
            </a:p>
          </p:txBody>
        </p:sp>
        <p:sp>
          <p:nvSpPr>
            <p:cNvPr id="12"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grpSp>
      <p:sp>
        <p:nvSpPr>
          <p:cNvPr id="10" name="Subtitle 2">
            <a:extLst>
              <a:ext uri="{FF2B5EF4-FFF2-40B4-BE49-F238E27FC236}">
                <a16:creationId xmlns:a16="http://schemas.microsoft.com/office/drawing/2014/main" id="{53858C97-DA2F-8866-47CC-CDF4077BBF9D}"/>
              </a:ext>
            </a:extLst>
          </p:cNvPr>
          <p:cNvSpPr txBox="1">
            <a:spLocks/>
          </p:cNvSpPr>
          <p:nvPr/>
        </p:nvSpPr>
        <p:spPr>
          <a:xfrm>
            <a:off x="469976" y="1256395"/>
            <a:ext cx="365801" cy="125217"/>
          </a:xfrm>
          <a:prstGeom prst="rect">
            <a:avLst/>
          </a:prstGeom>
        </p:spPr>
        <p:txBody>
          <a:bodyPr vert="horz" lIns="81280" tIns="40640" rIns="81280" bIns="4064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22" dirty="0">
                <a:solidFill>
                  <a:srgbClr val="7030A0"/>
                </a:solidFill>
              </a:rPr>
              <a:t>PDS</a:t>
            </a:r>
          </a:p>
        </p:txBody>
      </p:sp>
      <p:pic>
        <p:nvPicPr>
          <p:cNvPr id="18" name="Picture 17"/>
          <p:cNvPicPr>
            <a:picLocks noChangeAspect="1"/>
          </p:cNvPicPr>
          <p:nvPr/>
        </p:nvPicPr>
        <p:blipFill>
          <a:blip r:embed="rId7"/>
          <a:stretch>
            <a:fillRect/>
          </a:stretch>
        </p:blipFill>
        <p:spPr>
          <a:xfrm>
            <a:off x="1489692" y="1368919"/>
            <a:ext cx="195549" cy="278741"/>
          </a:xfrm>
          <a:prstGeom prst="rect">
            <a:avLst/>
          </a:prstGeom>
        </p:spPr>
      </p:pic>
      <p:pic>
        <p:nvPicPr>
          <p:cNvPr id="19" name="Picture 18"/>
          <p:cNvPicPr>
            <a:picLocks noChangeAspect="1"/>
          </p:cNvPicPr>
          <p:nvPr/>
        </p:nvPicPr>
        <p:blipFill>
          <a:blip r:embed="rId8"/>
          <a:stretch>
            <a:fillRect/>
          </a:stretch>
        </p:blipFill>
        <p:spPr>
          <a:xfrm>
            <a:off x="928964" y="1347118"/>
            <a:ext cx="268890" cy="255445"/>
          </a:xfrm>
          <a:prstGeom prst="rect">
            <a:avLst/>
          </a:prstGeom>
        </p:spPr>
      </p:pic>
      <p:pic>
        <p:nvPicPr>
          <p:cNvPr id="20" name="Picture 19"/>
          <p:cNvPicPr>
            <a:picLocks noChangeAspect="1"/>
          </p:cNvPicPr>
          <p:nvPr/>
        </p:nvPicPr>
        <p:blipFill>
          <a:blip r:embed="rId9"/>
          <a:stretch>
            <a:fillRect/>
          </a:stretch>
        </p:blipFill>
        <p:spPr>
          <a:xfrm>
            <a:off x="668583" y="1380076"/>
            <a:ext cx="262872" cy="253181"/>
          </a:xfrm>
          <a:prstGeom prst="rect">
            <a:avLst/>
          </a:prstGeom>
        </p:spPr>
      </p:pic>
      <p:sp>
        <p:nvSpPr>
          <p:cNvPr id="7" name="Title 4">
            <a:extLst>
              <a:ext uri="{FF2B5EF4-FFF2-40B4-BE49-F238E27FC236}">
                <a16:creationId xmlns:a16="http://schemas.microsoft.com/office/drawing/2014/main" id="{27228BAE-048B-681E-DD8D-BD96B22560E0}"/>
              </a:ext>
            </a:extLst>
          </p:cNvPr>
          <p:cNvSpPr txBox="1">
            <a:spLocks/>
          </p:cNvSpPr>
          <p:nvPr/>
        </p:nvSpPr>
        <p:spPr>
          <a:xfrm>
            <a:off x="258279" y="1456524"/>
            <a:ext cx="1837447" cy="261117"/>
          </a:xfrm>
          <a:prstGeom prst="rect">
            <a:avLst/>
          </a:prstGeom>
        </p:spPr>
        <p:txBody>
          <a:bodyPr vert="horz" lIns="81280" tIns="40640" rIns="81280" bIns="4064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67" dirty="0">
                <a:solidFill>
                  <a:schemeClr val="accent1">
                    <a:lumMod val="75000"/>
                  </a:schemeClr>
                </a:solidFill>
              </a:rPr>
              <a:t>Computer </a:t>
            </a:r>
            <a:r>
              <a:rPr lang="en-US" sz="1867" dirty="0">
                <a:solidFill>
                  <a:srgbClr val="00B0F0"/>
                </a:solidFill>
              </a:rPr>
              <a:t>Vision</a:t>
            </a:r>
          </a:p>
        </p:txBody>
      </p:sp>
      <p:sp>
        <p:nvSpPr>
          <p:cNvPr id="28" name="Title 1"/>
          <p:cNvSpPr txBox="1">
            <a:spLocks/>
          </p:cNvSpPr>
          <p:nvPr/>
        </p:nvSpPr>
        <p:spPr>
          <a:xfrm>
            <a:off x="-849474" y="3326448"/>
            <a:ext cx="3825765" cy="451201"/>
          </a:xfrm>
          <a:prstGeom prst="rect">
            <a:avLst/>
          </a:prstGeom>
        </p:spPr>
        <p:txBody>
          <a:bodyPr vert="horz" lIns="81280" tIns="40640" rIns="81280" bIns="4064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133" b="1" dirty="0">
                <a:solidFill>
                  <a:schemeClr val="bg1">
                    <a:lumMod val="75000"/>
                  </a:schemeClr>
                </a:solidFill>
              </a:rPr>
              <a:t>@ P. </a:t>
            </a:r>
            <a:r>
              <a:rPr lang="en-US" sz="2133" b="1" dirty="0" err="1">
                <a:solidFill>
                  <a:schemeClr val="bg1">
                    <a:lumMod val="75000"/>
                  </a:schemeClr>
                </a:solidFill>
              </a:rPr>
              <a:t>Siagian</a:t>
            </a:r>
            <a:endParaRPr lang="en-US" sz="2133" b="1" dirty="0">
              <a:solidFill>
                <a:schemeClr val="bg1">
                  <a:lumMod val="75000"/>
                </a:schemeClr>
              </a:solidFill>
            </a:endParaRPr>
          </a:p>
        </p:txBody>
      </p:sp>
      <p:sp>
        <p:nvSpPr>
          <p:cNvPr id="23" name="Title 1"/>
          <p:cNvSpPr txBox="1">
            <a:spLocks/>
          </p:cNvSpPr>
          <p:nvPr/>
        </p:nvSpPr>
        <p:spPr>
          <a:xfrm>
            <a:off x="2331567" y="2132736"/>
            <a:ext cx="9347200" cy="771712"/>
          </a:xfrm>
          <a:prstGeom prst="rect">
            <a:avLst/>
          </a:prstGeom>
        </p:spPr>
        <p:txBody>
          <a:bodyPr vert="horz" lIns="81280" tIns="40640" rIns="81280" bIns="4064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b="1" dirty="0" smtClean="0"/>
          </a:p>
        </p:txBody>
      </p:sp>
      <p:sp>
        <p:nvSpPr>
          <p:cNvPr id="3" name="Rectangle 2"/>
          <p:cNvSpPr/>
          <p:nvPr/>
        </p:nvSpPr>
        <p:spPr>
          <a:xfrm>
            <a:off x="2976291" y="2285169"/>
            <a:ext cx="8781045" cy="2492990"/>
          </a:xfrm>
          <a:prstGeom prst="rect">
            <a:avLst/>
          </a:prstGeom>
        </p:spPr>
        <p:txBody>
          <a:bodyPr wrap="square">
            <a:spAutoFit/>
          </a:bodyPr>
          <a:lstStyle/>
          <a:p>
            <a:r>
              <a:rPr lang="en-US" sz="1200" b="1" dirty="0" err="1" smtClean="0">
                <a:solidFill>
                  <a:srgbClr val="002060"/>
                </a:solidFill>
              </a:rPr>
              <a:t>Komunikasi</a:t>
            </a:r>
            <a:r>
              <a:rPr lang="en-US" sz="1200" b="1" dirty="0" smtClean="0">
                <a:solidFill>
                  <a:srgbClr val="002060"/>
                </a:solidFill>
              </a:rPr>
              <a:t> Data  &amp; </a:t>
            </a:r>
            <a:r>
              <a:rPr lang="en-US" sz="1200" b="1" dirty="0" err="1" smtClean="0">
                <a:solidFill>
                  <a:srgbClr val="002060"/>
                </a:solidFill>
              </a:rPr>
              <a:t>Jaringan</a:t>
            </a:r>
            <a:r>
              <a:rPr lang="en-US" sz="1200" b="1" dirty="0" smtClean="0">
                <a:solidFill>
                  <a:srgbClr val="002060"/>
                </a:solidFill>
              </a:rPr>
              <a:t> </a:t>
            </a:r>
            <a:r>
              <a:rPr lang="en-US" sz="1200" b="1" dirty="0" err="1" smtClean="0">
                <a:solidFill>
                  <a:srgbClr val="002060"/>
                </a:solidFill>
              </a:rPr>
              <a:t>Komputer</a:t>
            </a:r>
            <a:endParaRPr lang="en-US" sz="1200" b="1" dirty="0">
              <a:solidFill>
                <a:srgbClr val="002060"/>
              </a:solidFill>
            </a:endParaRPr>
          </a:p>
          <a:p>
            <a:r>
              <a:rPr lang="en-US" sz="7200" b="1" dirty="0" smtClean="0">
                <a:solidFill>
                  <a:schemeClr val="accent1">
                    <a:lumMod val="60000"/>
                    <a:lumOff val="40000"/>
                  </a:schemeClr>
                </a:solidFill>
              </a:rPr>
              <a:t>Network Communication</a:t>
            </a:r>
            <a:endParaRPr lang="en-US" sz="7200" b="1" dirty="0">
              <a:solidFill>
                <a:schemeClr val="accent1">
                  <a:lumMod val="60000"/>
                  <a:lumOff val="40000"/>
                </a:schemeClr>
              </a:solidFill>
            </a:endParaRPr>
          </a:p>
        </p:txBody>
      </p:sp>
      <p:sp>
        <p:nvSpPr>
          <p:cNvPr id="5" name="Rectangle 4"/>
          <p:cNvSpPr/>
          <p:nvPr/>
        </p:nvSpPr>
        <p:spPr>
          <a:xfrm>
            <a:off x="8085399" y="6425847"/>
            <a:ext cx="3388876" cy="338554"/>
          </a:xfrm>
          <a:prstGeom prst="rect">
            <a:avLst/>
          </a:prstGeom>
        </p:spPr>
        <p:txBody>
          <a:bodyPr wrap="none">
            <a:spAutoFit/>
          </a:bodyPr>
          <a:lstStyle/>
          <a:p>
            <a:r>
              <a:rPr lang="en-US" sz="1600" dirty="0"/>
              <a:t>github.com/amelcharolinesgn2/ANJAR</a:t>
            </a:r>
          </a:p>
        </p:txBody>
      </p:sp>
      <p:sp>
        <p:nvSpPr>
          <p:cNvPr id="25" name="Rectangle 24"/>
          <p:cNvSpPr/>
          <p:nvPr/>
        </p:nvSpPr>
        <p:spPr>
          <a:xfrm>
            <a:off x="9628823" y="3611469"/>
            <a:ext cx="2841058" cy="1200329"/>
          </a:xfrm>
          <a:prstGeom prst="rect">
            <a:avLst/>
          </a:prstGeom>
        </p:spPr>
        <p:txBody>
          <a:bodyPr wrap="square">
            <a:spAutoFit/>
          </a:bodyPr>
          <a:lstStyle/>
          <a:p>
            <a:pPr fontAlgn="t"/>
            <a:r>
              <a:rPr lang="id-ID" sz="800" dirty="0">
                <a:solidFill>
                  <a:srgbClr val="00FDFF"/>
                </a:solidFill>
              </a:rPr>
              <a:t>Transmisi Data</a:t>
            </a:r>
            <a:endParaRPr lang="en-US" sz="800" dirty="0">
              <a:solidFill>
                <a:srgbClr val="00FDFF"/>
              </a:solidFill>
            </a:endParaRPr>
          </a:p>
          <a:p>
            <a:pPr fontAlgn="t"/>
            <a:r>
              <a:rPr lang="id-ID" sz="800" b="1" i="1" dirty="0">
                <a:solidFill>
                  <a:srgbClr val="00FDFF"/>
                </a:solidFill>
              </a:rPr>
              <a:t>Pengkodean Data</a:t>
            </a:r>
            <a:endParaRPr lang="en-US" sz="800" dirty="0">
              <a:solidFill>
                <a:srgbClr val="00FDFF"/>
              </a:solidFill>
            </a:endParaRPr>
          </a:p>
          <a:p>
            <a:pPr fontAlgn="t"/>
            <a:r>
              <a:rPr lang="id-ID" sz="800" dirty="0">
                <a:solidFill>
                  <a:srgbClr val="00FDFF"/>
                </a:solidFill>
              </a:rPr>
              <a:t>Teknik Komunikasi Data Digital</a:t>
            </a:r>
            <a:endParaRPr lang="en-US" sz="800" dirty="0">
              <a:solidFill>
                <a:srgbClr val="00FDFF"/>
              </a:solidFill>
            </a:endParaRPr>
          </a:p>
          <a:p>
            <a:pPr fontAlgn="t"/>
            <a:r>
              <a:rPr lang="id-ID" sz="800" dirty="0">
                <a:solidFill>
                  <a:srgbClr val="00FDFF"/>
                </a:solidFill>
              </a:rPr>
              <a:t>Data Link Control</a:t>
            </a:r>
            <a:endParaRPr lang="en-US" sz="800" dirty="0">
              <a:solidFill>
                <a:srgbClr val="00FDFF"/>
              </a:solidFill>
            </a:endParaRPr>
          </a:p>
          <a:p>
            <a:pPr fontAlgn="t"/>
            <a:r>
              <a:rPr lang="id-ID" sz="800" dirty="0">
                <a:solidFill>
                  <a:srgbClr val="00FDFF"/>
                </a:solidFill>
              </a:rPr>
              <a:t>Multiplexing</a:t>
            </a:r>
            <a:endParaRPr lang="en-US" sz="800" dirty="0">
              <a:solidFill>
                <a:srgbClr val="00FDFF"/>
              </a:solidFill>
            </a:endParaRPr>
          </a:p>
          <a:p>
            <a:pPr fontAlgn="t"/>
            <a:r>
              <a:rPr lang="id-ID" sz="800" dirty="0">
                <a:solidFill>
                  <a:srgbClr val="00FDFF"/>
                </a:solidFill>
              </a:rPr>
              <a:t>Switching</a:t>
            </a:r>
            <a:endParaRPr lang="en-US" sz="800" dirty="0">
              <a:solidFill>
                <a:srgbClr val="00FDFF"/>
              </a:solidFill>
            </a:endParaRPr>
          </a:p>
          <a:p>
            <a:r>
              <a:rPr lang="id-ID" sz="800" dirty="0">
                <a:solidFill>
                  <a:srgbClr val="00FDFF"/>
                </a:solidFill>
              </a:rPr>
              <a:t>Medium Access </a:t>
            </a:r>
            <a:r>
              <a:rPr lang="id-ID" sz="800" dirty="0" smtClean="0">
                <a:solidFill>
                  <a:srgbClr val="00FDFF"/>
                </a:solidFill>
              </a:rPr>
              <a:t>Sublayer</a:t>
            </a:r>
            <a:endParaRPr lang="en-US" sz="800" dirty="0" smtClean="0">
              <a:solidFill>
                <a:srgbClr val="00FDFF"/>
              </a:solidFill>
            </a:endParaRPr>
          </a:p>
          <a:p>
            <a:r>
              <a:rPr lang="en-US" altLang="en-US" sz="800" dirty="0">
                <a:solidFill>
                  <a:srgbClr val="00FDFF"/>
                </a:solidFill>
              </a:rPr>
              <a:t>Multiple Access Control (MAC) Protocols</a:t>
            </a:r>
          </a:p>
          <a:p>
            <a:r>
              <a:rPr lang="id-ID" sz="800" dirty="0" smtClean="0">
                <a:solidFill>
                  <a:srgbClr val="00FDFF"/>
                </a:solidFill>
              </a:rPr>
              <a:t>Network </a:t>
            </a:r>
            <a:r>
              <a:rPr lang="id-ID" sz="800" dirty="0">
                <a:solidFill>
                  <a:srgbClr val="00FDFF"/>
                </a:solidFill>
              </a:rPr>
              <a:t>Layer</a:t>
            </a:r>
            <a:endParaRPr lang="en-US" sz="800" dirty="0">
              <a:solidFill>
                <a:srgbClr val="00FDFF"/>
              </a:solidFill>
            </a:endParaRPr>
          </a:p>
        </p:txBody>
      </p:sp>
    </p:spTree>
    <p:extLst>
      <p:ext uri="{BB962C8B-B14F-4D97-AF65-F5344CB8AC3E}">
        <p14:creationId xmlns:p14="http://schemas.microsoft.com/office/powerpoint/2010/main" val="3016832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57400" y="1304924"/>
            <a:ext cx="8153400" cy="4838720"/>
          </a:xfrm>
        </p:spPr>
        <p:txBody>
          <a:bodyPr/>
          <a:lstStyle/>
          <a:p>
            <a:pPr>
              <a:buNone/>
            </a:pPr>
            <a:r>
              <a:rPr lang="it-IT" b="1" dirty="0" smtClean="0">
                <a:solidFill>
                  <a:srgbClr val="002060"/>
                </a:solidFill>
              </a:rPr>
              <a:t>Penerima Data</a:t>
            </a:r>
            <a:r>
              <a:rPr lang="it-IT" b="1" dirty="0" smtClean="0">
                <a:solidFill>
                  <a:srgbClr val="00B0F0"/>
                </a:solidFill>
              </a:rPr>
              <a:t> </a:t>
            </a:r>
          </a:p>
          <a:p>
            <a:pPr lvl="0"/>
            <a:r>
              <a:rPr lang="it-IT" dirty="0" smtClean="0"/>
              <a:t>Elemen yang bertugas menerima informasi/data</a:t>
            </a:r>
            <a:r>
              <a:rPr lang="pt-BR" dirty="0" smtClean="0"/>
              <a:t> </a:t>
            </a:r>
          </a:p>
          <a:p>
            <a:pPr lvl="0"/>
            <a:r>
              <a:rPr lang="pt-BR" dirty="0" smtClean="0"/>
              <a:t>Contoh: telepon, fax, terminal, dll.</a:t>
            </a:r>
            <a:endParaRPr lang="en-US" dirty="0" smtClean="0"/>
          </a:p>
          <a:p>
            <a:r>
              <a:rPr lang="pt-BR" dirty="0" smtClean="0"/>
              <a:t>Penerima Data dilengkapi oleh </a:t>
            </a:r>
            <a:r>
              <a:rPr lang="pt-BR" i="1" dirty="0" smtClean="0"/>
              <a:t>Receiver</a:t>
            </a:r>
          </a:p>
          <a:p>
            <a:r>
              <a:rPr lang="en-US" dirty="0" smtClean="0"/>
              <a:t>Receiver : </a:t>
            </a:r>
            <a:r>
              <a:rPr lang="en-US" dirty="0" err="1" smtClean="0"/>
              <a:t>mengubah</a:t>
            </a:r>
            <a:r>
              <a:rPr lang="en-US" dirty="0" smtClean="0"/>
              <a:t> </a:t>
            </a:r>
            <a:r>
              <a:rPr lang="en-US" dirty="0" err="1" smtClean="0"/>
              <a:t>pengkodekan</a:t>
            </a:r>
            <a:r>
              <a:rPr lang="en-US" dirty="0" smtClean="0"/>
              <a:t> </a:t>
            </a:r>
            <a:r>
              <a:rPr lang="en-US" dirty="0" err="1" smtClean="0"/>
              <a:t>oleh</a:t>
            </a:r>
            <a:r>
              <a:rPr lang="en-US" dirty="0" smtClean="0"/>
              <a:t> transmitter </a:t>
            </a:r>
            <a:r>
              <a:rPr lang="en-US" dirty="0" err="1" smtClean="0"/>
              <a:t>supaya</a:t>
            </a:r>
            <a:r>
              <a:rPr lang="en-US" dirty="0" smtClean="0"/>
              <a:t> </a:t>
            </a:r>
            <a:r>
              <a:rPr lang="en-US" dirty="0" err="1" smtClean="0"/>
              <a:t>bisa</a:t>
            </a:r>
            <a:r>
              <a:rPr lang="en-US" dirty="0" smtClean="0"/>
              <a:t> </a:t>
            </a:r>
            <a:r>
              <a:rPr lang="en-US" dirty="0" err="1" smtClean="0"/>
              <a:t>dikenali</a:t>
            </a:r>
            <a:r>
              <a:rPr lang="en-US" dirty="0" smtClean="0"/>
              <a:t> </a:t>
            </a:r>
            <a:r>
              <a:rPr lang="en-US" dirty="0" err="1" smtClean="0"/>
              <a:t>oleh</a:t>
            </a:r>
            <a:r>
              <a:rPr lang="en-US" dirty="0" smtClean="0"/>
              <a:t> </a:t>
            </a:r>
            <a:r>
              <a:rPr lang="en-US" dirty="0" err="1" smtClean="0"/>
              <a:t>perangkat</a:t>
            </a:r>
            <a:r>
              <a:rPr lang="en-US" dirty="0" smtClean="0"/>
              <a:t> destination.</a:t>
            </a:r>
          </a:p>
          <a:p>
            <a:pPr eaLnBrk="1" hangingPunct="1">
              <a:buFont typeface="Arial" charset="0"/>
              <a:buNone/>
            </a:pPr>
            <a:endParaRPr lang="en-US" sz="2400" i="1" dirty="0"/>
          </a:p>
          <a:p>
            <a:pPr lvl="1"/>
            <a:endParaRPr lang="en-US" sz="2000" dirty="0"/>
          </a:p>
          <a:p>
            <a:pPr lvl="1"/>
            <a:endParaRPr lang="it-IT" sz="2000" dirty="0"/>
          </a:p>
          <a:p>
            <a:endParaRPr lang="it-IT" dirty="0" smtClean="0"/>
          </a:p>
          <a:p>
            <a:endParaRPr lang="it-IT" dirty="0" smtClean="0"/>
          </a:p>
          <a:p>
            <a:endParaRPr lang="it-IT" dirty="0" smtClean="0"/>
          </a:p>
          <a:p>
            <a:pPr lvl="0">
              <a:buNone/>
            </a:pPr>
            <a:endParaRPr lang="en-US" dirty="0" smtClean="0"/>
          </a:p>
          <a:p>
            <a:endParaRPr lang="en-US" dirty="0"/>
          </a:p>
        </p:txBody>
      </p:sp>
    </p:spTree>
    <p:extLst>
      <p:ext uri="{BB962C8B-B14F-4D97-AF65-F5344CB8AC3E}">
        <p14:creationId xmlns:p14="http://schemas.microsoft.com/office/powerpoint/2010/main" val="1889917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bwMode="auto">
          <a:xfrm>
            <a:off x="831273" y="428626"/>
            <a:ext cx="9350952" cy="585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Keuntungan dari Komunikasi Digital </a:t>
            </a:r>
            <a:r>
              <a:rPr lang="id-ID" altLang="en-US" dirty="0" smtClean="0"/>
              <a:t>:</a:t>
            </a:r>
            <a:endParaRPr lang="id-ID" altLang="en-US" dirty="0" smtClean="0"/>
          </a:p>
          <a:p>
            <a:pPr marL="971550" lvl="1" indent="-514350">
              <a:buFontTx/>
              <a:buAutoNum type="arabicPeriod"/>
            </a:pPr>
            <a:r>
              <a:rPr lang="id-ID" altLang="en-US" dirty="0" smtClean="0"/>
              <a:t>Error </a:t>
            </a:r>
            <a:r>
              <a:rPr lang="id-ID" altLang="en-US" dirty="0" smtClean="0"/>
              <a:t>hamp</a:t>
            </a:r>
            <a:r>
              <a:rPr lang="en-US" altLang="en-US" dirty="0" err="1" smtClean="0"/>
              <a:t>i</a:t>
            </a:r>
            <a:r>
              <a:rPr lang="id-ID" altLang="en-US" dirty="0" smtClean="0"/>
              <a:t>r </a:t>
            </a:r>
            <a:r>
              <a:rPr lang="id-ID" altLang="en-US" dirty="0" smtClean="0"/>
              <a:t>selalu dapat dikoreksi.</a:t>
            </a:r>
          </a:p>
          <a:p>
            <a:pPr marL="971550" lvl="1" indent="-514350">
              <a:buFontTx/>
              <a:buAutoNum type="arabicPeriod"/>
            </a:pPr>
            <a:r>
              <a:rPr lang="id-ID" altLang="en-US" dirty="0" smtClean="0"/>
              <a:t>Mudah menampilkan sinyal, seperti encryption.</a:t>
            </a:r>
          </a:p>
          <a:p>
            <a:pPr marL="971550" lvl="1" indent="-514350">
              <a:buFontTx/>
              <a:buAutoNum type="arabicPeriod"/>
            </a:pPr>
            <a:r>
              <a:rPr lang="id-ID" altLang="en-US" dirty="0" smtClean="0"/>
              <a:t>Range dinamis yang lebih besar (perbedaan nilai terendah terhadap tertinggi) dapat dimungkinkan.</a:t>
            </a:r>
          </a:p>
          <a:p>
            <a:pPr marL="971550" lvl="1" indent="-514350">
              <a:buFontTx/>
              <a:buAutoNum type="arabicPeriod"/>
            </a:pPr>
            <a:r>
              <a:rPr lang="id-ID" altLang="en-US" dirty="0" smtClean="0"/>
              <a:t>Sistem komunikasi digital juga memiliki kualitas data yang baik, karena dapat dilakukan pengecekan kesalahan dalam transmisi datanya.</a:t>
            </a:r>
          </a:p>
          <a:p>
            <a:pPr eaLnBrk="1" hangingPunct="1"/>
            <a:endParaRPr lang="id-ID" altLang="en-US" dirty="0" smtClean="0"/>
          </a:p>
        </p:txBody>
      </p:sp>
    </p:spTree>
    <p:extLst>
      <p:ext uri="{BB962C8B-B14F-4D97-AF65-F5344CB8AC3E}">
        <p14:creationId xmlns:p14="http://schemas.microsoft.com/office/powerpoint/2010/main" val="321975576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bwMode="auto">
          <a:xfrm>
            <a:off x="706582" y="714376"/>
            <a:ext cx="9504218" cy="5153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Sedangkan kerugian dari komunikasi digital </a:t>
            </a:r>
            <a:r>
              <a:rPr lang="id-ID" altLang="en-US" dirty="0" smtClean="0"/>
              <a:t>:</a:t>
            </a:r>
            <a:endParaRPr lang="id-ID" altLang="en-US" dirty="0" smtClean="0"/>
          </a:p>
          <a:p>
            <a:pPr marL="914400" lvl="1" indent="-514350">
              <a:buFontTx/>
              <a:buAutoNum type="arabicPeriod"/>
            </a:pPr>
            <a:r>
              <a:rPr lang="id-ID" altLang="en-US" dirty="0" smtClean="0"/>
              <a:t>Biasanya memerlukan badwidth yang lebih besar.</a:t>
            </a:r>
          </a:p>
          <a:p>
            <a:pPr marL="914400" lvl="1" indent="-514350">
              <a:buFontTx/>
              <a:buAutoNum type="arabicPeriod"/>
            </a:pPr>
            <a:r>
              <a:rPr lang="id-ID" altLang="en-US" dirty="0" smtClean="0"/>
              <a:t>Memerlukan sinkronisasi.</a:t>
            </a:r>
          </a:p>
          <a:p>
            <a:pPr eaLnBrk="1" hangingPunct="1"/>
            <a:endParaRPr lang="id-ID" altLang="en-US" dirty="0" smtClean="0"/>
          </a:p>
        </p:txBody>
      </p:sp>
      <p:sp>
        <p:nvSpPr>
          <p:cNvPr id="3" name="Content Placeholder 2"/>
          <p:cNvSpPr txBox="1">
            <a:spLocks/>
          </p:cNvSpPr>
          <p:nvPr/>
        </p:nvSpPr>
        <p:spPr bwMode="auto">
          <a:xfrm>
            <a:off x="2296391" y="3561485"/>
            <a:ext cx="9504218" cy="5153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solidFill>
                  <a:srgbClr val="FF0000"/>
                </a:solidFill>
              </a:rPr>
              <a:t>Review</a:t>
            </a:r>
            <a:endParaRPr lang="id-ID" altLang="en-US" dirty="0" smtClean="0">
              <a:solidFill>
                <a:srgbClr val="FF0000"/>
              </a:solidFill>
            </a:endParaRPr>
          </a:p>
        </p:txBody>
      </p:sp>
    </p:spTree>
    <p:extLst>
      <p:ext uri="{BB962C8B-B14F-4D97-AF65-F5344CB8AC3E}">
        <p14:creationId xmlns:p14="http://schemas.microsoft.com/office/powerpoint/2010/main" val="38136104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Transmisi Asinkron dan Sinkron </a:t>
            </a:r>
          </a:p>
        </p:txBody>
      </p:sp>
      <p:sp>
        <p:nvSpPr>
          <p:cNvPr id="3075" name="Rectangle 3"/>
          <p:cNvSpPr>
            <a:spLocks noGrp="1" noChangeArrowheads="1"/>
          </p:cNvSpPr>
          <p:nvPr>
            <p:ph type="body" idx="1"/>
          </p:nvPr>
        </p:nvSpPr>
        <p:spPr/>
        <p:txBody>
          <a:bodyPr/>
          <a:lstStyle/>
          <a:p>
            <a:r>
              <a:rPr lang="en-US" altLang="en-US"/>
              <a:t>Masalah waktu membutuhkan mekanisme untuk menyamakan antara transmiter dan receiver</a:t>
            </a:r>
          </a:p>
          <a:p>
            <a:r>
              <a:rPr lang="en-US" altLang="en-US"/>
              <a:t>Dua salusi</a:t>
            </a:r>
          </a:p>
          <a:p>
            <a:pPr lvl="1"/>
            <a:r>
              <a:rPr lang="en-US" altLang="en-US"/>
              <a:t>Asinkronisasi</a:t>
            </a:r>
          </a:p>
          <a:p>
            <a:pPr lvl="1"/>
            <a:r>
              <a:rPr lang="en-US" altLang="en-US"/>
              <a:t>Sinkronisasi</a:t>
            </a:r>
          </a:p>
        </p:txBody>
      </p:sp>
    </p:spTree>
    <p:extLst>
      <p:ext uri="{BB962C8B-B14F-4D97-AF65-F5344CB8AC3E}">
        <p14:creationId xmlns:p14="http://schemas.microsoft.com/office/powerpoint/2010/main" val="26677313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a:t>Asinkron</a:t>
            </a:r>
          </a:p>
        </p:txBody>
      </p:sp>
      <p:sp>
        <p:nvSpPr>
          <p:cNvPr id="4101" name="Rectangle 5"/>
          <p:cNvSpPr>
            <a:spLocks noGrp="1" noChangeArrowheads="1"/>
          </p:cNvSpPr>
          <p:nvPr>
            <p:ph type="body" idx="1"/>
          </p:nvPr>
        </p:nvSpPr>
        <p:spPr/>
        <p:txBody>
          <a:bodyPr/>
          <a:lstStyle/>
          <a:p>
            <a:r>
              <a:rPr lang="en-US" altLang="en-US"/>
              <a:t>Data ditransmisikan dalam karakter setiap waktu</a:t>
            </a:r>
          </a:p>
          <a:p>
            <a:pPr lvl="1"/>
            <a:r>
              <a:rPr lang="en-US" altLang="en-US"/>
              <a:t>5 to 8 bits</a:t>
            </a:r>
          </a:p>
          <a:p>
            <a:r>
              <a:rPr lang="en-US" altLang="en-US"/>
              <a:t>Timing (waktu) hanya memerlukan pertahanan dalam tiap karakter</a:t>
            </a:r>
          </a:p>
          <a:p>
            <a:r>
              <a:rPr lang="en-US" altLang="en-US"/>
              <a:t>Sinkronisasi ulang tiap karakter</a:t>
            </a:r>
          </a:p>
        </p:txBody>
      </p:sp>
    </p:spTree>
    <p:extLst>
      <p:ext uri="{BB962C8B-B14F-4D97-AF65-F5344CB8AC3E}">
        <p14:creationId xmlns:p14="http://schemas.microsoft.com/office/powerpoint/2010/main" val="42789364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t>Asinkron diagram</a:t>
            </a:r>
          </a:p>
        </p:txBody>
      </p:sp>
      <p:pic>
        <p:nvPicPr>
          <p:cNvPr id="5124"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9627"/>
          <a:stretch>
            <a:fillRect/>
          </a:stretch>
        </p:blipFill>
        <p:spPr>
          <a:xfrm>
            <a:off x="2351088" y="1600201"/>
            <a:ext cx="7561262" cy="4525963"/>
          </a:xfrm>
          <a:noFill/>
          <a:ln/>
        </p:spPr>
      </p:pic>
    </p:spTree>
    <p:extLst>
      <p:ext uri="{BB962C8B-B14F-4D97-AF65-F5344CB8AC3E}">
        <p14:creationId xmlns:p14="http://schemas.microsoft.com/office/powerpoint/2010/main" val="106515702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Asinkron</a:t>
            </a:r>
          </a:p>
        </p:txBody>
      </p:sp>
      <p:sp>
        <p:nvSpPr>
          <p:cNvPr id="6147" name="Rectangle 3"/>
          <p:cNvSpPr>
            <a:spLocks noGrp="1" noChangeArrowheads="1"/>
          </p:cNvSpPr>
          <p:nvPr>
            <p:ph type="body" idx="1"/>
          </p:nvPr>
        </p:nvSpPr>
        <p:spPr/>
        <p:txBody>
          <a:bodyPr/>
          <a:lstStyle/>
          <a:p>
            <a:pPr>
              <a:lnSpc>
                <a:spcPct val="90000"/>
              </a:lnSpc>
            </a:pPr>
            <a:r>
              <a:rPr lang="en-US" altLang="en-US" sz="2400"/>
              <a:t>Pada aliran yang tetap, interval diantara karakter adalah sama (panjang elemen stop)</a:t>
            </a:r>
          </a:p>
          <a:p>
            <a:pPr>
              <a:lnSpc>
                <a:spcPct val="90000"/>
              </a:lnSpc>
            </a:pPr>
            <a:r>
              <a:rPr lang="en-US" altLang="en-US" sz="2400"/>
              <a:t>Dalam keadaan tidak lancar,receiver mengecek untuk transisi 1 ke 0</a:t>
            </a:r>
          </a:p>
          <a:p>
            <a:pPr>
              <a:lnSpc>
                <a:spcPct val="90000"/>
              </a:lnSpc>
            </a:pPr>
            <a:r>
              <a:rPr lang="en-US" altLang="en-US" sz="2400"/>
              <a:t>Saat 7 interval sample berikutnya (panjang karakter)</a:t>
            </a:r>
          </a:p>
          <a:p>
            <a:pPr>
              <a:lnSpc>
                <a:spcPct val="90000"/>
              </a:lnSpc>
            </a:pPr>
            <a:r>
              <a:rPr lang="en-US" altLang="en-US" sz="2400"/>
              <a:t>Melihat untuk 1 ke 0 untuk karakter berikutnya</a:t>
            </a:r>
          </a:p>
          <a:p>
            <a:pPr>
              <a:lnSpc>
                <a:spcPct val="90000"/>
              </a:lnSpc>
            </a:pPr>
            <a:r>
              <a:rPr lang="en-US" altLang="en-US" sz="2400"/>
              <a:t>Simple</a:t>
            </a:r>
          </a:p>
          <a:p>
            <a:pPr>
              <a:lnSpc>
                <a:spcPct val="90000"/>
              </a:lnSpc>
            </a:pPr>
            <a:r>
              <a:rPr lang="en-US" altLang="en-US" sz="2400"/>
              <a:t>Murah</a:t>
            </a:r>
          </a:p>
          <a:p>
            <a:pPr>
              <a:lnSpc>
                <a:spcPct val="90000"/>
              </a:lnSpc>
            </a:pPr>
            <a:r>
              <a:rPr lang="en-US" altLang="en-US" sz="2400"/>
              <a:t>Overhead pada  2 atau 3 bit per karakter (~20%)</a:t>
            </a:r>
          </a:p>
          <a:p>
            <a:pPr>
              <a:lnSpc>
                <a:spcPct val="90000"/>
              </a:lnSpc>
            </a:pPr>
            <a:r>
              <a:rPr lang="en-US" altLang="en-US" sz="2400"/>
              <a:t>Baik untuk data dengan jarak yang panjang (keyboard)</a:t>
            </a:r>
          </a:p>
        </p:txBody>
      </p:sp>
    </p:spTree>
    <p:extLst>
      <p:ext uri="{BB962C8B-B14F-4D97-AF65-F5344CB8AC3E}">
        <p14:creationId xmlns:p14="http://schemas.microsoft.com/office/powerpoint/2010/main" val="26113183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Sinkron-level bit </a:t>
            </a:r>
          </a:p>
        </p:txBody>
      </p:sp>
      <p:sp>
        <p:nvSpPr>
          <p:cNvPr id="7171" name="Rectangle 3"/>
          <p:cNvSpPr>
            <a:spLocks noGrp="1" noChangeArrowheads="1"/>
          </p:cNvSpPr>
          <p:nvPr>
            <p:ph type="body" idx="1"/>
          </p:nvPr>
        </p:nvSpPr>
        <p:spPr/>
        <p:txBody>
          <a:bodyPr/>
          <a:lstStyle/>
          <a:p>
            <a:r>
              <a:rPr lang="en-US" altLang="en-US"/>
              <a:t>Block pada transmisi data tanpa start atau stop bits</a:t>
            </a:r>
          </a:p>
          <a:p>
            <a:r>
              <a:rPr lang="en-US" altLang="en-US"/>
              <a:t>Clock harus sama (sinkron)</a:t>
            </a:r>
          </a:p>
          <a:p>
            <a:r>
              <a:rPr lang="en-US" altLang="en-US"/>
              <a:t>Dapat menggunakan jalur clock yang terpisah</a:t>
            </a:r>
          </a:p>
          <a:p>
            <a:pPr lvl="1"/>
            <a:r>
              <a:rPr lang="en-US" altLang="en-US"/>
              <a:t>Baik untuk jarak dekat</a:t>
            </a:r>
          </a:p>
          <a:p>
            <a:pPr lvl="1"/>
            <a:r>
              <a:rPr lang="en-US" altLang="en-US"/>
              <a:t>Perusakan subjek</a:t>
            </a:r>
          </a:p>
          <a:p>
            <a:r>
              <a:rPr lang="en-US" altLang="en-US"/>
              <a:t>Meletakkan sinyal clock dalam data</a:t>
            </a:r>
          </a:p>
          <a:p>
            <a:pPr lvl="1"/>
            <a:r>
              <a:rPr lang="en-US" altLang="en-US"/>
              <a:t>Encoding Manchester</a:t>
            </a:r>
          </a:p>
          <a:p>
            <a:pPr lvl="1"/>
            <a:r>
              <a:rPr lang="en-US" altLang="en-US"/>
              <a:t>Menemukan kembali carrier (pada modulasi digital)</a:t>
            </a:r>
          </a:p>
          <a:p>
            <a:endParaRPr lang="en-US" altLang="en-US"/>
          </a:p>
        </p:txBody>
      </p:sp>
    </p:spTree>
    <p:extLst>
      <p:ext uri="{BB962C8B-B14F-4D97-AF65-F5344CB8AC3E}">
        <p14:creationId xmlns:p14="http://schemas.microsoft.com/office/powerpoint/2010/main" val="6615228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Sinkron-level block</a:t>
            </a:r>
          </a:p>
        </p:txBody>
      </p:sp>
      <p:sp>
        <p:nvSpPr>
          <p:cNvPr id="8195" name="Rectangle 3"/>
          <p:cNvSpPr>
            <a:spLocks noGrp="1" noChangeArrowheads="1"/>
          </p:cNvSpPr>
          <p:nvPr>
            <p:ph type="body" idx="1"/>
          </p:nvPr>
        </p:nvSpPr>
        <p:spPr/>
        <p:txBody>
          <a:bodyPr/>
          <a:lstStyle/>
          <a:p>
            <a:r>
              <a:rPr lang="en-US" altLang="en-US"/>
              <a:t>Membutuhkan petunjuk saat start dan end pada block</a:t>
            </a:r>
          </a:p>
          <a:p>
            <a:r>
              <a:rPr lang="en-US" altLang="en-US"/>
              <a:t>Menggunakan preamble dan postamble</a:t>
            </a:r>
          </a:p>
          <a:p>
            <a:r>
              <a:rPr lang="en-US" altLang="en-US"/>
              <a:t>Yaitu series pada karakter SYN (hex 16) </a:t>
            </a:r>
          </a:p>
          <a:p>
            <a:r>
              <a:rPr lang="en-US" altLang="en-US"/>
              <a:t>Yaitu block pada 11111111 patterns ending dalam 11111110</a:t>
            </a:r>
          </a:p>
          <a:p>
            <a:r>
              <a:rPr lang="en-US" altLang="en-US"/>
              <a:t>Lebih efisien (Overhead lebih kecil) daripada asinkron</a:t>
            </a:r>
          </a:p>
        </p:txBody>
      </p:sp>
    </p:spTree>
    <p:extLst>
      <p:ext uri="{BB962C8B-B14F-4D97-AF65-F5344CB8AC3E}">
        <p14:creationId xmlns:p14="http://schemas.microsoft.com/office/powerpoint/2010/main" val="17271826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Sinkron (diagram)</a:t>
            </a:r>
          </a:p>
        </p:txBody>
      </p:sp>
      <p:pic>
        <p:nvPicPr>
          <p:cNvPr id="922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58139"/>
          <a:stretch>
            <a:fillRect/>
          </a:stretch>
        </p:blipFill>
        <p:spPr>
          <a:xfrm>
            <a:off x="2208214" y="3043238"/>
            <a:ext cx="7991475" cy="1638300"/>
          </a:xfrm>
          <a:noFill/>
          <a:ln/>
        </p:spPr>
      </p:pic>
    </p:spTree>
    <p:extLst>
      <p:ext uri="{BB962C8B-B14F-4D97-AF65-F5344CB8AC3E}">
        <p14:creationId xmlns:p14="http://schemas.microsoft.com/office/powerpoint/2010/main" val="42149214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t>Tipe-tipe error </a:t>
            </a:r>
          </a:p>
        </p:txBody>
      </p:sp>
      <p:sp>
        <p:nvSpPr>
          <p:cNvPr id="10243" name="Rectangle 3"/>
          <p:cNvSpPr>
            <a:spLocks noGrp="1" noChangeArrowheads="1"/>
          </p:cNvSpPr>
          <p:nvPr>
            <p:ph type="body" idx="1"/>
          </p:nvPr>
        </p:nvSpPr>
        <p:spPr/>
        <p:txBody>
          <a:bodyPr/>
          <a:lstStyle/>
          <a:p>
            <a:pPr>
              <a:lnSpc>
                <a:spcPct val="80000"/>
              </a:lnSpc>
            </a:pPr>
            <a:r>
              <a:rPr lang="en-US" altLang="en-US"/>
              <a:t>Error terjadi ketika ada perubahan diantara transmitter dan receiver</a:t>
            </a:r>
          </a:p>
          <a:p>
            <a:pPr>
              <a:lnSpc>
                <a:spcPct val="80000"/>
              </a:lnSpc>
            </a:pPr>
            <a:r>
              <a:rPr lang="en-US" altLang="en-US"/>
              <a:t>Error single bit</a:t>
            </a:r>
          </a:p>
          <a:p>
            <a:pPr lvl="1">
              <a:lnSpc>
                <a:spcPct val="80000"/>
              </a:lnSpc>
            </a:pPr>
            <a:r>
              <a:rPr lang="en-US" altLang="en-US"/>
              <a:t>Diantara satu bit</a:t>
            </a:r>
          </a:p>
          <a:p>
            <a:pPr lvl="1">
              <a:lnSpc>
                <a:spcPct val="80000"/>
              </a:lnSpc>
            </a:pPr>
            <a:r>
              <a:rPr lang="en-US" altLang="en-US"/>
              <a:t>Bit yang berdekatan tidak efektif</a:t>
            </a:r>
          </a:p>
          <a:p>
            <a:pPr lvl="1">
              <a:lnSpc>
                <a:spcPct val="80000"/>
              </a:lnSpc>
            </a:pPr>
            <a:r>
              <a:rPr lang="en-US" altLang="en-US"/>
              <a:t>White noise</a:t>
            </a:r>
          </a:p>
          <a:p>
            <a:pPr>
              <a:lnSpc>
                <a:spcPct val="80000"/>
              </a:lnSpc>
            </a:pPr>
            <a:r>
              <a:rPr lang="en-GB" altLang="en-US"/>
              <a:t>Burst errors</a:t>
            </a:r>
          </a:p>
          <a:p>
            <a:pPr>
              <a:lnSpc>
                <a:spcPct val="80000"/>
              </a:lnSpc>
            </a:pPr>
            <a:r>
              <a:rPr lang="en-GB" altLang="en-US"/>
              <a:t>Panjang </a:t>
            </a:r>
            <a:r>
              <a:rPr lang="en-GB" altLang="en-US" i="1"/>
              <a:t>B</a:t>
            </a:r>
          </a:p>
          <a:p>
            <a:pPr>
              <a:lnSpc>
                <a:spcPct val="80000"/>
              </a:lnSpc>
            </a:pPr>
            <a:r>
              <a:rPr lang="en-GB" altLang="en-US"/>
              <a:t>Impulse noise</a:t>
            </a:r>
          </a:p>
          <a:p>
            <a:pPr>
              <a:lnSpc>
                <a:spcPct val="80000"/>
              </a:lnSpc>
            </a:pPr>
            <a:r>
              <a:rPr lang="en-GB" altLang="en-US"/>
              <a:t>Memudar  dalam wireless</a:t>
            </a:r>
            <a:endParaRPr lang="en-GB" altLang="en-US" i="1"/>
          </a:p>
          <a:p>
            <a:pPr>
              <a:lnSpc>
                <a:spcPct val="80000"/>
              </a:lnSpc>
            </a:pPr>
            <a:r>
              <a:rPr lang="en-US" altLang="en-US"/>
              <a:t>Efek lebih besar saat kecepatan data tinggi</a:t>
            </a:r>
          </a:p>
        </p:txBody>
      </p:sp>
    </p:spTree>
    <p:extLst>
      <p:ext uri="{BB962C8B-B14F-4D97-AF65-F5344CB8AC3E}">
        <p14:creationId xmlns:p14="http://schemas.microsoft.com/office/powerpoint/2010/main" val="37199018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95472" y="4714884"/>
            <a:ext cx="8367714" cy="714380"/>
          </a:xfrm>
        </p:spPr>
        <p:txBody>
          <a:bodyPr/>
          <a:lstStyle/>
          <a:p>
            <a:pPr>
              <a:buNone/>
            </a:pPr>
            <a:r>
              <a:rPr lang="it-IT" sz="3200" b="1" dirty="0">
                <a:solidFill>
                  <a:srgbClr val="C00000"/>
                </a:solidFill>
              </a:rPr>
              <a:t>Penjabaran tiga </a:t>
            </a:r>
            <a:r>
              <a:rPr lang="en-US" sz="3200" b="1" dirty="0" err="1">
                <a:solidFill>
                  <a:srgbClr val="C00000"/>
                </a:solidFill>
              </a:rPr>
              <a:t>elemen</a:t>
            </a:r>
            <a:r>
              <a:rPr lang="en-US" sz="3200" b="1" dirty="0">
                <a:solidFill>
                  <a:srgbClr val="C00000"/>
                </a:solidFill>
              </a:rPr>
              <a:t> </a:t>
            </a:r>
            <a:r>
              <a:rPr lang="en-US" sz="3200" b="1" dirty="0" err="1">
                <a:solidFill>
                  <a:srgbClr val="C00000"/>
                </a:solidFill>
              </a:rPr>
              <a:t>utama</a:t>
            </a:r>
            <a:r>
              <a:rPr lang="en-US" sz="3200" b="1" dirty="0">
                <a:solidFill>
                  <a:srgbClr val="C00000"/>
                </a:solidFill>
              </a:rPr>
              <a:t> </a:t>
            </a:r>
            <a:r>
              <a:rPr lang="en-US" sz="3200" b="1" dirty="0" err="1">
                <a:solidFill>
                  <a:srgbClr val="C00000"/>
                </a:solidFill>
              </a:rPr>
              <a:t>komunikasi</a:t>
            </a:r>
            <a:r>
              <a:rPr lang="en-US" sz="3200" b="1" dirty="0">
                <a:solidFill>
                  <a:srgbClr val="C00000"/>
                </a:solidFill>
              </a:rPr>
              <a:t> data</a:t>
            </a:r>
            <a:endParaRPr lang="en-US" sz="3200" b="1" dirty="0">
              <a:solidFill>
                <a:srgbClr val="C00000"/>
              </a:solidFill>
            </a:endParaRPr>
          </a:p>
        </p:txBody>
      </p:sp>
      <p:sp>
        <p:nvSpPr>
          <p:cNvPr id="4" name="Rectangle 3"/>
          <p:cNvSpPr/>
          <p:nvPr/>
        </p:nvSpPr>
        <p:spPr>
          <a:xfrm>
            <a:off x="1523968" y="2714621"/>
            <a:ext cx="1285884" cy="892975"/>
          </a:xfrm>
          <a:prstGeom prst="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Sumber</a:t>
            </a:r>
            <a:endParaRPr lang="en-US" b="1" dirty="0"/>
          </a:p>
        </p:txBody>
      </p:sp>
      <p:sp>
        <p:nvSpPr>
          <p:cNvPr id="5" name="Rectangle 4"/>
          <p:cNvSpPr/>
          <p:nvPr/>
        </p:nvSpPr>
        <p:spPr>
          <a:xfrm>
            <a:off x="5381620" y="2643182"/>
            <a:ext cx="1571636" cy="1000132"/>
          </a:xfrm>
          <a:prstGeom prst="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Media </a:t>
            </a:r>
            <a:r>
              <a:rPr lang="en-US" b="1" dirty="0" err="1"/>
              <a:t>Transmisi</a:t>
            </a:r>
            <a:endParaRPr lang="en-US" b="1" dirty="0"/>
          </a:p>
        </p:txBody>
      </p:sp>
      <p:sp>
        <p:nvSpPr>
          <p:cNvPr id="6" name="Rectangle 5"/>
          <p:cNvSpPr/>
          <p:nvPr/>
        </p:nvSpPr>
        <p:spPr>
          <a:xfrm>
            <a:off x="9239272" y="2714620"/>
            <a:ext cx="1428760" cy="928694"/>
          </a:xfrm>
          <a:prstGeom prst="rect">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Penerima</a:t>
            </a:r>
            <a:endParaRPr lang="en-US" b="1" dirty="0"/>
          </a:p>
        </p:txBody>
      </p:sp>
      <p:sp>
        <p:nvSpPr>
          <p:cNvPr id="11" name="Rectangle 10"/>
          <p:cNvSpPr/>
          <p:nvPr/>
        </p:nvSpPr>
        <p:spPr>
          <a:xfrm>
            <a:off x="3238480" y="2714621"/>
            <a:ext cx="1714512" cy="8929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Transmitter</a:t>
            </a:r>
            <a:endParaRPr lang="en-US" b="1" i="1" dirty="0"/>
          </a:p>
        </p:txBody>
      </p:sp>
      <p:sp>
        <p:nvSpPr>
          <p:cNvPr id="12" name="Rectangle 11"/>
          <p:cNvSpPr/>
          <p:nvPr/>
        </p:nvSpPr>
        <p:spPr>
          <a:xfrm>
            <a:off x="7381884" y="2750340"/>
            <a:ext cx="1428760" cy="8929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t>Receiver</a:t>
            </a:r>
            <a:endParaRPr lang="en-US" b="1" i="1" dirty="0"/>
          </a:p>
        </p:txBody>
      </p:sp>
      <p:cxnSp>
        <p:nvCxnSpPr>
          <p:cNvPr id="16" name="Straight Arrow Connector 15"/>
          <p:cNvCxnSpPr>
            <a:stCxn id="4" idx="3"/>
            <a:endCxn id="11" idx="1"/>
          </p:cNvCxnSpPr>
          <p:nvPr/>
        </p:nvCxnSpPr>
        <p:spPr>
          <a:xfrm>
            <a:off x="2809852" y="3161108"/>
            <a:ext cx="428628" cy="158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952992" y="3143248"/>
            <a:ext cx="428628" cy="158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953256" y="3141660"/>
            <a:ext cx="428628" cy="158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810644" y="3143248"/>
            <a:ext cx="428628" cy="1588"/>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4227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a:t>Proses Pendeteksian Error</a:t>
            </a:r>
          </a:p>
        </p:txBody>
      </p:sp>
      <p:pic>
        <p:nvPicPr>
          <p:cNvPr id="11268"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21674"/>
          <a:stretch>
            <a:fillRect/>
          </a:stretch>
        </p:blipFill>
        <p:spPr>
          <a:xfrm>
            <a:off x="2279650" y="1600201"/>
            <a:ext cx="7920038" cy="4525963"/>
          </a:xfrm>
          <a:noFill/>
          <a:ln/>
        </p:spPr>
      </p:pic>
    </p:spTree>
    <p:extLst>
      <p:ext uri="{BB962C8B-B14F-4D97-AF65-F5344CB8AC3E}">
        <p14:creationId xmlns:p14="http://schemas.microsoft.com/office/powerpoint/2010/main" val="26838026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a:t>Pendeteksian Error</a:t>
            </a:r>
          </a:p>
        </p:txBody>
      </p:sp>
      <p:sp>
        <p:nvSpPr>
          <p:cNvPr id="12291" name="Rectangle 3"/>
          <p:cNvSpPr>
            <a:spLocks noGrp="1" noChangeArrowheads="1"/>
          </p:cNvSpPr>
          <p:nvPr>
            <p:ph type="body" idx="1"/>
          </p:nvPr>
        </p:nvSpPr>
        <p:spPr/>
        <p:txBody>
          <a:bodyPr/>
          <a:lstStyle/>
          <a:p>
            <a:r>
              <a:rPr lang="en-US" altLang="en-US"/>
              <a:t>Bit tambahan yang dibuat oleh transmitter untuk mendeteksi error code</a:t>
            </a:r>
          </a:p>
          <a:p>
            <a:r>
              <a:rPr lang="en-US" altLang="en-US"/>
              <a:t>Parity</a:t>
            </a:r>
          </a:p>
          <a:p>
            <a:r>
              <a:rPr lang="en-US" altLang="en-US"/>
              <a:t>Nilai dari Parity bit merupakan karakter even (even parity) atau odd (odd parity) dalam satu angka</a:t>
            </a:r>
          </a:p>
          <a:p>
            <a:r>
              <a:rPr lang="en-US" altLang="en-US"/>
              <a:t>Even number dari bit error berarti tidak terdeteksi </a:t>
            </a:r>
          </a:p>
          <a:p>
            <a:endParaRPr lang="en-US" altLang="en-US"/>
          </a:p>
          <a:p>
            <a:endParaRPr lang="en-US" altLang="en-US"/>
          </a:p>
        </p:txBody>
      </p:sp>
    </p:spTree>
    <p:extLst>
      <p:ext uri="{BB962C8B-B14F-4D97-AF65-F5344CB8AC3E}">
        <p14:creationId xmlns:p14="http://schemas.microsoft.com/office/powerpoint/2010/main" val="2865932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Cyclic Redundancy Check</a:t>
            </a:r>
          </a:p>
        </p:txBody>
      </p:sp>
      <p:sp>
        <p:nvSpPr>
          <p:cNvPr id="13315" name="Rectangle 3"/>
          <p:cNvSpPr>
            <a:spLocks noGrp="1" noChangeArrowheads="1"/>
          </p:cNvSpPr>
          <p:nvPr>
            <p:ph type="body" idx="1"/>
          </p:nvPr>
        </p:nvSpPr>
        <p:spPr/>
        <p:txBody>
          <a:bodyPr/>
          <a:lstStyle/>
          <a:p>
            <a:r>
              <a:rPr lang="en-US" altLang="en-US"/>
              <a:t>Untuk block pada transmitter k bit transmitter membangkitkan </a:t>
            </a:r>
            <a:r>
              <a:rPr lang="en-US" altLang="en-US" i="1"/>
              <a:t>n</a:t>
            </a:r>
            <a:r>
              <a:rPr lang="en-US" altLang="en-US"/>
              <a:t> bit sequence</a:t>
            </a:r>
          </a:p>
          <a:p>
            <a:r>
              <a:rPr lang="en-US" altLang="en-US"/>
              <a:t>Transmit </a:t>
            </a:r>
            <a:r>
              <a:rPr lang="en-US" altLang="en-US" i="1"/>
              <a:t>k+n</a:t>
            </a:r>
            <a:r>
              <a:rPr lang="en-US" altLang="en-US"/>
              <a:t> bits yang tepat membagi menjadi beberapa angka</a:t>
            </a:r>
          </a:p>
          <a:p>
            <a:r>
              <a:rPr lang="en-US" altLang="en-US"/>
              <a:t>Receiver membagi frame dengan angka</a:t>
            </a:r>
          </a:p>
          <a:p>
            <a:pPr lvl="1"/>
            <a:r>
              <a:rPr lang="en-US" altLang="en-US"/>
              <a:t>Jika tidak ada peringatan, diasumsikan tidak ada error</a:t>
            </a:r>
          </a:p>
          <a:p>
            <a:r>
              <a:rPr lang="en-US" altLang="en-US"/>
              <a:t> Untuk materi, lihat Stallings bab 6</a:t>
            </a:r>
          </a:p>
        </p:txBody>
      </p:sp>
    </p:spTree>
    <p:extLst>
      <p:ext uri="{BB962C8B-B14F-4D97-AF65-F5344CB8AC3E}">
        <p14:creationId xmlns:p14="http://schemas.microsoft.com/office/powerpoint/2010/main" val="16664420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a:t>Koreksi Error</a:t>
            </a:r>
          </a:p>
        </p:txBody>
      </p:sp>
      <p:sp>
        <p:nvSpPr>
          <p:cNvPr id="14339" name="Rectangle 3"/>
          <p:cNvSpPr>
            <a:spLocks noGrp="1" noChangeArrowheads="1"/>
          </p:cNvSpPr>
          <p:nvPr>
            <p:ph type="body" idx="1"/>
          </p:nvPr>
        </p:nvSpPr>
        <p:spPr/>
        <p:txBody>
          <a:bodyPr/>
          <a:lstStyle/>
          <a:p>
            <a:r>
              <a:rPr lang="en-US" altLang="en-US"/>
              <a:t>Koreksi pada pendeteksian error memerlukan block data yang dikirimkan kembali (lihat bab 7)</a:t>
            </a:r>
          </a:p>
          <a:p>
            <a:r>
              <a:rPr lang="en-US" altLang="en-US"/>
              <a:t>Tidak ada yang tepat untuk aplikasi wireless</a:t>
            </a:r>
          </a:p>
          <a:p>
            <a:pPr lvl="1"/>
            <a:r>
              <a:rPr lang="en-GB" altLang="en-US"/>
              <a:t>Kecepartan bit error tinggi</a:t>
            </a:r>
          </a:p>
          <a:p>
            <a:pPr lvl="2"/>
            <a:r>
              <a:rPr lang="en-US" altLang="en-US"/>
              <a:t>Lebih banyak pengiriman ulang</a:t>
            </a:r>
          </a:p>
          <a:p>
            <a:r>
              <a:rPr lang="en-US" altLang="en-US"/>
              <a:t>Waktu tunggu perambatan lebih lama dibandingkan pengiriman frame</a:t>
            </a:r>
          </a:p>
          <a:p>
            <a:r>
              <a:rPr lang="en-US" altLang="en-US"/>
              <a:t>Diperlukan koreksi error untuk penerimaan bit dalam basic</a:t>
            </a:r>
          </a:p>
        </p:txBody>
      </p:sp>
    </p:spTree>
    <p:extLst>
      <p:ext uri="{BB962C8B-B14F-4D97-AF65-F5344CB8AC3E}">
        <p14:creationId xmlns:p14="http://schemas.microsoft.com/office/powerpoint/2010/main" val="5861640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Diagram Proses Koreksi Error</a:t>
            </a:r>
          </a:p>
        </p:txBody>
      </p:sp>
      <p:pic>
        <p:nvPicPr>
          <p:cNvPr id="15364"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22192"/>
          <a:stretch>
            <a:fillRect/>
          </a:stretch>
        </p:blipFill>
        <p:spPr>
          <a:xfrm>
            <a:off x="2351088" y="1600201"/>
            <a:ext cx="7632700" cy="4525963"/>
          </a:xfrm>
          <a:noFill/>
          <a:ln/>
        </p:spPr>
      </p:pic>
    </p:spTree>
    <p:extLst>
      <p:ext uri="{BB962C8B-B14F-4D97-AF65-F5344CB8AC3E}">
        <p14:creationId xmlns:p14="http://schemas.microsoft.com/office/powerpoint/2010/main" val="4139083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Proses Koreksi Error</a:t>
            </a:r>
          </a:p>
        </p:txBody>
      </p:sp>
      <p:sp>
        <p:nvSpPr>
          <p:cNvPr id="16387" name="Rectangle 3"/>
          <p:cNvSpPr>
            <a:spLocks noGrp="1" noChangeArrowheads="1"/>
          </p:cNvSpPr>
          <p:nvPr>
            <p:ph type="body" idx="1"/>
          </p:nvPr>
        </p:nvSpPr>
        <p:spPr/>
        <p:txBody>
          <a:bodyPr/>
          <a:lstStyle/>
          <a:p>
            <a:pPr>
              <a:lnSpc>
                <a:spcPct val="90000"/>
              </a:lnSpc>
            </a:pPr>
            <a:r>
              <a:rPr lang="en-GB" altLang="en-US" sz="2400"/>
              <a:t>Tiap </a:t>
            </a:r>
            <a:r>
              <a:rPr lang="en-GB" altLang="en-US" sz="2400" i="1"/>
              <a:t>k</a:t>
            </a:r>
            <a:r>
              <a:rPr lang="en-GB" altLang="en-US" sz="2400"/>
              <a:t> bit block mapped untuk </a:t>
            </a:r>
            <a:r>
              <a:rPr lang="en-GB" altLang="en-US" sz="2400" i="1"/>
              <a:t>n</a:t>
            </a:r>
            <a:r>
              <a:rPr lang="en-GB" altLang="en-US" sz="2400"/>
              <a:t> bit block (</a:t>
            </a:r>
            <a:r>
              <a:rPr lang="en-GB" altLang="en-US" sz="2400" i="1"/>
              <a:t>n</a:t>
            </a:r>
            <a:r>
              <a:rPr lang="en-GB" altLang="en-US" sz="2400"/>
              <a:t>&gt;</a:t>
            </a:r>
            <a:r>
              <a:rPr lang="en-GB" altLang="en-US" sz="2400" i="1"/>
              <a:t>k</a:t>
            </a:r>
            <a:r>
              <a:rPr lang="en-GB" altLang="en-US" sz="2400"/>
              <a:t>)</a:t>
            </a:r>
          </a:p>
          <a:p>
            <a:pPr lvl="1">
              <a:lnSpc>
                <a:spcPct val="90000"/>
              </a:lnSpc>
            </a:pPr>
            <a:r>
              <a:rPr lang="en-GB" altLang="en-US" sz="2000"/>
              <a:t>Codeword</a:t>
            </a:r>
          </a:p>
          <a:p>
            <a:pPr lvl="1">
              <a:lnSpc>
                <a:spcPct val="90000"/>
              </a:lnSpc>
            </a:pPr>
            <a:r>
              <a:rPr lang="en-GB" altLang="en-US" sz="2000"/>
              <a:t>Forward error correction (FEC) encoder</a:t>
            </a:r>
          </a:p>
          <a:p>
            <a:pPr>
              <a:lnSpc>
                <a:spcPct val="90000"/>
              </a:lnSpc>
            </a:pPr>
            <a:r>
              <a:rPr lang="en-GB" altLang="en-US" sz="2400"/>
              <a:t>Codeword dikirim</a:t>
            </a:r>
          </a:p>
          <a:p>
            <a:pPr>
              <a:lnSpc>
                <a:spcPct val="90000"/>
              </a:lnSpc>
            </a:pPr>
            <a:r>
              <a:rPr lang="en-GB" altLang="en-US" sz="2400"/>
              <a:t>Diterima bit string yang sama untuk pengiriman tetapi masih ada error</a:t>
            </a:r>
          </a:p>
          <a:p>
            <a:pPr>
              <a:lnSpc>
                <a:spcPct val="90000"/>
              </a:lnSpc>
            </a:pPr>
            <a:r>
              <a:rPr lang="en-GB" altLang="en-US" sz="2400"/>
              <a:t>Diterima codeword lalu dirubah ke FEC decoder</a:t>
            </a:r>
          </a:p>
          <a:p>
            <a:pPr lvl="1">
              <a:lnSpc>
                <a:spcPct val="90000"/>
              </a:lnSpc>
            </a:pPr>
            <a:r>
              <a:rPr lang="en-GB" altLang="en-US" sz="2000"/>
              <a:t>Jika ada error, dikeluarkan data block original</a:t>
            </a:r>
          </a:p>
          <a:p>
            <a:pPr lvl="1">
              <a:lnSpc>
                <a:spcPct val="90000"/>
              </a:lnSpc>
            </a:pPr>
            <a:r>
              <a:rPr lang="en-GB" altLang="en-US" sz="2000"/>
              <a:t>Beberapa error dapat dideteksi dan dikoreksi</a:t>
            </a:r>
          </a:p>
          <a:p>
            <a:pPr lvl="1">
              <a:lnSpc>
                <a:spcPct val="90000"/>
              </a:lnSpc>
            </a:pPr>
            <a:r>
              <a:rPr lang="en-GB" altLang="en-US" sz="2000"/>
              <a:t>Beberapa error dapat dideteksi tetapi tidak dapat dikoreksi</a:t>
            </a:r>
          </a:p>
          <a:p>
            <a:pPr lvl="1">
              <a:lnSpc>
                <a:spcPct val="90000"/>
              </a:lnSpc>
            </a:pPr>
            <a:r>
              <a:rPr lang="en-GB" altLang="en-US" sz="2000"/>
              <a:t>Beberapa error tidak dapat dideteksi</a:t>
            </a:r>
          </a:p>
          <a:p>
            <a:pPr lvl="2">
              <a:lnSpc>
                <a:spcPct val="90000"/>
              </a:lnSpc>
            </a:pPr>
            <a:r>
              <a:rPr lang="en-GB" altLang="en-US" sz="1800"/>
              <a:t>Hasil yang tidak dikoreksi dari FEC</a:t>
            </a:r>
          </a:p>
          <a:p>
            <a:pPr lvl="1">
              <a:lnSpc>
                <a:spcPct val="90000"/>
              </a:lnSpc>
              <a:buFontTx/>
              <a:buNone/>
            </a:pPr>
            <a:endParaRPr lang="en-GB" altLang="en-US" sz="2000"/>
          </a:p>
          <a:p>
            <a:pPr lvl="1">
              <a:lnSpc>
                <a:spcPct val="90000"/>
              </a:lnSpc>
            </a:pPr>
            <a:endParaRPr lang="en-GB" altLang="en-US" sz="2000"/>
          </a:p>
          <a:p>
            <a:pPr lvl="1">
              <a:lnSpc>
                <a:spcPct val="90000"/>
              </a:lnSpc>
            </a:pPr>
            <a:endParaRPr lang="en-US" altLang="en-US" sz="2000"/>
          </a:p>
        </p:txBody>
      </p:sp>
    </p:spTree>
    <p:extLst>
      <p:ext uri="{BB962C8B-B14F-4D97-AF65-F5344CB8AC3E}">
        <p14:creationId xmlns:p14="http://schemas.microsoft.com/office/powerpoint/2010/main" val="352716386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Bekerja pada Koreksi Error</a:t>
            </a:r>
          </a:p>
        </p:txBody>
      </p:sp>
      <p:sp>
        <p:nvSpPr>
          <p:cNvPr id="17411" name="Rectangle 3"/>
          <p:cNvSpPr>
            <a:spLocks noGrp="1" noChangeArrowheads="1"/>
          </p:cNvSpPr>
          <p:nvPr>
            <p:ph type="body" idx="1"/>
          </p:nvPr>
        </p:nvSpPr>
        <p:spPr/>
        <p:txBody>
          <a:bodyPr/>
          <a:lstStyle/>
          <a:p>
            <a:pPr>
              <a:lnSpc>
                <a:spcPct val="90000"/>
              </a:lnSpc>
            </a:pPr>
            <a:r>
              <a:rPr lang="en-US" altLang="en-US"/>
              <a:t>Membuat </a:t>
            </a:r>
            <a:r>
              <a:rPr lang="en-GB" altLang="en-US"/>
              <a:t>redundancy untuk pengiriman pesan</a:t>
            </a:r>
          </a:p>
          <a:p>
            <a:pPr>
              <a:lnSpc>
                <a:spcPct val="90000"/>
              </a:lnSpc>
            </a:pPr>
            <a:r>
              <a:rPr lang="en-GB" altLang="en-US"/>
              <a:t>Dapat menarik kesimpulan pada level kecepatan error </a:t>
            </a:r>
          </a:p>
          <a:p>
            <a:pPr>
              <a:lnSpc>
                <a:spcPct val="90000"/>
              </a:lnSpc>
            </a:pPr>
            <a:r>
              <a:rPr lang="en-GB" altLang="en-US"/>
              <a:t>E.g. koreksi code block error </a:t>
            </a:r>
          </a:p>
          <a:p>
            <a:pPr lvl="1">
              <a:lnSpc>
                <a:spcPct val="90000"/>
              </a:lnSpc>
            </a:pPr>
            <a:r>
              <a:rPr lang="en-GB" altLang="en-US"/>
              <a:t>Secara umum membuat (</a:t>
            </a:r>
            <a:r>
              <a:rPr lang="en-GB" altLang="en-US" i="1"/>
              <a:t>n – k </a:t>
            </a:r>
            <a:r>
              <a:rPr lang="en-GB" altLang="en-US"/>
              <a:t>) bits menjadi end pada block</a:t>
            </a:r>
          </a:p>
          <a:p>
            <a:pPr lvl="2">
              <a:lnSpc>
                <a:spcPct val="90000"/>
              </a:lnSpc>
            </a:pPr>
            <a:r>
              <a:rPr lang="en-GB" altLang="en-US" i="1"/>
              <a:t>Meberikan  n</a:t>
            </a:r>
            <a:r>
              <a:rPr lang="en-GB" altLang="en-US"/>
              <a:t> bit block (codeword)</a:t>
            </a:r>
          </a:p>
          <a:p>
            <a:pPr lvl="2">
              <a:lnSpc>
                <a:spcPct val="90000"/>
              </a:lnSpc>
            </a:pPr>
            <a:r>
              <a:rPr lang="en-GB" altLang="en-US"/>
              <a:t>Semua original </a:t>
            </a:r>
            <a:r>
              <a:rPr lang="en-GB" altLang="en-US" i="1"/>
              <a:t>k </a:t>
            </a:r>
            <a:r>
              <a:rPr lang="en-GB" altLang="en-US"/>
              <a:t>bits termasuk dalam codeword</a:t>
            </a:r>
          </a:p>
          <a:p>
            <a:pPr lvl="1">
              <a:lnSpc>
                <a:spcPct val="90000"/>
              </a:lnSpc>
            </a:pPr>
            <a:r>
              <a:rPr lang="en-GB" altLang="en-US"/>
              <a:t>Beberapa pemetaan FEC </a:t>
            </a:r>
            <a:r>
              <a:rPr lang="en-GB" altLang="en-US" i="1"/>
              <a:t>k </a:t>
            </a:r>
            <a:r>
              <a:rPr lang="en-GB" altLang="en-US"/>
              <a:t>bit input kedalam </a:t>
            </a:r>
            <a:r>
              <a:rPr lang="en-GB" altLang="en-US" i="1"/>
              <a:t>n </a:t>
            </a:r>
            <a:r>
              <a:rPr lang="en-GB" altLang="en-US"/>
              <a:t>bit codeword seperti  original </a:t>
            </a:r>
            <a:r>
              <a:rPr lang="en-GB" altLang="en-US" i="1"/>
              <a:t>k</a:t>
            </a:r>
            <a:r>
              <a:rPr lang="en-GB" altLang="en-US"/>
              <a:t> bits tidak terlihat</a:t>
            </a:r>
          </a:p>
          <a:p>
            <a:pPr>
              <a:lnSpc>
                <a:spcPct val="90000"/>
              </a:lnSpc>
            </a:pPr>
            <a:r>
              <a:rPr lang="en-GB" altLang="en-US"/>
              <a:t>Kembali untuk materilihat bab 6</a:t>
            </a:r>
          </a:p>
          <a:p>
            <a:pPr>
              <a:lnSpc>
                <a:spcPct val="90000"/>
              </a:lnSpc>
            </a:pPr>
            <a:endParaRPr lang="en-GB" altLang="en-US"/>
          </a:p>
          <a:p>
            <a:pPr>
              <a:lnSpc>
                <a:spcPct val="90000"/>
              </a:lnSpc>
            </a:pPr>
            <a:endParaRPr lang="en-US" altLang="en-US"/>
          </a:p>
        </p:txBody>
      </p:sp>
    </p:spTree>
    <p:extLst>
      <p:ext uri="{BB962C8B-B14F-4D97-AF65-F5344CB8AC3E}">
        <p14:creationId xmlns:p14="http://schemas.microsoft.com/office/powerpoint/2010/main" val="27190875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Konfigurasi Saluran</a:t>
            </a:r>
          </a:p>
        </p:txBody>
      </p:sp>
      <p:sp>
        <p:nvSpPr>
          <p:cNvPr id="18435" name="Rectangle 3"/>
          <p:cNvSpPr>
            <a:spLocks noGrp="1" noChangeArrowheads="1"/>
          </p:cNvSpPr>
          <p:nvPr>
            <p:ph type="body" idx="1"/>
          </p:nvPr>
        </p:nvSpPr>
        <p:spPr/>
        <p:txBody>
          <a:bodyPr/>
          <a:lstStyle/>
          <a:p>
            <a:pPr>
              <a:lnSpc>
                <a:spcPct val="90000"/>
              </a:lnSpc>
            </a:pPr>
            <a:r>
              <a:rPr lang="en-US" altLang="en-US" sz="2400"/>
              <a:t>Topology</a:t>
            </a:r>
          </a:p>
          <a:p>
            <a:pPr lvl="1">
              <a:lnSpc>
                <a:spcPct val="90000"/>
              </a:lnSpc>
            </a:pPr>
            <a:r>
              <a:rPr lang="en-US" altLang="en-US" sz="2000"/>
              <a:t>Fisik menyusun stasiun dalam media</a:t>
            </a:r>
          </a:p>
          <a:p>
            <a:pPr lvl="1">
              <a:lnSpc>
                <a:spcPct val="90000"/>
              </a:lnSpc>
            </a:pPr>
            <a:r>
              <a:rPr lang="en-US" altLang="en-US" sz="2000"/>
              <a:t>Point to point</a:t>
            </a:r>
          </a:p>
          <a:p>
            <a:pPr lvl="1">
              <a:lnSpc>
                <a:spcPct val="90000"/>
              </a:lnSpc>
            </a:pPr>
            <a:r>
              <a:rPr lang="en-US" altLang="en-US" sz="2000"/>
              <a:t>Multi point</a:t>
            </a:r>
          </a:p>
          <a:p>
            <a:pPr lvl="2">
              <a:lnSpc>
                <a:spcPct val="90000"/>
              </a:lnSpc>
            </a:pPr>
            <a:r>
              <a:rPr lang="en-US" altLang="en-US" sz="1800"/>
              <a:t>Komputer dan terminals, local area network</a:t>
            </a:r>
          </a:p>
          <a:p>
            <a:pPr>
              <a:lnSpc>
                <a:spcPct val="90000"/>
              </a:lnSpc>
            </a:pPr>
            <a:r>
              <a:rPr lang="en-US" altLang="en-US" sz="2400"/>
              <a:t>Half duplex</a:t>
            </a:r>
          </a:p>
          <a:p>
            <a:pPr lvl="1">
              <a:lnSpc>
                <a:spcPct val="90000"/>
              </a:lnSpc>
            </a:pPr>
            <a:r>
              <a:rPr lang="en-US" altLang="en-US" sz="2000"/>
              <a:t>Hanya satu stasiun yang mungkin dikirimkan dalam satu waktu</a:t>
            </a:r>
          </a:p>
          <a:p>
            <a:pPr lvl="1">
              <a:lnSpc>
                <a:spcPct val="90000"/>
              </a:lnSpc>
            </a:pPr>
            <a:r>
              <a:rPr lang="en-US" altLang="en-US" sz="2000"/>
              <a:t>Membutuhkan satu data path</a:t>
            </a:r>
          </a:p>
          <a:p>
            <a:pPr>
              <a:lnSpc>
                <a:spcPct val="90000"/>
              </a:lnSpc>
            </a:pPr>
            <a:r>
              <a:rPr lang="en-US" altLang="en-US" sz="2400"/>
              <a:t>Full duplex</a:t>
            </a:r>
          </a:p>
          <a:p>
            <a:pPr lvl="1">
              <a:lnSpc>
                <a:spcPct val="90000"/>
              </a:lnSpc>
            </a:pPr>
            <a:r>
              <a:rPr lang="en-US" altLang="en-US" sz="2000"/>
              <a:t>Simultan antara dua stasiun saat pengiriman dan penerimaan</a:t>
            </a:r>
          </a:p>
          <a:p>
            <a:pPr lvl="1">
              <a:lnSpc>
                <a:spcPct val="90000"/>
              </a:lnSpc>
            </a:pPr>
            <a:r>
              <a:rPr lang="en-US" altLang="en-US" sz="2000"/>
              <a:t>Membutuhkan dua data paths (atau echo canceling)</a:t>
            </a:r>
          </a:p>
          <a:p>
            <a:pPr>
              <a:lnSpc>
                <a:spcPct val="90000"/>
              </a:lnSpc>
            </a:pPr>
            <a:endParaRPr lang="en-US" altLang="en-US" sz="2400"/>
          </a:p>
        </p:txBody>
      </p:sp>
    </p:spTree>
    <p:extLst>
      <p:ext uri="{BB962C8B-B14F-4D97-AF65-F5344CB8AC3E}">
        <p14:creationId xmlns:p14="http://schemas.microsoft.com/office/powerpoint/2010/main" val="10618395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Konfigurasi Tradisional</a:t>
            </a:r>
          </a:p>
        </p:txBody>
      </p:sp>
      <p:pic>
        <p:nvPicPr>
          <p:cNvPr id="1946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2329"/>
          <a:stretch>
            <a:fillRect/>
          </a:stretch>
        </p:blipFill>
        <p:spPr>
          <a:xfrm>
            <a:off x="3143250" y="1600201"/>
            <a:ext cx="5905500" cy="4525963"/>
          </a:xfrm>
          <a:noFill/>
          <a:ln/>
        </p:spPr>
      </p:pic>
    </p:spTree>
    <p:extLst>
      <p:ext uri="{BB962C8B-B14F-4D97-AF65-F5344CB8AC3E}">
        <p14:creationId xmlns:p14="http://schemas.microsoft.com/office/powerpoint/2010/main" val="11200086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Interfacing</a:t>
            </a:r>
          </a:p>
        </p:txBody>
      </p:sp>
      <p:sp>
        <p:nvSpPr>
          <p:cNvPr id="20483" name="Rectangle 3"/>
          <p:cNvSpPr>
            <a:spLocks noGrp="1" noChangeArrowheads="1"/>
          </p:cNvSpPr>
          <p:nvPr>
            <p:ph type="body" idx="1"/>
          </p:nvPr>
        </p:nvSpPr>
        <p:spPr/>
        <p:txBody>
          <a:bodyPr/>
          <a:lstStyle/>
          <a:p>
            <a:pPr>
              <a:lnSpc>
                <a:spcPct val="90000"/>
              </a:lnSpc>
            </a:pPr>
            <a:r>
              <a:rPr lang="en-US" altLang="en-US"/>
              <a:t>Peralatan pemrosesan data (atau perlengkapan terminal data, DTE) tidak selalu termasuk fasilitas pengiriman data</a:t>
            </a:r>
          </a:p>
          <a:p>
            <a:pPr>
              <a:lnSpc>
                <a:spcPct val="90000"/>
              </a:lnSpc>
            </a:pPr>
            <a:r>
              <a:rPr lang="en-US" altLang="en-US"/>
              <a:t>Dibutuhkan interface yang disebut data circuit terminating equipment (DCE)</a:t>
            </a:r>
          </a:p>
          <a:p>
            <a:pPr lvl="1">
              <a:lnSpc>
                <a:spcPct val="90000"/>
              </a:lnSpc>
            </a:pPr>
            <a:r>
              <a:rPr lang="en-US" altLang="en-US"/>
              <a:t>e.g. modem, NIC</a:t>
            </a:r>
          </a:p>
          <a:p>
            <a:pPr>
              <a:lnSpc>
                <a:spcPct val="90000"/>
              </a:lnSpc>
            </a:pPr>
            <a:r>
              <a:rPr lang="en-US" altLang="en-US"/>
              <a:t>Pengiriman DCE bit dalam media</a:t>
            </a:r>
          </a:p>
          <a:p>
            <a:pPr>
              <a:lnSpc>
                <a:spcPct val="90000"/>
              </a:lnSpc>
            </a:pPr>
            <a:r>
              <a:rPr lang="en-US" altLang="en-US"/>
              <a:t>Komunikasi data DCE kontrol info dengan DTE</a:t>
            </a:r>
          </a:p>
          <a:p>
            <a:pPr lvl="1">
              <a:lnSpc>
                <a:spcPct val="90000"/>
              </a:lnSpc>
            </a:pPr>
            <a:r>
              <a:rPr lang="en-US" altLang="en-US"/>
              <a:t>Dilakukan pertukaran circuit</a:t>
            </a:r>
          </a:p>
          <a:p>
            <a:pPr lvl="1">
              <a:lnSpc>
                <a:spcPct val="90000"/>
              </a:lnSpc>
            </a:pPr>
            <a:r>
              <a:rPr lang="en-US" altLang="en-US"/>
              <a:t>Dibutuhkan standar interface yang bersih</a:t>
            </a:r>
          </a:p>
          <a:p>
            <a:pPr>
              <a:lnSpc>
                <a:spcPct val="90000"/>
              </a:lnSpc>
            </a:pPr>
            <a:endParaRPr lang="en-US" altLang="en-US"/>
          </a:p>
        </p:txBody>
      </p:sp>
    </p:spTree>
    <p:extLst>
      <p:ext uri="{BB962C8B-B14F-4D97-AF65-F5344CB8AC3E}">
        <p14:creationId xmlns:p14="http://schemas.microsoft.com/office/powerpoint/2010/main" val="3668281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dirty="0" err="1" smtClean="0"/>
              <a:t>Konsep</a:t>
            </a:r>
            <a:r>
              <a:rPr lang="en-US" dirty="0" smtClean="0"/>
              <a:t> </a:t>
            </a:r>
            <a:r>
              <a:rPr lang="en-US" dirty="0" err="1" smtClean="0"/>
              <a:t>Komunikasi</a:t>
            </a:r>
            <a:r>
              <a:rPr lang="en-US" dirty="0" smtClean="0"/>
              <a:t> Data</a:t>
            </a:r>
          </a:p>
        </p:txBody>
      </p:sp>
      <p:sp>
        <p:nvSpPr>
          <p:cNvPr id="8195" name="Content Placeholder 2"/>
          <p:cNvSpPr>
            <a:spLocks noGrp="1"/>
          </p:cNvSpPr>
          <p:nvPr>
            <p:ph idx="1"/>
          </p:nvPr>
        </p:nvSpPr>
        <p:spPr/>
        <p:txBody>
          <a:bodyPr/>
          <a:lstStyle/>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buFont typeface="Arial" charset="0"/>
              <a:buNone/>
            </a:pPr>
            <a:r>
              <a:rPr lang="en-US" sz="1400" dirty="0"/>
              <a:t>				</a:t>
            </a:r>
          </a:p>
          <a:p>
            <a:pPr eaLnBrk="1" hangingPunct="1">
              <a:buFont typeface="Arial" charset="0"/>
              <a:buNone/>
            </a:pPr>
            <a:endParaRPr lang="en-US" sz="1400" dirty="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a:p>
            <a:pPr eaLnBrk="1" hangingPunct="1"/>
            <a:endParaRPr lang="en-US" dirty="0" smtClean="0"/>
          </a:p>
        </p:txBody>
      </p:sp>
      <p:grpSp>
        <p:nvGrpSpPr>
          <p:cNvPr id="2" name="Group 3"/>
          <p:cNvGrpSpPr>
            <a:grpSpLocks/>
          </p:cNvGrpSpPr>
          <p:nvPr/>
        </p:nvGrpSpPr>
        <p:grpSpPr bwMode="auto">
          <a:xfrm>
            <a:off x="2238376" y="3071813"/>
            <a:ext cx="7643813" cy="1643062"/>
            <a:chOff x="714348" y="2714620"/>
            <a:chExt cx="7643866" cy="1643074"/>
          </a:xfrm>
        </p:grpSpPr>
        <p:sp>
          <p:nvSpPr>
            <p:cNvPr id="5" name="Rectangle 4"/>
            <p:cNvSpPr/>
            <p:nvPr/>
          </p:nvSpPr>
          <p:spPr>
            <a:xfrm>
              <a:off x="714348" y="2714620"/>
              <a:ext cx="1214446" cy="571504"/>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Sumber</a:t>
              </a:r>
              <a:endParaRPr lang="en-US" dirty="0"/>
            </a:p>
          </p:txBody>
        </p:sp>
        <p:sp>
          <p:nvSpPr>
            <p:cNvPr id="6" name="Rectangle 5"/>
            <p:cNvSpPr/>
            <p:nvPr/>
          </p:nvSpPr>
          <p:spPr>
            <a:xfrm>
              <a:off x="2214546" y="2714620"/>
              <a:ext cx="1428760" cy="571504"/>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Transmiter</a:t>
              </a:r>
              <a:endParaRPr lang="en-US" sz="2000" dirty="0"/>
            </a:p>
          </p:txBody>
        </p:sp>
        <p:sp>
          <p:nvSpPr>
            <p:cNvPr id="7" name="Rectangle 6"/>
            <p:cNvSpPr/>
            <p:nvPr/>
          </p:nvSpPr>
          <p:spPr>
            <a:xfrm>
              <a:off x="3857620" y="3786190"/>
              <a:ext cx="1357322" cy="571504"/>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System </a:t>
              </a:r>
              <a:r>
                <a:rPr lang="en-US" sz="2000" dirty="0" err="1"/>
                <a:t>Tansmisi</a:t>
              </a:r>
              <a:endParaRPr lang="en-US" sz="2000" dirty="0"/>
            </a:p>
          </p:txBody>
        </p:sp>
        <p:sp>
          <p:nvSpPr>
            <p:cNvPr id="8" name="Rectangle 7"/>
            <p:cNvSpPr/>
            <p:nvPr/>
          </p:nvSpPr>
          <p:spPr>
            <a:xfrm>
              <a:off x="5500694" y="2786058"/>
              <a:ext cx="1143008" cy="571504"/>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t>Receiver</a:t>
              </a:r>
            </a:p>
          </p:txBody>
        </p:sp>
        <p:sp>
          <p:nvSpPr>
            <p:cNvPr id="9" name="Rectangle 8"/>
            <p:cNvSpPr/>
            <p:nvPr/>
          </p:nvSpPr>
          <p:spPr>
            <a:xfrm>
              <a:off x="6929454" y="2786058"/>
              <a:ext cx="1428760" cy="571504"/>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Penerima</a:t>
              </a:r>
              <a:endParaRPr lang="en-US" dirty="0"/>
            </a:p>
          </p:txBody>
        </p:sp>
        <p:cxnSp>
          <p:nvCxnSpPr>
            <p:cNvPr id="10" name="Straight Arrow Connector 9"/>
            <p:cNvCxnSpPr>
              <a:stCxn id="5" idx="3"/>
              <a:endCxn id="6" idx="1"/>
            </p:cNvCxnSpPr>
            <p:nvPr/>
          </p:nvCxnSpPr>
          <p:spPr>
            <a:xfrm>
              <a:off x="1928794" y="3000372"/>
              <a:ext cx="285752"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643702" y="3071810"/>
              <a:ext cx="28575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3"/>
              <a:endCxn id="7" idx="1"/>
            </p:cNvCxnSpPr>
            <p:nvPr/>
          </p:nvCxnSpPr>
          <p:spPr>
            <a:xfrm>
              <a:off x="3643306" y="3000372"/>
              <a:ext cx="214313" cy="1071570"/>
            </a:xfrm>
            <a:prstGeom prst="bentConnector3">
              <a:avLst>
                <a:gd name="adj1" fmla="val 3060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7" idx="3"/>
              <a:endCxn id="8" idx="1"/>
            </p:cNvCxnSpPr>
            <p:nvPr/>
          </p:nvCxnSpPr>
          <p:spPr>
            <a:xfrm flipV="1">
              <a:off x="5214942" y="3071810"/>
              <a:ext cx="285752" cy="100013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Left Brace 13"/>
            <p:cNvSpPr/>
            <p:nvPr/>
          </p:nvSpPr>
          <p:spPr>
            <a:xfrm rot="16200000">
              <a:off x="1928794" y="2428867"/>
              <a:ext cx="357191" cy="221457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Left Brace 14"/>
            <p:cNvSpPr/>
            <p:nvPr/>
          </p:nvSpPr>
          <p:spPr>
            <a:xfrm rot="16200000">
              <a:off x="6715140" y="2500307"/>
              <a:ext cx="357190" cy="221457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222" name="TextBox 15"/>
            <p:cNvSpPr txBox="1">
              <a:spLocks noChangeArrowheads="1"/>
            </p:cNvSpPr>
            <p:nvPr/>
          </p:nvSpPr>
          <p:spPr bwMode="auto">
            <a:xfrm>
              <a:off x="1428728" y="3714752"/>
              <a:ext cx="1402820" cy="369332"/>
            </a:xfrm>
            <a:prstGeom prst="rect">
              <a:avLst/>
            </a:prstGeom>
            <a:noFill/>
            <a:ln w="9525">
              <a:noFill/>
              <a:miter lim="800000"/>
              <a:headEnd/>
              <a:tailEnd/>
            </a:ln>
          </p:spPr>
          <p:txBody>
            <a:bodyPr wrap="none">
              <a:spAutoFit/>
            </a:bodyPr>
            <a:lstStyle/>
            <a:p>
              <a:r>
                <a:rPr lang="en-US" dirty="0" err="1">
                  <a:latin typeface="Calibri" pitchFamily="34" charset="0"/>
                </a:rPr>
                <a:t>Sumber</a:t>
              </a:r>
              <a:r>
                <a:rPr lang="en-US" dirty="0">
                  <a:latin typeface="Calibri" pitchFamily="34" charset="0"/>
                </a:rPr>
                <a:t> Data</a:t>
              </a:r>
            </a:p>
          </p:txBody>
        </p:sp>
        <p:sp>
          <p:nvSpPr>
            <p:cNvPr id="8223" name="TextBox 16"/>
            <p:cNvSpPr txBox="1">
              <a:spLocks noChangeArrowheads="1"/>
            </p:cNvSpPr>
            <p:nvPr/>
          </p:nvSpPr>
          <p:spPr bwMode="auto">
            <a:xfrm>
              <a:off x="6499956" y="3786190"/>
              <a:ext cx="1358192" cy="369332"/>
            </a:xfrm>
            <a:prstGeom prst="rect">
              <a:avLst/>
            </a:prstGeom>
            <a:noFill/>
            <a:ln w="9525">
              <a:noFill/>
              <a:miter lim="800000"/>
              <a:headEnd/>
              <a:tailEnd/>
            </a:ln>
          </p:spPr>
          <p:txBody>
            <a:bodyPr wrap="none">
              <a:spAutoFit/>
            </a:bodyPr>
            <a:lstStyle/>
            <a:p>
              <a:r>
                <a:rPr lang="en-US">
                  <a:latin typeface="Calibri" pitchFamily="34" charset="0"/>
                </a:rPr>
                <a:t>Tujuan Akhir</a:t>
              </a:r>
            </a:p>
          </p:txBody>
        </p:sp>
      </p:grpSp>
      <p:grpSp>
        <p:nvGrpSpPr>
          <p:cNvPr id="3" name="Group 24"/>
          <p:cNvGrpSpPr>
            <a:grpSpLocks/>
          </p:cNvGrpSpPr>
          <p:nvPr/>
        </p:nvGrpSpPr>
        <p:grpSpPr bwMode="auto">
          <a:xfrm>
            <a:off x="3238501" y="2714626"/>
            <a:ext cx="714375" cy="214313"/>
            <a:chOff x="1000100" y="2714620"/>
            <a:chExt cx="714380" cy="215108"/>
          </a:xfrm>
        </p:grpSpPr>
        <p:cxnSp>
          <p:nvCxnSpPr>
            <p:cNvPr id="19" name="Elbow Connector 18"/>
            <p:cNvCxnSpPr/>
            <p:nvPr/>
          </p:nvCxnSpPr>
          <p:spPr>
            <a:xfrm flipV="1">
              <a:off x="1000100" y="2714620"/>
              <a:ext cx="357191" cy="2151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flipH="1" flipV="1">
              <a:off x="1249736" y="2820586"/>
              <a:ext cx="215108" cy="31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1357291" y="2714620"/>
              <a:ext cx="357189" cy="2151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8198" name="TextBox 25"/>
          <p:cNvSpPr txBox="1">
            <a:spLocks noChangeArrowheads="1"/>
          </p:cNvSpPr>
          <p:nvPr/>
        </p:nvSpPr>
        <p:spPr bwMode="auto">
          <a:xfrm>
            <a:off x="3095625" y="2406651"/>
            <a:ext cx="1428750" cy="307975"/>
          </a:xfrm>
          <a:prstGeom prst="rect">
            <a:avLst/>
          </a:prstGeom>
          <a:noFill/>
          <a:ln w="9525">
            <a:noFill/>
            <a:miter lim="800000"/>
            <a:headEnd/>
            <a:tailEnd/>
          </a:ln>
        </p:spPr>
        <p:txBody>
          <a:bodyPr>
            <a:spAutoFit/>
          </a:bodyPr>
          <a:lstStyle/>
          <a:p>
            <a:r>
              <a:rPr lang="en-US" sz="1400">
                <a:latin typeface="Calibri" pitchFamily="34" charset="0"/>
              </a:rPr>
              <a:t>Sinyal Digital</a:t>
            </a:r>
          </a:p>
        </p:txBody>
      </p:sp>
      <p:sp>
        <p:nvSpPr>
          <p:cNvPr id="40" name="Freeform 39"/>
          <p:cNvSpPr/>
          <p:nvPr/>
        </p:nvSpPr>
        <p:spPr>
          <a:xfrm>
            <a:off x="5265738" y="3598864"/>
            <a:ext cx="508000" cy="288925"/>
          </a:xfrm>
          <a:custGeom>
            <a:avLst/>
            <a:gdLst>
              <a:gd name="connsiteX0" fmla="*/ 0 w 1551709"/>
              <a:gd name="connsiteY0" fmla="*/ 651164 h 707729"/>
              <a:gd name="connsiteX1" fmla="*/ 13854 w 1551709"/>
              <a:gd name="connsiteY1" fmla="*/ 318655 h 707729"/>
              <a:gd name="connsiteX2" fmla="*/ 27709 w 1551709"/>
              <a:gd name="connsiteY2" fmla="*/ 166255 h 707729"/>
              <a:gd name="connsiteX3" fmla="*/ 55418 w 1551709"/>
              <a:gd name="connsiteY3" fmla="*/ 124691 h 707729"/>
              <a:gd name="connsiteX4" fmla="*/ 166254 w 1551709"/>
              <a:gd name="connsiteY4" fmla="*/ 41564 h 707729"/>
              <a:gd name="connsiteX5" fmla="*/ 360218 w 1551709"/>
              <a:gd name="connsiteY5" fmla="*/ 55418 h 707729"/>
              <a:gd name="connsiteX6" fmla="*/ 387927 w 1551709"/>
              <a:gd name="connsiteY6" fmla="*/ 138546 h 707729"/>
              <a:gd name="connsiteX7" fmla="*/ 415636 w 1551709"/>
              <a:gd name="connsiteY7" fmla="*/ 180109 h 707729"/>
              <a:gd name="connsiteX8" fmla="*/ 429491 w 1551709"/>
              <a:gd name="connsiteY8" fmla="*/ 568037 h 707729"/>
              <a:gd name="connsiteX9" fmla="*/ 457200 w 1551709"/>
              <a:gd name="connsiteY9" fmla="*/ 609600 h 707729"/>
              <a:gd name="connsiteX10" fmla="*/ 498763 w 1551709"/>
              <a:gd name="connsiteY10" fmla="*/ 623455 h 707729"/>
              <a:gd name="connsiteX11" fmla="*/ 706582 w 1551709"/>
              <a:gd name="connsiteY11" fmla="*/ 609600 h 707729"/>
              <a:gd name="connsiteX12" fmla="*/ 762000 w 1551709"/>
              <a:gd name="connsiteY12" fmla="*/ 526473 h 707729"/>
              <a:gd name="connsiteX13" fmla="*/ 775854 w 1551709"/>
              <a:gd name="connsiteY13" fmla="*/ 484909 h 707729"/>
              <a:gd name="connsiteX14" fmla="*/ 748145 w 1551709"/>
              <a:gd name="connsiteY14" fmla="*/ 290946 h 707729"/>
              <a:gd name="connsiteX15" fmla="*/ 775854 w 1551709"/>
              <a:gd name="connsiteY15" fmla="*/ 55418 h 707729"/>
              <a:gd name="connsiteX16" fmla="*/ 803563 w 1551709"/>
              <a:gd name="connsiteY16" fmla="*/ 13855 h 707729"/>
              <a:gd name="connsiteX17" fmla="*/ 845127 w 1551709"/>
              <a:gd name="connsiteY17" fmla="*/ 0 h 707729"/>
              <a:gd name="connsiteX18" fmla="*/ 1052945 w 1551709"/>
              <a:gd name="connsiteY18" fmla="*/ 13855 h 707729"/>
              <a:gd name="connsiteX19" fmla="*/ 1094509 w 1551709"/>
              <a:gd name="connsiteY19" fmla="*/ 27709 h 707729"/>
              <a:gd name="connsiteX20" fmla="*/ 1122218 w 1551709"/>
              <a:gd name="connsiteY20" fmla="*/ 69273 h 707729"/>
              <a:gd name="connsiteX21" fmla="*/ 1136072 w 1551709"/>
              <a:gd name="connsiteY21" fmla="*/ 152400 h 707729"/>
              <a:gd name="connsiteX22" fmla="*/ 1149927 w 1551709"/>
              <a:gd name="connsiteY22" fmla="*/ 193964 h 707729"/>
              <a:gd name="connsiteX23" fmla="*/ 1163782 w 1551709"/>
              <a:gd name="connsiteY23" fmla="*/ 263237 h 707729"/>
              <a:gd name="connsiteX24" fmla="*/ 1177636 w 1551709"/>
              <a:gd name="connsiteY24" fmla="*/ 637309 h 707729"/>
              <a:gd name="connsiteX25" fmla="*/ 1219200 w 1551709"/>
              <a:gd name="connsiteY25" fmla="*/ 651164 h 707729"/>
              <a:gd name="connsiteX26" fmla="*/ 1246909 w 1551709"/>
              <a:gd name="connsiteY26" fmla="*/ 692728 h 707729"/>
              <a:gd name="connsiteX27" fmla="*/ 1399309 w 1551709"/>
              <a:gd name="connsiteY27" fmla="*/ 706582 h 707729"/>
              <a:gd name="connsiteX28" fmla="*/ 1440872 w 1551709"/>
              <a:gd name="connsiteY28" fmla="*/ 678873 h 707729"/>
              <a:gd name="connsiteX29" fmla="*/ 1454727 w 1551709"/>
              <a:gd name="connsiteY29" fmla="*/ 637309 h 707729"/>
              <a:gd name="connsiteX30" fmla="*/ 1551709 w 1551709"/>
              <a:gd name="connsiteY30" fmla="*/ 609600 h 707729"/>
              <a:gd name="connsiteX31" fmla="*/ 1537854 w 1551709"/>
              <a:gd name="connsiteY31" fmla="*/ 360218 h 707729"/>
              <a:gd name="connsiteX32" fmla="*/ 1510145 w 1551709"/>
              <a:gd name="connsiteY32" fmla="*/ 249382 h 707729"/>
              <a:gd name="connsiteX33" fmla="*/ 1510145 w 1551709"/>
              <a:gd name="connsiteY33" fmla="*/ 55418 h 70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51709" h="707729">
                <a:moveTo>
                  <a:pt x="0" y="651164"/>
                </a:moveTo>
                <a:cubicBezTo>
                  <a:pt x="4618" y="540328"/>
                  <a:pt x="7525" y="429407"/>
                  <a:pt x="13854" y="318655"/>
                </a:cubicBezTo>
                <a:cubicBezTo>
                  <a:pt x="16764" y="267729"/>
                  <a:pt x="17021" y="216132"/>
                  <a:pt x="27709" y="166255"/>
                </a:cubicBezTo>
                <a:cubicBezTo>
                  <a:pt x="31198" y="149973"/>
                  <a:pt x="44453" y="137222"/>
                  <a:pt x="55418" y="124691"/>
                </a:cubicBezTo>
                <a:cubicBezTo>
                  <a:pt x="120970" y="49774"/>
                  <a:pt x="99993" y="63650"/>
                  <a:pt x="166254" y="41564"/>
                </a:cubicBezTo>
                <a:cubicBezTo>
                  <a:pt x="230909" y="46182"/>
                  <a:pt x="300833" y="29437"/>
                  <a:pt x="360218" y="55418"/>
                </a:cubicBezTo>
                <a:cubicBezTo>
                  <a:pt x="386977" y="67125"/>
                  <a:pt x="371725" y="114243"/>
                  <a:pt x="387927" y="138546"/>
                </a:cubicBezTo>
                <a:lnTo>
                  <a:pt x="415636" y="180109"/>
                </a:lnTo>
                <a:cubicBezTo>
                  <a:pt x="420254" y="309418"/>
                  <a:pt x="417027" y="439247"/>
                  <a:pt x="429491" y="568037"/>
                </a:cubicBezTo>
                <a:cubicBezTo>
                  <a:pt x="431095" y="584610"/>
                  <a:pt x="444198" y="599198"/>
                  <a:pt x="457200" y="609600"/>
                </a:cubicBezTo>
                <a:cubicBezTo>
                  <a:pt x="468604" y="618723"/>
                  <a:pt x="484909" y="618837"/>
                  <a:pt x="498763" y="623455"/>
                </a:cubicBezTo>
                <a:lnTo>
                  <a:pt x="706582" y="609600"/>
                </a:lnTo>
                <a:cubicBezTo>
                  <a:pt x="737831" y="598087"/>
                  <a:pt x="762000" y="526473"/>
                  <a:pt x="762000" y="526473"/>
                </a:cubicBezTo>
                <a:cubicBezTo>
                  <a:pt x="766618" y="512618"/>
                  <a:pt x="775854" y="499513"/>
                  <a:pt x="775854" y="484909"/>
                </a:cubicBezTo>
                <a:cubicBezTo>
                  <a:pt x="775854" y="450224"/>
                  <a:pt x="755040" y="332315"/>
                  <a:pt x="748145" y="290946"/>
                </a:cubicBezTo>
                <a:cubicBezTo>
                  <a:pt x="750333" y="260313"/>
                  <a:pt x="744366" y="118394"/>
                  <a:pt x="775854" y="55418"/>
                </a:cubicBezTo>
                <a:cubicBezTo>
                  <a:pt x="783300" y="40525"/>
                  <a:pt x="790561" y="24257"/>
                  <a:pt x="803563" y="13855"/>
                </a:cubicBezTo>
                <a:cubicBezTo>
                  <a:pt x="814967" y="4732"/>
                  <a:pt x="831272" y="4618"/>
                  <a:pt x="845127" y="0"/>
                </a:cubicBezTo>
                <a:cubicBezTo>
                  <a:pt x="914400" y="4618"/>
                  <a:pt x="983943" y="6188"/>
                  <a:pt x="1052945" y="13855"/>
                </a:cubicBezTo>
                <a:cubicBezTo>
                  <a:pt x="1067460" y="15468"/>
                  <a:pt x="1083105" y="18586"/>
                  <a:pt x="1094509" y="27709"/>
                </a:cubicBezTo>
                <a:cubicBezTo>
                  <a:pt x="1107511" y="38111"/>
                  <a:pt x="1112982" y="55418"/>
                  <a:pt x="1122218" y="69273"/>
                </a:cubicBezTo>
                <a:cubicBezTo>
                  <a:pt x="1126836" y="96982"/>
                  <a:pt x="1129978" y="124978"/>
                  <a:pt x="1136072" y="152400"/>
                </a:cubicBezTo>
                <a:cubicBezTo>
                  <a:pt x="1139240" y="166656"/>
                  <a:pt x="1146385" y="179796"/>
                  <a:pt x="1149927" y="193964"/>
                </a:cubicBezTo>
                <a:cubicBezTo>
                  <a:pt x="1155638" y="216809"/>
                  <a:pt x="1159164" y="240146"/>
                  <a:pt x="1163782" y="263237"/>
                </a:cubicBezTo>
                <a:cubicBezTo>
                  <a:pt x="1168400" y="387928"/>
                  <a:pt x="1159990" y="513787"/>
                  <a:pt x="1177636" y="637309"/>
                </a:cubicBezTo>
                <a:cubicBezTo>
                  <a:pt x="1179701" y="651766"/>
                  <a:pt x="1207796" y="642041"/>
                  <a:pt x="1219200" y="651164"/>
                </a:cubicBezTo>
                <a:cubicBezTo>
                  <a:pt x="1232202" y="661566"/>
                  <a:pt x="1230994" y="687831"/>
                  <a:pt x="1246909" y="692728"/>
                </a:cubicBezTo>
                <a:cubicBezTo>
                  <a:pt x="1295663" y="707729"/>
                  <a:pt x="1348509" y="701964"/>
                  <a:pt x="1399309" y="706582"/>
                </a:cubicBezTo>
                <a:cubicBezTo>
                  <a:pt x="1413163" y="697346"/>
                  <a:pt x="1430470" y="691875"/>
                  <a:pt x="1440872" y="678873"/>
                </a:cubicBezTo>
                <a:cubicBezTo>
                  <a:pt x="1449995" y="667469"/>
                  <a:pt x="1444400" y="647636"/>
                  <a:pt x="1454727" y="637309"/>
                </a:cubicBezTo>
                <a:cubicBezTo>
                  <a:pt x="1461351" y="630686"/>
                  <a:pt x="1551232" y="609719"/>
                  <a:pt x="1551709" y="609600"/>
                </a:cubicBezTo>
                <a:cubicBezTo>
                  <a:pt x="1547091" y="526473"/>
                  <a:pt x="1547397" y="442925"/>
                  <a:pt x="1537854" y="360218"/>
                </a:cubicBezTo>
                <a:cubicBezTo>
                  <a:pt x="1533489" y="322387"/>
                  <a:pt x="1513593" y="287308"/>
                  <a:pt x="1510145" y="249382"/>
                </a:cubicBezTo>
                <a:cubicBezTo>
                  <a:pt x="1504291" y="184993"/>
                  <a:pt x="1510145" y="120073"/>
                  <a:pt x="1510145" y="5541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4" name="Group 40"/>
          <p:cNvGrpSpPr>
            <a:grpSpLocks/>
          </p:cNvGrpSpPr>
          <p:nvPr/>
        </p:nvGrpSpPr>
        <p:grpSpPr bwMode="auto">
          <a:xfrm>
            <a:off x="8024814" y="2798763"/>
            <a:ext cx="714375" cy="214312"/>
            <a:chOff x="1000100" y="2714620"/>
            <a:chExt cx="714380" cy="215108"/>
          </a:xfrm>
        </p:grpSpPr>
        <p:cxnSp>
          <p:nvCxnSpPr>
            <p:cNvPr id="42" name="Elbow Connector 41"/>
            <p:cNvCxnSpPr/>
            <p:nvPr/>
          </p:nvCxnSpPr>
          <p:spPr>
            <a:xfrm flipV="1">
              <a:off x="1000100" y="2714620"/>
              <a:ext cx="357189" cy="2151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1249737" y="2820586"/>
              <a:ext cx="215108" cy="31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flipV="1">
              <a:off x="1357289" y="2714620"/>
              <a:ext cx="357191" cy="21510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8201" name="TextBox 44"/>
          <p:cNvSpPr txBox="1">
            <a:spLocks noChangeArrowheads="1"/>
          </p:cNvSpPr>
          <p:nvPr/>
        </p:nvSpPr>
        <p:spPr bwMode="auto">
          <a:xfrm>
            <a:off x="7953375" y="2478089"/>
            <a:ext cx="1428750" cy="307975"/>
          </a:xfrm>
          <a:prstGeom prst="rect">
            <a:avLst/>
          </a:prstGeom>
          <a:noFill/>
          <a:ln w="9525">
            <a:noFill/>
            <a:miter lim="800000"/>
            <a:headEnd/>
            <a:tailEnd/>
          </a:ln>
        </p:spPr>
        <p:txBody>
          <a:bodyPr>
            <a:spAutoFit/>
          </a:bodyPr>
          <a:lstStyle/>
          <a:p>
            <a:r>
              <a:rPr lang="en-US" sz="1400">
                <a:latin typeface="Calibri" pitchFamily="34" charset="0"/>
              </a:rPr>
              <a:t>Sinyal Digital</a:t>
            </a:r>
          </a:p>
        </p:txBody>
      </p:sp>
      <p:sp>
        <p:nvSpPr>
          <p:cNvPr id="8202" name="TextBox 45"/>
          <p:cNvSpPr txBox="1">
            <a:spLocks noChangeArrowheads="1"/>
          </p:cNvSpPr>
          <p:nvPr/>
        </p:nvSpPr>
        <p:spPr bwMode="auto">
          <a:xfrm>
            <a:off x="5238750" y="3143251"/>
            <a:ext cx="857250" cy="523875"/>
          </a:xfrm>
          <a:prstGeom prst="rect">
            <a:avLst/>
          </a:prstGeom>
          <a:noFill/>
          <a:ln w="9525">
            <a:noFill/>
            <a:miter lim="800000"/>
            <a:headEnd/>
            <a:tailEnd/>
          </a:ln>
        </p:spPr>
        <p:txBody>
          <a:bodyPr>
            <a:spAutoFit/>
          </a:bodyPr>
          <a:lstStyle/>
          <a:p>
            <a:r>
              <a:rPr lang="en-US" sz="1400">
                <a:latin typeface="Calibri" pitchFamily="34" charset="0"/>
              </a:rPr>
              <a:t>Sinyal </a:t>
            </a:r>
          </a:p>
          <a:p>
            <a:r>
              <a:rPr lang="en-US" sz="1400">
                <a:latin typeface="Calibri" pitchFamily="34" charset="0"/>
              </a:rPr>
              <a:t>Analog</a:t>
            </a:r>
          </a:p>
        </p:txBody>
      </p:sp>
      <p:sp>
        <p:nvSpPr>
          <p:cNvPr id="47" name="Freeform 46"/>
          <p:cNvSpPr/>
          <p:nvPr/>
        </p:nvSpPr>
        <p:spPr>
          <a:xfrm>
            <a:off x="6926263" y="4056064"/>
            <a:ext cx="506412" cy="288925"/>
          </a:xfrm>
          <a:custGeom>
            <a:avLst/>
            <a:gdLst>
              <a:gd name="connsiteX0" fmla="*/ 0 w 1551709"/>
              <a:gd name="connsiteY0" fmla="*/ 651164 h 707729"/>
              <a:gd name="connsiteX1" fmla="*/ 13854 w 1551709"/>
              <a:gd name="connsiteY1" fmla="*/ 318655 h 707729"/>
              <a:gd name="connsiteX2" fmla="*/ 27709 w 1551709"/>
              <a:gd name="connsiteY2" fmla="*/ 166255 h 707729"/>
              <a:gd name="connsiteX3" fmla="*/ 55418 w 1551709"/>
              <a:gd name="connsiteY3" fmla="*/ 124691 h 707729"/>
              <a:gd name="connsiteX4" fmla="*/ 166254 w 1551709"/>
              <a:gd name="connsiteY4" fmla="*/ 41564 h 707729"/>
              <a:gd name="connsiteX5" fmla="*/ 360218 w 1551709"/>
              <a:gd name="connsiteY5" fmla="*/ 55418 h 707729"/>
              <a:gd name="connsiteX6" fmla="*/ 387927 w 1551709"/>
              <a:gd name="connsiteY6" fmla="*/ 138546 h 707729"/>
              <a:gd name="connsiteX7" fmla="*/ 415636 w 1551709"/>
              <a:gd name="connsiteY7" fmla="*/ 180109 h 707729"/>
              <a:gd name="connsiteX8" fmla="*/ 429491 w 1551709"/>
              <a:gd name="connsiteY8" fmla="*/ 568037 h 707729"/>
              <a:gd name="connsiteX9" fmla="*/ 457200 w 1551709"/>
              <a:gd name="connsiteY9" fmla="*/ 609600 h 707729"/>
              <a:gd name="connsiteX10" fmla="*/ 498763 w 1551709"/>
              <a:gd name="connsiteY10" fmla="*/ 623455 h 707729"/>
              <a:gd name="connsiteX11" fmla="*/ 706582 w 1551709"/>
              <a:gd name="connsiteY11" fmla="*/ 609600 h 707729"/>
              <a:gd name="connsiteX12" fmla="*/ 762000 w 1551709"/>
              <a:gd name="connsiteY12" fmla="*/ 526473 h 707729"/>
              <a:gd name="connsiteX13" fmla="*/ 775854 w 1551709"/>
              <a:gd name="connsiteY13" fmla="*/ 484909 h 707729"/>
              <a:gd name="connsiteX14" fmla="*/ 748145 w 1551709"/>
              <a:gd name="connsiteY14" fmla="*/ 290946 h 707729"/>
              <a:gd name="connsiteX15" fmla="*/ 775854 w 1551709"/>
              <a:gd name="connsiteY15" fmla="*/ 55418 h 707729"/>
              <a:gd name="connsiteX16" fmla="*/ 803563 w 1551709"/>
              <a:gd name="connsiteY16" fmla="*/ 13855 h 707729"/>
              <a:gd name="connsiteX17" fmla="*/ 845127 w 1551709"/>
              <a:gd name="connsiteY17" fmla="*/ 0 h 707729"/>
              <a:gd name="connsiteX18" fmla="*/ 1052945 w 1551709"/>
              <a:gd name="connsiteY18" fmla="*/ 13855 h 707729"/>
              <a:gd name="connsiteX19" fmla="*/ 1094509 w 1551709"/>
              <a:gd name="connsiteY19" fmla="*/ 27709 h 707729"/>
              <a:gd name="connsiteX20" fmla="*/ 1122218 w 1551709"/>
              <a:gd name="connsiteY20" fmla="*/ 69273 h 707729"/>
              <a:gd name="connsiteX21" fmla="*/ 1136072 w 1551709"/>
              <a:gd name="connsiteY21" fmla="*/ 152400 h 707729"/>
              <a:gd name="connsiteX22" fmla="*/ 1149927 w 1551709"/>
              <a:gd name="connsiteY22" fmla="*/ 193964 h 707729"/>
              <a:gd name="connsiteX23" fmla="*/ 1163782 w 1551709"/>
              <a:gd name="connsiteY23" fmla="*/ 263237 h 707729"/>
              <a:gd name="connsiteX24" fmla="*/ 1177636 w 1551709"/>
              <a:gd name="connsiteY24" fmla="*/ 637309 h 707729"/>
              <a:gd name="connsiteX25" fmla="*/ 1219200 w 1551709"/>
              <a:gd name="connsiteY25" fmla="*/ 651164 h 707729"/>
              <a:gd name="connsiteX26" fmla="*/ 1246909 w 1551709"/>
              <a:gd name="connsiteY26" fmla="*/ 692728 h 707729"/>
              <a:gd name="connsiteX27" fmla="*/ 1399309 w 1551709"/>
              <a:gd name="connsiteY27" fmla="*/ 706582 h 707729"/>
              <a:gd name="connsiteX28" fmla="*/ 1440872 w 1551709"/>
              <a:gd name="connsiteY28" fmla="*/ 678873 h 707729"/>
              <a:gd name="connsiteX29" fmla="*/ 1454727 w 1551709"/>
              <a:gd name="connsiteY29" fmla="*/ 637309 h 707729"/>
              <a:gd name="connsiteX30" fmla="*/ 1551709 w 1551709"/>
              <a:gd name="connsiteY30" fmla="*/ 609600 h 707729"/>
              <a:gd name="connsiteX31" fmla="*/ 1537854 w 1551709"/>
              <a:gd name="connsiteY31" fmla="*/ 360218 h 707729"/>
              <a:gd name="connsiteX32" fmla="*/ 1510145 w 1551709"/>
              <a:gd name="connsiteY32" fmla="*/ 249382 h 707729"/>
              <a:gd name="connsiteX33" fmla="*/ 1510145 w 1551709"/>
              <a:gd name="connsiteY33" fmla="*/ 55418 h 70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51709" h="707729">
                <a:moveTo>
                  <a:pt x="0" y="651164"/>
                </a:moveTo>
                <a:cubicBezTo>
                  <a:pt x="4618" y="540328"/>
                  <a:pt x="7525" y="429407"/>
                  <a:pt x="13854" y="318655"/>
                </a:cubicBezTo>
                <a:cubicBezTo>
                  <a:pt x="16764" y="267729"/>
                  <a:pt x="17021" y="216132"/>
                  <a:pt x="27709" y="166255"/>
                </a:cubicBezTo>
                <a:cubicBezTo>
                  <a:pt x="31198" y="149973"/>
                  <a:pt x="44453" y="137222"/>
                  <a:pt x="55418" y="124691"/>
                </a:cubicBezTo>
                <a:cubicBezTo>
                  <a:pt x="120970" y="49774"/>
                  <a:pt x="99993" y="63650"/>
                  <a:pt x="166254" y="41564"/>
                </a:cubicBezTo>
                <a:cubicBezTo>
                  <a:pt x="230909" y="46182"/>
                  <a:pt x="300833" y="29437"/>
                  <a:pt x="360218" y="55418"/>
                </a:cubicBezTo>
                <a:cubicBezTo>
                  <a:pt x="386977" y="67125"/>
                  <a:pt x="371725" y="114243"/>
                  <a:pt x="387927" y="138546"/>
                </a:cubicBezTo>
                <a:lnTo>
                  <a:pt x="415636" y="180109"/>
                </a:lnTo>
                <a:cubicBezTo>
                  <a:pt x="420254" y="309418"/>
                  <a:pt x="417027" y="439247"/>
                  <a:pt x="429491" y="568037"/>
                </a:cubicBezTo>
                <a:cubicBezTo>
                  <a:pt x="431095" y="584610"/>
                  <a:pt x="444198" y="599198"/>
                  <a:pt x="457200" y="609600"/>
                </a:cubicBezTo>
                <a:cubicBezTo>
                  <a:pt x="468604" y="618723"/>
                  <a:pt x="484909" y="618837"/>
                  <a:pt x="498763" y="623455"/>
                </a:cubicBezTo>
                <a:lnTo>
                  <a:pt x="706582" y="609600"/>
                </a:lnTo>
                <a:cubicBezTo>
                  <a:pt x="737831" y="598087"/>
                  <a:pt x="762000" y="526473"/>
                  <a:pt x="762000" y="526473"/>
                </a:cubicBezTo>
                <a:cubicBezTo>
                  <a:pt x="766618" y="512618"/>
                  <a:pt x="775854" y="499513"/>
                  <a:pt x="775854" y="484909"/>
                </a:cubicBezTo>
                <a:cubicBezTo>
                  <a:pt x="775854" y="450224"/>
                  <a:pt x="755040" y="332315"/>
                  <a:pt x="748145" y="290946"/>
                </a:cubicBezTo>
                <a:cubicBezTo>
                  <a:pt x="750333" y="260313"/>
                  <a:pt x="744366" y="118394"/>
                  <a:pt x="775854" y="55418"/>
                </a:cubicBezTo>
                <a:cubicBezTo>
                  <a:pt x="783300" y="40525"/>
                  <a:pt x="790561" y="24257"/>
                  <a:pt x="803563" y="13855"/>
                </a:cubicBezTo>
                <a:cubicBezTo>
                  <a:pt x="814967" y="4732"/>
                  <a:pt x="831272" y="4618"/>
                  <a:pt x="845127" y="0"/>
                </a:cubicBezTo>
                <a:cubicBezTo>
                  <a:pt x="914400" y="4618"/>
                  <a:pt x="983943" y="6188"/>
                  <a:pt x="1052945" y="13855"/>
                </a:cubicBezTo>
                <a:cubicBezTo>
                  <a:pt x="1067460" y="15468"/>
                  <a:pt x="1083105" y="18586"/>
                  <a:pt x="1094509" y="27709"/>
                </a:cubicBezTo>
                <a:cubicBezTo>
                  <a:pt x="1107511" y="38111"/>
                  <a:pt x="1112982" y="55418"/>
                  <a:pt x="1122218" y="69273"/>
                </a:cubicBezTo>
                <a:cubicBezTo>
                  <a:pt x="1126836" y="96982"/>
                  <a:pt x="1129978" y="124978"/>
                  <a:pt x="1136072" y="152400"/>
                </a:cubicBezTo>
                <a:cubicBezTo>
                  <a:pt x="1139240" y="166656"/>
                  <a:pt x="1146385" y="179796"/>
                  <a:pt x="1149927" y="193964"/>
                </a:cubicBezTo>
                <a:cubicBezTo>
                  <a:pt x="1155638" y="216809"/>
                  <a:pt x="1159164" y="240146"/>
                  <a:pt x="1163782" y="263237"/>
                </a:cubicBezTo>
                <a:cubicBezTo>
                  <a:pt x="1168400" y="387928"/>
                  <a:pt x="1159990" y="513787"/>
                  <a:pt x="1177636" y="637309"/>
                </a:cubicBezTo>
                <a:cubicBezTo>
                  <a:pt x="1179701" y="651766"/>
                  <a:pt x="1207796" y="642041"/>
                  <a:pt x="1219200" y="651164"/>
                </a:cubicBezTo>
                <a:cubicBezTo>
                  <a:pt x="1232202" y="661566"/>
                  <a:pt x="1230994" y="687831"/>
                  <a:pt x="1246909" y="692728"/>
                </a:cubicBezTo>
                <a:cubicBezTo>
                  <a:pt x="1295663" y="707729"/>
                  <a:pt x="1348509" y="701964"/>
                  <a:pt x="1399309" y="706582"/>
                </a:cubicBezTo>
                <a:cubicBezTo>
                  <a:pt x="1413163" y="697346"/>
                  <a:pt x="1430470" y="691875"/>
                  <a:pt x="1440872" y="678873"/>
                </a:cubicBezTo>
                <a:cubicBezTo>
                  <a:pt x="1449995" y="667469"/>
                  <a:pt x="1444400" y="647636"/>
                  <a:pt x="1454727" y="637309"/>
                </a:cubicBezTo>
                <a:cubicBezTo>
                  <a:pt x="1461351" y="630686"/>
                  <a:pt x="1551232" y="609719"/>
                  <a:pt x="1551709" y="609600"/>
                </a:cubicBezTo>
                <a:cubicBezTo>
                  <a:pt x="1547091" y="526473"/>
                  <a:pt x="1547397" y="442925"/>
                  <a:pt x="1537854" y="360218"/>
                </a:cubicBezTo>
                <a:cubicBezTo>
                  <a:pt x="1533489" y="322387"/>
                  <a:pt x="1513593" y="287308"/>
                  <a:pt x="1510145" y="249382"/>
                </a:cubicBezTo>
                <a:cubicBezTo>
                  <a:pt x="1504291" y="184993"/>
                  <a:pt x="1510145" y="120073"/>
                  <a:pt x="1510145" y="55418"/>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204" name="TextBox 47"/>
          <p:cNvSpPr txBox="1">
            <a:spLocks noChangeArrowheads="1"/>
          </p:cNvSpPr>
          <p:nvPr/>
        </p:nvSpPr>
        <p:spPr bwMode="auto">
          <a:xfrm>
            <a:off x="6881813" y="4283075"/>
            <a:ext cx="857250" cy="522288"/>
          </a:xfrm>
          <a:prstGeom prst="rect">
            <a:avLst/>
          </a:prstGeom>
          <a:noFill/>
          <a:ln w="9525">
            <a:noFill/>
            <a:miter lim="800000"/>
            <a:headEnd/>
            <a:tailEnd/>
          </a:ln>
        </p:spPr>
        <p:txBody>
          <a:bodyPr>
            <a:spAutoFit/>
          </a:bodyPr>
          <a:lstStyle/>
          <a:p>
            <a:r>
              <a:rPr lang="en-US" sz="1400">
                <a:latin typeface="Calibri" pitchFamily="34" charset="0"/>
              </a:rPr>
              <a:t>Sinyal </a:t>
            </a:r>
          </a:p>
          <a:p>
            <a:r>
              <a:rPr lang="en-US" sz="1400">
                <a:latin typeface="Calibri" pitchFamily="34" charset="0"/>
              </a:rPr>
              <a:t>Analog</a:t>
            </a:r>
          </a:p>
        </p:txBody>
      </p:sp>
      <p:sp>
        <p:nvSpPr>
          <p:cNvPr id="32" name="TextBox 31"/>
          <p:cNvSpPr txBox="1"/>
          <p:nvPr/>
        </p:nvSpPr>
        <p:spPr>
          <a:xfrm>
            <a:off x="2666976" y="5500702"/>
            <a:ext cx="6858048" cy="707886"/>
          </a:xfrm>
          <a:prstGeom prst="rect">
            <a:avLst/>
          </a:prstGeom>
          <a:noFill/>
        </p:spPr>
        <p:txBody>
          <a:bodyPr wrap="square" rtlCol="0">
            <a:spAutoFit/>
          </a:bodyPr>
          <a:lstStyle/>
          <a:p>
            <a:r>
              <a:rPr lang="en-US" sz="2000" b="1" dirty="0" err="1"/>
              <a:t>Sistem</a:t>
            </a:r>
            <a:r>
              <a:rPr lang="en-US" sz="2000" b="1" dirty="0"/>
              <a:t> </a:t>
            </a:r>
            <a:r>
              <a:rPr lang="en-US" sz="2000" b="1" dirty="0" err="1"/>
              <a:t>Transmisi</a:t>
            </a:r>
            <a:r>
              <a:rPr lang="en-US" sz="2000" dirty="0"/>
              <a:t>; </a:t>
            </a:r>
            <a:r>
              <a:rPr lang="en-US" sz="2000" dirty="0" err="1"/>
              <a:t>dapat</a:t>
            </a:r>
            <a:r>
              <a:rPr lang="en-US" sz="2000" dirty="0"/>
              <a:t> </a:t>
            </a:r>
            <a:r>
              <a:rPr lang="en-US" sz="2000" dirty="0" err="1"/>
              <a:t>berupa</a:t>
            </a:r>
            <a:r>
              <a:rPr lang="en-US" sz="2000" dirty="0"/>
              <a:t> </a:t>
            </a:r>
            <a:r>
              <a:rPr lang="en-US" sz="2000" dirty="0" err="1"/>
              <a:t>transmisi</a:t>
            </a:r>
            <a:r>
              <a:rPr lang="en-US" sz="2000" dirty="0"/>
              <a:t> 1 </a:t>
            </a:r>
            <a:r>
              <a:rPr lang="en-US" sz="2000" dirty="0" err="1"/>
              <a:t>atau</a:t>
            </a:r>
            <a:r>
              <a:rPr lang="en-US" sz="2000" dirty="0"/>
              <a:t> 2 </a:t>
            </a:r>
            <a:r>
              <a:rPr lang="en-US" sz="2000" dirty="0" err="1"/>
              <a:t>arah</a:t>
            </a:r>
            <a:r>
              <a:rPr lang="en-US" sz="2000" dirty="0"/>
              <a:t> (</a:t>
            </a:r>
            <a:r>
              <a:rPr lang="en-US" sz="2000" dirty="0" err="1"/>
              <a:t>sebagai</a:t>
            </a:r>
            <a:r>
              <a:rPr lang="en-US" sz="2000" dirty="0"/>
              <a:t> media </a:t>
            </a:r>
            <a:r>
              <a:rPr lang="en-US" sz="2000" dirty="0" err="1"/>
              <a:t>komunikasi</a:t>
            </a:r>
            <a:r>
              <a:rPr lang="en-US" sz="2000" dirty="0"/>
              <a:t>)</a:t>
            </a:r>
            <a:endParaRPr lang="en-US" sz="2000" dirty="0"/>
          </a:p>
        </p:txBody>
      </p:sp>
    </p:spTree>
    <p:extLst>
      <p:ext uri="{BB962C8B-B14F-4D97-AF65-F5344CB8AC3E}">
        <p14:creationId xmlns:p14="http://schemas.microsoft.com/office/powerpoint/2010/main" val="2670286382"/>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Interfacing Komunikasi Data</a:t>
            </a:r>
          </a:p>
        </p:txBody>
      </p:sp>
      <p:pic>
        <p:nvPicPr>
          <p:cNvPr id="21508"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1150"/>
          <a:stretch>
            <a:fillRect/>
          </a:stretch>
        </p:blipFill>
        <p:spPr>
          <a:xfrm>
            <a:off x="2135188" y="1600201"/>
            <a:ext cx="7777162" cy="4525963"/>
          </a:xfrm>
          <a:noFill/>
          <a:ln/>
        </p:spPr>
      </p:pic>
    </p:spTree>
    <p:extLst>
      <p:ext uri="{BB962C8B-B14F-4D97-AF65-F5344CB8AC3E}">
        <p14:creationId xmlns:p14="http://schemas.microsoft.com/office/powerpoint/2010/main" val="42268110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Karakteristik Interface</a:t>
            </a:r>
          </a:p>
        </p:txBody>
      </p:sp>
      <p:sp>
        <p:nvSpPr>
          <p:cNvPr id="22531" name="Rectangle 3"/>
          <p:cNvSpPr>
            <a:spLocks noGrp="1" noChangeArrowheads="1"/>
          </p:cNvSpPr>
          <p:nvPr>
            <p:ph type="body" idx="1"/>
          </p:nvPr>
        </p:nvSpPr>
        <p:spPr/>
        <p:txBody>
          <a:bodyPr/>
          <a:lstStyle/>
          <a:p>
            <a:r>
              <a:rPr lang="en-US" altLang="en-US"/>
              <a:t>Mechanical</a:t>
            </a:r>
          </a:p>
          <a:p>
            <a:pPr lvl="1"/>
            <a:r>
              <a:rPr lang="en-US" altLang="en-US"/>
              <a:t>Connection plugs </a:t>
            </a:r>
          </a:p>
          <a:p>
            <a:r>
              <a:rPr lang="en-US" altLang="en-US"/>
              <a:t>Electrical</a:t>
            </a:r>
          </a:p>
          <a:p>
            <a:pPr lvl="1"/>
            <a:r>
              <a:rPr lang="en-US" altLang="en-US"/>
              <a:t>Voltage, timing, encoding</a:t>
            </a:r>
          </a:p>
          <a:p>
            <a:r>
              <a:rPr lang="en-US" altLang="en-US"/>
              <a:t>Fungsi</a:t>
            </a:r>
          </a:p>
          <a:p>
            <a:pPr lvl="1"/>
            <a:r>
              <a:rPr lang="en-US" altLang="en-US"/>
              <a:t>Data, control, timing, grounding</a:t>
            </a:r>
          </a:p>
          <a:p>
            <a:r>
              <a:rPr lang="en-US" altLang="en-US"/>
              <a:t>Procedur</a:t>
            </a:r>
          </a:p>
          <a:p>
            <a:pPr lvl="1"/>
            <a:r>
              <a:rPr lang="en-US" altLang="en-US"/>
              <a:t>Sequence of events</a:t>
            </a:r>
          </a:p>
          <a:p>
            <a:endParaRPr lang="en-US" altLang="en-US"/>
          </a:p>
          <a:p>
            <a:endParaRPr lang="en-US" altLang="en-US"/>
          </a:p>
        </p:txBody>
      </p:sp>
    </p:spTree>
    <p:extLst>
      <p:ext uri="{BB962C8B-B14F-4D97-AF65-F5344CB8AC3E}">
        <p14:creationId xmlns:p14="http://schemas.microsoft.com/office/powerpoint/2010/main" val="239983196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t>V.24/EIA-232-F</a:t>
            </a:r>
          </a:p>
        </p:txBody>
      </p:sp>
      <p:sp>
        <p:nvSpPr>
          <p:cNvPr id="23555" name="Rectangle 3"/>
          <p:cNvSpPr>
            <a:spLocks noGrp="1" noChangeArrowheads="1"/>
          </p:cNvSpPr>
          <p:nvPr>
            <p:ph type="body" idx="1"/>
          </p:nvPr>
        </p:nvSpPr>
        <p:spPr/>
        <p:txBody>
          <a:bodyPr/>
          <a:lstStyle/>
          <a:p>
            <a:pPr>
              <a:lnSpc>
                <a:spcPct val="90000"/>
              </a:lnSpc>
            </a:pPr>
            <a:r>
              <a:rPr lang="en-US" altLang="en-US"/>
              <a:t>ITU-T v.24</a:t>
            </a:r>
          </a:p>
          <a:p>
            <a:pPr>
              <a:lnSpc>
                <a:spcPct val="90000"/>
              </a:lnSpc>
            </a:pPr>
            <a:r>
              <a:rPr lang="en-US" altLang="en-US"/>
              <a:t>Hanya fungsi yang spesifik dan prosedur</a:t>
            </a:r>
          </a:p>
          <a:p>
            <a:pPr lvl="1">
              <a:lnSpc>
                <a:spcPct val="90000"/>
              </a:lnSpc>
            </a:pPr>
            <a:r>
              <a:rPr lang="en-US" altLang="en-US"/>
              <a:t>Referensi standar lain untuk electrical dan mechanical</a:t>
            </a:r>
          </a:p>
          <a:p>
            <a:pPr>
              <a:lnSpc>
                <a:spcPct val="90000"/>
              </a:lnSpc>
            </a:pPr>
            <a:r>
              <a:rPr lang="en-US" altLang="en-US"/>
              <a:t>EIA-232-F (USA)</a:t>
            </a:r>
          </a:p>
          <a:p>
            <a:pPr lvl="1">
              <a:lnSpc>
                <a:spcPct val="90000"/>
              </a:lnSpc>
            </a:pPr>
            <a:r>
              <a:rPr lang="en-US" altLang="en-US"/>
              <a:t>RS-232</a:t>
            </a:r>
          </a:p>
          <a:p>
            <a:pPr lvl="1">
              <a:lnSpc>
                <a:spcPct val="90000"/>
              </a:lnSpc>
            </a:pPr>
            <a:r>
              <a:rPr lang="en-US" altLang="en-US"/>
              <a:t>Mechanical ISO 2110</a:t>
            </a:r>
          </a:p>
          <a:p>
            <a:pPr lvl="1">
              <a:lnSpc>
                <a:spcPct val="90000"/>
              </a:lnSpc>
            </a:pPr>
            <a:r>
              <a:rPr lang="en-US" altLang="en-US"/>
              <a:t>Electrical v.28</a:t>
            </a:r>
          </a:p>
          <a:p>
            <a:pPr lvl="1">
              <a:lnSpc>
                <a:spcPct val="90000"/>
              </a:lnSpc>
            </a:pPr>
            <a:r>
              <a:rPr lang="en-US" altLang="en-US"/>
              <a:t>Functional v.24</a:t>
            </a:r>
          </a:p>
          <a:p>
            <a:pPr lvl="1">
              <a:lnSpc>
                <a:spcPct val="90000"/>
              </a:lnSpc>
            </a:pPr>
            <a:r>
              <a:rPr lang="en-US" altLang="en-US"/>
              <a:t>Procedural v.24</a:t>
            </a:r>
          </a:p>
          <a:p>
            <a:pPr lvl="1">
              <a:lnSpc>
                <a:spcPct val="90000"/>
              </a:lnSpc>
            </a:pPr>
            <a:endParaRPr lang="en-US" altLang="en-US"/>
          </a:p>
          <a:p>
            <a:pPr>
              <a:lnSpc>
                <a:spcPct val="90000"/>
              </a:lnSpc>
            </a:pPr>
            <a:endParaRPr lang="en-US" altLang="en-US"/>
          </a:p>
        </p:txBody>
      </p:sp>
    </p:spTree>
    <p:extLst>
      <p:ext uri="{BB962C8B-B14F-4D97-AF65-F5344CB8AC3E}">
        <p14:creationId xmlns:p14="http://schemas.microsoft.com/office/powerpoint/2010/main" val="31502684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t>Spesifikasi Mechanical</a:t>
            </a:r>
          </a:p>
        </p:txBody>
      </p:sp>
      <p:pic>
        <p:nvPicPr>
          <p:cNvPr id="2458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782888" y="1685926"/>
            <a:ext cx="7129462" cy="4352925"/>
          </a:xfrm>
          <a:noFill/>
          <a:ln/>
        </p:spPr>
      </p:pic>
    </p:spTree>
    <p:extLst>
      <p:ext uri="{BB962C8B-B14F-4D97-AF65-F5344CB8AC3E}">
        <p14:creationId xmlns:p14="http://schemas.microsoft.com/office/powerpoint/2010/main" val="1514363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Spesifikasi Electrical</a:t>
            </a:r>
          </a:p>
        </p:txBody>
      </p:sp>
      <p:sp>
        <p:nvSpPr>
          <p:cNvPr id="25603" name="Rectangle 3"/>
          <p:cNvSpPr>
            <a:spLocks noGrp="1" noChangeArrowheads="1"/>
          </p:cNvSpPr>
          <p:nvPr>
            <p:ph type="body" idx="1"/>
          </p:nvPr>
        </p:nvSpPr>
        <p:spPr/>
        <p:txBody>
          <a:bodyPr/>
          <a:lstStyle/>
          <a:p>
            <a:pPr>
              <a:lnSpc>
                <a:spcPct val="90000"/>
              </a:lnSpc>
            </a:pPr>
            <a:r>
              <a:rPr lang="en-US" altLang="en-US"/>
              <a:t>Sinyal digital </a:t>
            </a:r>
          </a:p>
          <a:p>
            <a:pPr>
              <a:lnSpc>
                <a:spcPct val="90000"/>
              </a:lnSpc>
            </a:pPr>
            <a:r>
              <a:rPr lang="en-US" altLang="en-US"/>
              <a:t>Hasil penerjemahan sebagai data atau control, bergantung dalam circuit</a:t>
            </a:r>
          </a:p>
          <a:p>
            <a:pPr>
              <a:lnSpc>
                <a:spcPct val="90000"/>
              </a:lnSpc>
            </a:pPr>
            <a:r>
              <a:rPr lang="en-US" altLang="en-US"/>
              <a:t>Lebih dari -3v adalah binary 1, lebih dari +3v adalahbinary 0 (NRZ-L)</a:t>
            </a:r>
          </a:p>
          <a:p>
            <a:pPr>
              <a:lnSpc>
                <a:spcPct val="90000"/>
              </a:lnSpc>
            </a:pPr>
            <a:r>
              <a:rPr lang="en-US" altLang="en-US"/>
              <a:t>Kecepatan Signal &lt; 20kbps</a:t>
            </a:r>
          </a:p>
          <a:p>
            <a:pPr>
              <a:lnSpc>
                <a:spcPct val="90000"/>
              </a:lnSpc>
            </a:pPr>
            <a:r>
              <a:rPr lang="en-US" altLang="en-US"/>
              <a:t>Jarak&lt;15m</a:t>
            </a:r>
          </a:p>
          <a:p>
            <a:pPr>
              <a:lnSpc>
                <a:spcPct val="90000"/>
              </a:lnSpc>
            </a:pPr>
            <a:r>
              <a:rPr lang="en-US" altLang="en-US"/>
              <a:t>Untuk control, lebih dari -3v adalah off, +3v adalah on</a:t>
            </a:r>
          </a:p>
          <a:p>
            <a:pPr>
              <a:lnSpc>
                <a:spcPct val="90000"/>
              </a:lnSpc>
            </a:pPr>
            <a:endParaRPr lang="en-US" altLang="en-US"/>
          </a:p>
        </p:txBody>
      </p:sp>
    </p:spTree>
    <p:extLst>
      <p:ext uri="{BB962C8B-B14F-4D97-AF65-F5344CB8AC3E}">
        <p14:creationId xmlns:p14="http://schemas.microsoft.com/office/powerpoint/2010/main" val="22041862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Spesifikasi Fungsi</a:t>
            </a:r>
          </a:p>
        </p:txBody>
      </p:sp>
      <p:sp>
        <p:nvSpPr>
          <p:cNvPr id="26627" name="Rectangle 3"/>
          <p:cNvSpPr>
            <a:spLocks noGrp="1" noChangeArrowheads="1"/>
          </p:cNvSpPr>
          <p:nvPr>
            <p:ph type="body" idx="1"/>
          </p:nvPr>
        </p:nvSpPr>
        <p:spPr/>
        <p:txBody>
          <a:bodyPr/>
          <a:lstStyle/>
          <a:p>
            <a:pPr>
              <a:lnSpc>
                <a:spcPct val="80000"/>
              </a:lnSpc>
            </a:pPr>
            <a:r>
              <a:rPr lang="en-US" altLang="en-US"/>
              <a:t>Kategori grup circuit </a:t>
            </a:r>
          </a:p>
          <a:p>
            <a:pPr lvl="1">
              <a:lnSpc>
                <a:spcPct val="80000"/>
              </a:lnSpc>
            </a:pPr>
            <a:r>
              <a:rPr lang="en-US" altLang="en-US"/>
              <a:t>Data</a:t>
            </a:r>
          </a:p>
          <a:p>
            <a:pPr lvl="1">
              <a:lnSpc>
                <a:spcPct val="80000"/>
              </a:lnSpc>
            </a:pPr>
            <a:r>
              <a:rPr lang="en-US" altLang="en-US"/>
              <a:t>Control</a:t>
            </a:r>
          </a:p>
          <a:p>
            <a:pPr lvl="1">
              <a:lnSpc>
                <a:spcPct val="80000"/>
              </a:lnSpc>
            </a:pPr>
            <a:r>
              <a:rPr lang="en-US" altLang="en-US"/>
              <a:t>Timing</a:t>
            </a:r>
          </a:p>
          <a:p>
            <a:pPr lvl="1">
              <a:lnSpc>
                <a:spcPct val="80000"/>
              </a:lnSpc>
            </a:pPr>
            <a:r>
              <a:rPr lang="en-US" altLang="en-US"/>
              <a:t>Ground</a:t>
            </a:r>
          </a:p>
          <a:p>
            <a:pPr>
              <a:lnSpc>
                <a:spcPct val="80000"/>
              </a:lnSpc>
            </a:pPr>
            <a:r>
              <a:rPr lang="en-US" altLang="en-US"/>
              <a:t>Satu circuit dalam tiap arah</a:t>
            </a:r>
          </a:p>
          <a:p>
            <a:pPr lvl="1">
              <a:lnSpc>
                <a:spcPct val="80000"/>
              </a:lnSpc>
            </a:pPr>
            <a:r>
              <a:rPr lang="en-US" altLang="en-US"/>
              <a:t>Full duplex</a:t>
            </a:r>
          </a:p>
          <a:p>
            <a:pPr>
              <a:lnSpc>
                <a:spcPct val="80000"/>
              </a:lnSpc>
            </a:pPr>
            <a:r>
              <a:rPr lang="en-US" altLang="en-US"/>
              <a:t>Dua circuit  data kedua </a:t>
            </a:r>
          </a:p>
          <a:p>
            <a:pPr lvl="1">
              <a:lnSpc>
                <a:spcPct val="80000"/>
              </a:lnSpc>
            </a:pPr>
            <a:r>
              <a:rPr lang="en-US" altLang="en-US"/>
              <a:t>Mengijinkan halt atau  flow control dalam operasi half duplex</a:t>
            </a:r>
          </a:p>
          <a:p>
            <a:pPr>
              <a:lnSpc>
                <a:spcPct val="80000"/>
              </a:lnSpc>
            </a:pPr>
            <a:r>
              <a:rPr lang="en-US" altLang="en-US"/>
              <a:t>(Lihat tabel dalam Stallings bab 6)</a:t>
            </a:r>
          </a:p>
        </p:txBody>
      </p:sp>
    </p:spTree>
    <p:extLst>
      <p:ext uri="{BB962C8B-B14F-4D97-AF65-F5344CB8AC3E}">
        <p14:creationId xmlns:p14="http://schemas.microsoft.com/office/powerpoint/2010/main" val="2019768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Local dan Remote Loopback</a:t>
            </a:r>
          </a:p>
        </p:txBody>
      </p:sp>
      <p:pic>
        <p:nvPicPr>
          <p:cNvPr id="27652"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0077"/>
          <a:stretch>
            <a:fillRect/>
          </a:stretch>
        </p:blipFill>
        <p:spPr>
          <a:xfrm>
            <a:off x="2351088" y="1600201"/>
            <a:ext cx="7416800" cy="4525963"/>
          </a:xfrm>
          <a:noFill/>
          <a:ln/>
        </p:spPr>
      </p:pic>
    </p:spTree>
    <p:extLst>
      <p:ext uri="{BB962C8B-B14F-4D97-AF65-F5344CB8AC3E}">
        <p14:creationId xmlns:p14="http://schemas.microsoft.com/office/powerpoint/2010/main" val="1495203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a:t>Spesifikasi Prosedur</a:t>
            </a:r>
          </a:p>
        </p:txBody>
      </p:sp>
      <p:sp>
        <p:nvSpPr>
          <p:cNvPr id="28675" name="Rectangle 3"/>
          <p:cNvSpPr>
            <a:spLocks noGrp="1" noChangeArrowheads="1"/>
          </p:cNvSpPr>
          <p:nvPr>
            <p:ph type="body" idx="1"/>
          </p:nvPr>
        </p:nvSpPr>
        <p:spPr/>
        <p:txBody>
          <a:bodyPr/>
          <a:lstStyle/>
          <a:p>
            <a:pPr>
              <a:lnSpc>
                <a:spcPct val="90000"/>
              </a:lnSpc>
            </a:pPr>
            <a:r>
              <a:rPr lang="en-US" altLang="en-US" sz="2400"/>
              <a:t>E.g. Asynchronous private line modem</a:t>
            </a:r>
          </a:p>
          <a:p>
            <a:pPr>
              <a:lnSpc>
                <a:spcPct val="90000"/>
              </a:lnSpc>
            </a:pPr>
            <a:r>
              <a:rPr lang="en-US" altLang="en-US" sz="2400"/>
              <a:t>Ketika diputar menyala dan siap, modem (DCE) menyatakan DCE siap</a:t>
            </a:r>
          </a:p>
          <a:p>
            <a:pPr>
              <a:lnSpc>
                <a:spcPct val="90000"/>
              </a:lnSpc>
            </a:pPr>
            <a:r>
              <a:rPr lang="en-US" altLang="en-US" sz="2400"/>
              <a:t>Ketika  DTE siap mengirimkan data, menyatakan permintaan untuk dikirim</a:t>
            </a:r>
          </a:p>
          <a:p>
            <a:pPr lvl="1">
              <a:lnSpc>
                <a:spcPct val="90000"/>
              </a:lnSpc>
            </a:pPr>
            <a:r>
              <a:rPr lang="en-US" altLang="en-US" sz="2000"/>
              <a:t>Mode penerimaan dihambat juga dalam half duplex</a:t>
            </a:r>
          </a:p>
          <a:p>
            <a:pPr>
              <a:lnSpc>
                <a:spcPct val="90000"/>
              </a:lnSpc>
            </a:pPr>
            <a:r>
              <a:rPr lang="en-US" altLang="en-US" sz="2400"/>
              <a:t>Modem merespon ketika siap oleh pernyataan Clear to send</a:t>
            </a:r>
          </a:p>
          <a:p>
            <a:pPr>
              <a:lnSpc>
                <a:spcPct val="90000"/>
              </a:lnSpc>
            </a:pPr>
            <a:r>
              <a:rPr lang="en-US" altLang="en-US" sz="2400"/>
              <a:t>DTE mengirimkan data</a:t>
            </a:r>
          </a:p>
          <a:p>
            <a:pPr>
              <a:lnSpc>
                <a:spcPct val="90000"/>
              </a:lnSpc>
            </a:pPr>
            <a:r>
              <a:rPr lang="en-US" altLang="en-US" sz="2400"/>
              <a:t>Ketika data datang, local modem menyatakan Receive Line Signal Detector dan mengantarkan data</a:t>
            </a:r>
          </a:p>
          <a:p>
            <a:pPr>
              <a:lnSpc>
                <a:spcPct val="90000"/>
              </a:lnSpc>
            </a:pPr>
            <a:endParaRPr lang="en-US" altLang="en-US" sz="2400"/>
          </a:p>
        </p:txBody>
      </p:sp>
    </p:spTree>
    <p:extLst>
      <p:ext uri="{BB962C8B-B14F-4D97-AF65-F5344CB8AC3E}">
        <p14:creationId xmlns:p14="http://schemas.microsoft.com/office/powerpoint/2010/main" val="1495613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Dial Up Operation (1)</a:t>
            </a:r>
          </a:p>
        </p:txBody>
      </p:sp>
      <p:pic>
        <p:nvPicPr>
          <p:cNvPr id="29700"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67729"/>
          <a:stretch>
            <a:fillRect/>
          </a:stretch>
        </p:blipFill>
        <p:spPr>
          <a:xfrm>
            <a:off x="2782888" y="1600201"/>
            <a:ext cx="6985000" cy="4525963"/>
          </a:xfrm>
          <a:noFill/>
          <a:ln/>
        </p:spPr>
      </p:pic>
    </p:spTree>
    <p:extLst>
      <p:ext uri="{BB962C8B-B14F-4D97-AF65-F5344CB8AC3E}">
        <p14:creationId xmlns:p14="http://schemas.microsoft.com/office/powerpoint/2010/main" val="5925966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Dial Up Operation (2)</a:t>
            </a:r>
          </a:p>
        </p:txBody>
      </p:sp>
      <p:pic>
        <p:nvPicPr>
          <p:cNvPr id="30724"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t="31163" b="36703"/>
          <a:stretch>
            <a:fillRect/>
          </a:stretch>
        </p:blipFill>
        <p:spPr>
          <a:xfrm>
            <a:off x="2279650" y="1600201"/>
            <a:ext cx="7704138" cy="4525963"/>
          </a:xfrm>
          <a:noFill/>
          <a:ln/>
        </p:spPr>
      </p:pic>
    </p:spTree>
    <p:extLst>
      <p:ext uri="{BB962C8B-B14F-4D97-AF65-F5344CB8AC3E}">
        <p14:creationId xmlns:p14="http://schemas.microsoft.com/office/powerpoint/2010/main" val="3188696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57400" y="1304924"/>
            <a:ext cx="8153400" cy="4838720"/>
          </a:xfrm>
        </p:spPr>
        <p:txBody>
          <a:bodyPr/>
          <a:lstStyle/>
          <a:p>
            <a:pPr marL="0" indent="0">
              <a:buNone/>
            </a:pPr>
            <a:r>
              <a:rPr lang="it-IT" sz="3200" b="1" dirty="0">
                <a:solidFill>
                  <a:srgbClr val="00B0F0"/>
                </a:solidFill>
              </a:rPr>
              <a:t>Perangkat Terminal data (</a:t>
            </a:r>
            <a:r>
              <a:rPr lang="it-IT" sz="3200" b="1" i="1" dirty="0">
                <a:solidFill>
                  <a:srgbClr val="00B0F0"/>
                </a:solidFill>
              </a:rPr>
              <a:t>Data Terminal Equipment)</a:t>
            </a:r>
            <a:r>
              <a:rPr lang="it-IT" sz="3200" b="1" dirty="0">
                <a:solidFill>
                  <a:srgbClr val="00B0F0"/>
                </a:solidFill>
              </a:rPr>
              <a:t> </a:t>
            </a:r>
          </a:p>
          <a:p>
            <a:pPr lvl="0"/>
            <a:r>
              <a:rPr lang="it-IT" dirty="0" smtClean="0"/>
              <a:t>Implementasi Komunikasi Data saat ini:</a:t>
            </a:r>
            <a:endParaRPr lang="en-US" dirty="0" smtClean="0"/>
          </a:p>
          <a:p>
            <a:pPr lvl="1"/>
            <a:r>
              <a:rPr lang="it-IT" dirty="0" smtClean="0"/>
              <a:t>Reservasi Tiket secara online</a:t>
            </a:r>
            <a:endParaRPr lang="en-US" dirty="0" smtClean="0"/>
          </a:p>
          <a:p>
            <a:pPr lvl="1"/>
            <a:r>
              <a:rPr lang="it-IT" dirty="0" smtClean="0"/>
              <a:t>Mesin ATM pada perbankan</a:t>
            </a:r>
            <a:endParaRPr lang="en-US" dirty="0" smtClean="0"/>
          </a:p>
          <a:p>
            <a:pPr lvl="1"/>
            <a:r>
              <a:rPr lang="it-IT" dirty="0" smtClean="0"/>
              <a:t>Bank dengan sistem online</a:t>
            </a:r>
            <a:endParaRPr lang="en-US" dirty="0" smtClean="0"/>
          </a:p>
          <a:p>
            <a:pPr lvl="1"/>
            <a:r>
              <a:rPr lang="it-IT" dirty="0" smtClean="0"/>
              <a:t>Internet &amp; E-mail</a:t>
            </a:r>
            <a:endParaRPr lang="en-US" dirty="0" smtClean="0"/>
          </a:p>
          <a:p>
            <a:pPr lvl="1"/>
            <a:r>
              <a:rPr lang="it-IT" dirty="0" smtClean="0"/>
              <a:t>Teleconference (audio/video)</a:t>
            </a:r>
            <a:endParaRPr lang="en-US" dirty="0" smtClean="0"/>
          </a:p>
          <a:p>
            <a:pPr lvl="1"/>
            <a:r>
              <a:rPr lang="it-IT" dirty="0" smtClean="0"/>
              <a:t>LAN / WAN / MAN</a:t>
            </a:r>
            <a:endParaRPr lang="en-US" dirty="0" smtClean="0"/>
          </a:p>
          <a:p>
            <a:pPr lvl="1"/>
            <a:r>
              <a:rPr lang="it-IT" dirty="0" smtClean="0"/>
              <a:t>GSM / CDMA </a:t>
            </a:r>
            <a:endParaRPr lang="en-US" dirty="0" smtClean="0"/>
          </a:p>
          <a:p>
            <a:pPr lvl="1"/>
            <a:r>
              <a:rPr lang="it-IT" dirty="0" smtClean="0"/>
              <a:t>GPS (Global Positioning System), dll</a:t>
            </a:r>
            <a:endParaRPr lang="en-US" dirty="0" smtClean="0"/>
          </a:p>
          <a:p>
            <a:endParaRPr lang="en-US" dirty="0" smtClean="0"/>
          </a:p>
          <a:p>
            <a:pPr lvl="1"/>
            <a:endParaRPr lang="en-US" dirty="0" smtClean="0"/>
          </a:p>
          <a:p>
            <a:pPr lvl="1"/>
            <a:endParaRPr lang="it-IT" dirty="0" smtClean="0"/>
          </a:p>
          <a:p>
            <a:endParaRPr lang="it-IT" sz="3200" dirty="0"/>
          </a:p>
          <a:p>
            <a:endParaRPr lang="it-IT" sz="3200" dirty="0"/>
          </a:p>
          <a:p>
            <a:endParaRPr lang="it-IT" sz="3200" dirty="0"/>
          </a:p>
          <a:p>
            <a:pPr lvl="0">
              <a:buNone/>
            </a:pPr>
            <a:endParaRPr lang="en-US" sz="3200" dirty="0"/>
          </a:p>
          <a:p>
            <a:endParaRPr lang="en-US" sz="3200" dirty="0"/>
          </a:p>
        </p:txBody>
      </p:sp>
    </p:spTree>
    <p:extLst>
      <p:ext uri="{BB962C8B-B14F-4D97-AF65-F5344CB8AC3E}">
        <p14:creationId xmlns:p14="http://schemas.microsoft.com/office/powerpoint/2010/main" val="8521711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a:t>Dial Up Operation (3)</a:t>
            </a:r>
          </a:p>
        </p:txBody>
      </p:sp>
      <p:pic>
        <p:nvPicPr>
          <p:cNvPr id="31748"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t="62189" b="5679"/>
          <a:stretch>
            <a:fillRect/>
          </a:stretch>
        </p:blipFill>
        <p:spPr>
          <a:xfrm>
            <a:off x="2279650" y="1600201"/>
            <a:ext cx="7704138" cy="4525963"/>
          </a:xfrm>
          <a:noFill/>
          <a:ln/>
        </p:spPr>
      </p:pic>
    </p:spTree>
    <p:extLst>
      <p:ext uri="{BB962C8B-B14F-4D97-AF65-F5344CB8AC3E}">
        <p14:creationId xmlns:p14="http://schemas.microsoft.com/office/powerpoint/2010/main" val="188731010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a:t>Null Modem</a:t>
            </a:r>
          </a:p>
        </p:txBody>
      </p:sp>
      <p:pic>
        <p:nvPicPr>
          <p:cNvPr id="32772"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6159"/>
          <a:stretch>
            <a:fillRect/>
          </a:stretch>
        </p:blipFill>
        <p:spPr>
          <a:xfrm>
            <a:off x="2927351" y="1600201"/>
            <a:ext cx="6481763" cy="4525963"/>
          </a:xfrm>
          <a:noFill/>
          <a:ln/>
        </p:spPr>
      </p:pic>
    </p:spTree>
    <p:extLst>
      <p:ext uri="{BB962C8B-B14F-4D97-AF65-F5344CB8AC3E}">
        <p14:creationId xmlns:p14="http://schemas.microsoft.com/office/powerpoint/2010/main" val="28277338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z="4700"/>
              <a:t>Diagram interface fisik ISDN </a:t>
            </a:r>
          </a:p>
        </p:txBody>
      </p:sp>
      <p:pic>
        <p:nvPicPr>
          <p:cNvPr id="33796" name="Picture 4"/>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b="10883"/>
          <a:stretch>
            <a:fillRect/>
          </a:stretch>
        </p:blipFill>
        <p:spPr>
          <a:xfrm>
            <a:off x="2782889" y="1600201"/>
            <a:ext cx="6192837" cy="4525963"/>
          </a:xfrm>
          <a:noFill/>
          <a:ln/>
        </p:spPr>
      </p:pic>
    </p:spTree>
    <p:extLst>
      <p:ext uri="{BB962C8B-B14F-4D97-AF65-F5344CB8AC3E}">
        <p14:creationId xmlns:p14="http://schemas.microsoft.com/office/powerpoint/2010/main" val="238596749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a:t>Interface fisik ISDN </a:t>
            </a:r>
          </a:p>
        </p:txBody>
      </p:sp>
      <p:sp>
        <p:nvSpPr>
          <p:cNvPr id="34819" name="Rectangle 3"/>
          <p:cNvSpPr>
            <a:spLocks noGrp="1" noChangeArrowheads="1"/>
          </p:cNvSpPr>
          <p:nvPr>
            <p:ph type="body" idx="1"/>
          </p:nvPr>
        </p:nvSpPr>
        <p:spPr/>
        <p:txBody>
          <a:bodyPr/>
          <a:lstStyle/>
          <a:p>
            <a:r>
              <a:rPr lang="en-US" altLang="en-US"/>
              <a:t>Konneksi antara perlengkapan terminal (c.f. DTE) dan perlengkapan jaringan  terminating (c.f. DCE)</a:t>
            </a:r>
          </a:p>
          <a:p>
            <a:r>
              <a:rPr lang="en-US" altLang="en-US"/>
              <a:t>ISO 8877</a:t>
            </a:r>
          </a:p>
          <a:p>
            <a:r>
              <a:rPr lang="en-US" altLang="en-US"/>
              <a:t>Kables terminal dalam matching dengan 8 kontak</a:t>
            </a:r>
          </a:p>
          <a:p>
            <a:r>
              <a:rPr lang="en-US" altLang="en-US"/>
              <a:t>Pengiriman/ penerimaanmembawa kedua data dan kontrol</a:t>
            </a:r>
          </a:p>
        </p:txBody>
      </p:sp>
    </p:spTree>
    <p:extLst>
      <p:ext uri="{BB962C8B-B14F-4D97-AF65-F5344CB8AC3E}">
        <p14:creationId xmlns:p14="http://schemas.microsoft.com/office/powerpoint/2010/main" val="19858618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a:t>Spesifikasi Electrical ISDN</a:t>
            </a:r>
          </a:p>
        </p:txBody>
      </p:sp>
      <p:sp>
        <p:nvSpPr>
          <p:cNvPr id="35843" name="Rectangle 3"/>
          <p:cNvSpPr>
            <a:spLocks noGrp="1" noChangeArrowheads="1"/>
          </p:cNvSpPr>
          <p:nvPr>
            <p:ph type="body" idx="1"/>
          </p:nvPr>
        </p:nvSpPr>
        <p:spPr/>
        <p:txBody>
          <a:bodyPr/>
          <a:lstStyle/>
          <a:p>
            <a:pPr>
              <a:lnSpc>
                <a:spcPct val="90000"/>
              </a:lnSpc>
            </a:pPr>
            <a:r>
              <a:rPr lang="en-US" altLang="en-US" sz="2400"/>
              <a:t>Balanced transmission</a:t>
            </a:r>
          </a:p>
          <a:p>
            <a:pPr lvl="1">
              <a:lnSpc>
                <a:spcPct val="90000"/>
              </a:lnSpc>
            </a:pPr>
            <a:r>
              <a:rPr lang="en-US" altLang="en-US" sz="2000"/>
              <a:t>Carried dalam dua lines, e.g. twisted pair</a:t>
            </a:r>
          </a:p>
          <a:p>
            <a:pPr lvl="1">
              <a:lnSpc>
                <a:spcPct val="90000"/>
              </a:lnSpc>
            </a:pPr>
            <a:r>
              <a:rPr lang="en-US" altLang="en-US" sz="2000"/>
              <a:t>Signals seperti currents down one conductor dan yang lain naik</a:t>
            </a:r>
          </a:p>
          <a:p>
            <a:pPr lvl="1">
              <a:lnSpc>
                <a:spcPct val="90000"/>
              </a:lnSpc>
            </a:pPr>
            <a:r>
              <a:rPr lang="en-US" altLang="en-US" sz="2000"/>
              <a:t>Signaling yang berbeda</a:t>
            </a:r>
          </a:p>
          <a:p>
            <a:pPr lvl="1">
              <a:lnSpc>
                <a:spcPct val="90000"/>
              </a:lnSpc>
            </a:pPr>
            <a:r>
              <a:rPr lang="en-US" altLang="en-US" sz="2000"/>
              <a:t>Mengandalkan hasil dalam direction pada tegangan</a:t>
            </a:r>
          </a:p>
          <a:p>
            <a:pPr lvl="1">
              <a:lnSpc>
                <a:spcPct val="90000"/>
              </a:lnSpc>
            </a:pPr>
            <a:r>
              <a:rPr lang="en-US" altLang="en-US" sz="2000"/>
              <a:t>Banyak toleransi noise dan generates less</a:t>
            </a:r>
          </a:p>
          <a:p>
            <a:pPr lvl="1">
              <a:lnSpc>
                <a:spcPct val="90000"/>
              </a:lnSpc>
            </a:pPr>
            <a:r>
              <a:rPr lang="en-US" altLang="en-US" sz="2000"/>
              <a:t>(tidak balanced, e.g. RS-232 digunakan jalur  single signal dan  ground)</a:t>
            </a:r>
          </a:p>
          <a:p>
            <a:pPr lvl="1">
              <a:lnSpc>
                <a:spcPct val="90000"/>
              </a:lnSpc>
            </a:pPr>
            <a:r>
              <a:rPr lang="en-US" altLang="en-US" sz="2000"/>
              <a:t>Mengandalkan data encoding dalam kecepatan data</a:t>
            </a:r>
          </a:p>
          <a:p>
            <a:pPr lvl="1">
              <a:lnSpc>
                <a:spcPct val="90000"/>
              </a:lnSpc>
            </a:pPr>
            <a:r>
              <a:rPr lang="en-US" altLang="en-US" sz="2000"/>
              <a:t>Kecepatan dasar 192kbps menggunakan pseudoternary </a:t>
            </a:r>
          </a:p>
          <a:p>
            <a:pPr lvl="1">
              <a:lnSpc>
                <a:spcPct val="90000"/>
              </a:lnSpc>
            </a:pPr>
            <a:r>
              <a:rPr lang="en-US" altLang="en-US" sz="2000"/>
              <a:t>Kecepatan primer menggunakan alternative mark inversion (AMI) and B8ZS or HDB3</a:t>
            </a:r>
          </a:p>
          <a:p>
            <a:pPr lvl="1">
              <a:lnSpc>
                <a:spcPct val="90000"/>
              </a:lnSpc>
            </a:pPr>
            <a:endParaRPr lang="en-US" altLang="en-US" sz="2000"/>
          </a:p>
          <a:p>
            <a:pPr lvl="1">
              <a:lnSpc>
                <a:spcPct val="90000"/>
              </a:lnSpc>
            </a:pPr>
            <a:endParaRPr lang="en-US" altLang="en-US" sz="2000"/>
          </a:p>
          <a:p>
            <a:pPr>
              <a:lnSpc>
                <a:spcPct val="90000"/>
              </a:lnSpc>
            </a:pPr>
            <a:endParaRPr lang="en-US" altLang="en-US" sz="2400"/>
          </a:p>
        </p:txBody>
      </p:sp>
    </p:spTree>
    <p:extLst>
      <p:ext uri="{BB962C8B-B14F-4D97-AF65-F5344CB8AC3E}">
        <p14:creationId xmlns:p14="http://schemas.microsoft.com/office/powerpoint/2010/main" val="34726356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a:t>Foreground Reading</a:t>
            </a:r>
          </a:p>
        </p:txBody>
      </p:sp>
      <p:sp>
        <p:nvSpPr>
          <p:cNvPr id="36867" name="Rectangle 3"/>
          <p:cNvSpPr>
            <a:spLocks noGrp="1" noChangeArrowheads="1"/>
          </p:cNvSpPr>
          <p:nvPr>
            <p:ph type="body" idx="1"/>
          </p:nvPr>
        </p:nvSpPr>
        <p:spPr/>
        <p:txBody>
          <a:bodyPr/>
          <a:lstStyle/>
          <a:p>
            <a:r>
              <a:rPr lang="en-US" altLang="en-US"/>
              <a:t>Stallings bab 6</a:t>
            </a:r>
          </a:p>
          <a:p>
            <a:r>
              <a:rPr lang="en-US" altLang="en-US"/>
              <a:t>Web pages from ITU-T on v. specification</a:t>
            </a:r>
          </a:p>
          <a:p>
            <a:r>
              <a:rPr lang="en-US" altLang="en-US"/>
              <a:t>Web pages on ISDN</a:t>
            </a:r>
          </a:p>
          <a:p>
            <a:endParaRPr lang="en-US" altLang="en-US"/>
          </a:p>
        </p:txBody>
      </p:sp>
    </p:spTree>
    <p:extLst>
      <p:ext uri="{BB962C8B-B14F-4D97-AF65-F5344CB8AC3E}">
        <p14:creationId xmlns:p14="http://schemas.microsoft.com/office/powerpoint/2010/main" val="220044325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normAutofit/>
          </a:bodyPr>
          <a:lstStyle/>
          <a:p>
            <a:pPr marL="0" indent="0">
              <a:buNone/>
            </a:pPr>
            <a:r>
              <a:rPr lang="en-US" sz="6000" dirty="0" smtClean="0">
                <a:solidFill>
                  <a:schemeClr val="accent6">
                    <a:lumMod val="40000"/>
                    <a:lumOff val="60000"/>
                  </a:schemeClr>
                </a:solidFill>
              </a:rPr>
              <a:t>Data Link Control</a:t>
            </a:r>
          </a:p>
          <a:p>
            <a:pPr marL="0" indent="0">
              <a:buNone/>
            </a:pPr>
            <a:endParaRPr lang="en-US" dirty="0"/>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308324"/>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Data, Multiplexer</a:t>
            </a:r>
            <a:endParaRPr lang="en-US" dirty="0">
              <a:solidFill>
                <a:schemeClr val="accent6">
                  <a:lumMod val="40000"/>
                  <a:lumOff val="60000"/>
                </a:schemeClr>
              </a:solidFill>
            </a:endParaRP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solidFill>
                  <a:schemeClr val="accent6">
                    <a:lumMod val="40000"/>
                    <a:lumOff val="60000"/>
                  </a:schemeClr>
                </a:solidFill>
              </a:rPr>
              <a:t>Data Link Control</a:t>
            </a:r>
          </a:p>
          <a:p>
            <a:r>
              <a:rPr lang="en-US" strike="sngStrike" dirty="0">
                <a:solidFill>
                  <a:schemeClr val="accent6">
                    <a:lumMod val="40000"/>
                    <a:lumOff val="60000"/>
                  </a:schemeClr>
                </a:solidFill>
              </a:rPr>
              <a:t>Multiplexing</a:t>
            </a:r>
          </a:p>
          <a:p>
            <a:r>
              <a:rPr lang="en-US" dirty="0"/>
              <a:t>Switching</a:t>
            </a:r>
          </a:p>
          <a:p>
            <a:r>
              <a:rPr lang="en-US" dirty="0"/>
              <a:t>Medium Access Sublayer</a:t>
            </a:r>
          </a:p>
          <a:p>
            <a:r>
              <a:rPr lang="en-US" dirty="0"/>
              <a:t>Network Layer</a:t>
            </a:r>
          </a:p>
        </p:txBody>
      </p:sp>
    </p:spTree>
    <p:extLst>
      <p:ext uri="{BB962C8B-B14F-4D97-AF65-F5344CB8AC3E}">
        <p14:creationId xmlns:p14="http://schemas.microsoft.com/office/powerpoint/2010/main" val="355137468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Outlines</a:t>
            </a:r>
            <a:endParaRPr lang="en-US" dirty="0"/>
          </a:p>
        </p:txBody>
      </p:sp>
      <p:sp>
        <p:nvSpPr>
          <p:cNvPr id="3" name="Content Placeholder 2"/>
          <p:cNvSpPr>
            <a:spLocks noGrp="1"/>
          </p:cNvSpPr>
          <p:nvPr>
            <p:ph idx="1"/>
          </p:nvPr>
        </p:nvSpPr>
        <p:spPr/>
        <p:txBody>
          <a:bodyPr/>
          <a:lstStyle/>
          <a:p>
            <a:pPr marL="0" indent="0" algn="just">
              <a:buNone/>
            </a:pPr>
            <a:r>
              <a:rPr lang="en-US" sz="1500" dirty="0" err="1">
                <a:latin typeface="Arial"/>
                <a:ea typeface="Times New Roman"/>
              </a:rPr>
              <a:t>Jalur</a:t>
            </a:r>
            <a:r>
              <a:rPr lang="en-US" sz="1500" dirty="0">
                <a:latin typeface="Arial"/>
                <a:ea typeface="Times New Roman"/>
              </a:rPr>
              <a:t> </a:t>
            </a:r>
            <a:r>
              <a:rPr lang="en-US" sz="1500" dirty="0" err="1">
                <a:latin typeface="Arial"/>
                <a:ea typeface="Times New Roman"/>
              </a:rPr>
              <a:t>Konfigurasi</a:t>
            </a:r>
            <a:r>
              <a:rPr lang="en-US" sz="1500" dirty="0">
                <a:latin typeface="Arial"/>
                <a:ea typeface="Times New Roman"/>
              </a:rPr>
              <a:t> ( Line Configuration )</a:t>
            </a:r>
            <a:endParaRPr lang="en-SG" sz="1500" dirty="0">
              <a:latin typeface="Times New Roman"/>
              <a:ea typeface="Times New Roman"/>
            </a:endParaRPr>
          </a:p>
          <a:p>
            <a:pPr marL="0" indent="0" algn="just">
              <a:buNone/>
            </a:pPr>
            <a:r>
              <a:rPr lang="en-US" sz="1500" dirty="0" smtClean="0">
                <a:latin typeface="Arial"/>
                <a:ea typeface="Times New Roman"/>
              </a:rPr>
              <a:t>Flow </a:t>
            </a:r>
            <a:r>
              <a:rPr lang="en-US" sz="1500" dirty="0">
                <a:latin typeface="Arial"/>
                <a:ea typeface="Times New Roman"/>
              </a:rPr>
              <a:t>Control</a:t>
            </a:r>
            <a:endParaRPr lang="en-SG" sz="1500" dirty="0">
              <a:latin typeface="Times New Roman"/>
              <a:ea typeface="Times New Roman"/>
            </a:endParaRPr>
          </a:p>
          <a:p>
            <a:pPr marL="0" indent="0" algn="just">
              <a:buNone/>
            </a:pPr>
            <a:r>
              <a:rPr lang="en-US" sz="1500" dirty="0" err="1" smtClean="0">
                <a:latin typeface="Arial"/>
                <a:ea typeface="Times New Roman"/>
              </a:rPr>
              <a:t>Pengendalian</a:t>
            </a:r>
            <a:r>
              <a:rPr lang="en-US" sz="1500" dirty="0" smtClean="0">
                <a:latin typeface="Arial"/>
                <a:ea typeface="Times New Roman"/>
              </a:rPr>
              <a:t> </a:t>
            </a:r>
            <a:r>
              <a:rPr lang="en-US" sz="1500" dirty="0" err="1">
                <a:latin typeface="Arial"/>
                <a:ea typeface="Times New Roman"/>
              </a:rPr>
              <a:t>Kesalahan</a:t>
            </a:r>
            <a:r>
              <a:rPr lang="en-US" sz="1500" dirty="0">
                <a:latin typeface="Arial"/>
                <a:ea typeface="Times New Roman"/>
              </a:rPr>
              <a:t> ( Error Control )</a:t>
            </a:r>
            <a:endParaRPr lang="en-SG" sz="1500" dirty="0">
              <a:latin typeface="Times New Roman"/>
              <a:ea typeface="Times New Roman"/>
            </a:endParaRPr>
          </a:p>
          <a:p>
            <a:pPr marL="0" indent="0" algn="just">
              <a:buNone/>
            </a:pPr>
            <a:r>
              <a:rPr lang="en-US" sz="1500" dirty="0" smtClean="0">
                <a:latin typeface="Arial"/>
                <a:ea typeface="Times New Roman"/>
              </a:rPr>
              <a:t>Data </a:t>
            </a:r>
            <a:r>
              <a:rPr lang="en-US" sz="1500" dirty="0">
                <a:latin typeface="Arial"/>
                <a:ea typeface="Times New Roman"/>
              </a:rPr>
              <a:t>Link </a:t>
            </a:r>
            <a:r>
              <a:rPr lang="en-US" sz="1500" dirty="0" smtClean="0">
                <a:latin typeface="Arial"/>
                <a:ea typeface="Times New Roman"/>
              </a:rPr>
              <a:t>Protocol</a:t>
            </a:r>
            <a:endParaRPr lang="en-SG" sz="1500" dirty="0">
              <a:latin typeface="Times New Roman"/>
              <a:ea typeface="Times New Roman"/>
            </a:endParaRPr>
          </a:p>
        </p:txBody>
      </p:sp>
      <p:sp>
        <p:nvSpPr>
          <p:cNvPr id="4" name="Date Placeholder 3"/>
          <p:cNvSpPr>
            <a:spLocks noGrp="1"/>
          </p:cNvSpPr>
          <p:nvPr>
            <p:ph type="dt" sz="half" idx="10"/>
          </p:nvPr>
        </p:nvSpPr>
        <p:spPr/>
        <p:txBody>
          <a:bodyPr/>
          <a:lstStyle/>
          <a:p>
            <a:fld id="{82A41A34-C498-4082-9798-D10E70A916CB}" type="datetime1">
              <a:rPr lang="en-US" smtClean="0"/>
              <a:pPr/>
              <a:t>2/26/2025</a:t>
            </a:fld>
            <a:endParaRPr lang="en-SG" dirty="0"/>
          </a:p>
        </p:txBody>
      </p:sp>
      <p:sp>
        <p:nvSpPr>
          <p:cNvPr id="6" name="Footer Placeholder 5"/>
          <p:cNvSpPr>
            <a:spLocks noGrp="1"/>
          </p:cNvSpPr>
          <p:nvPr>
            <p:ph type="ftr" sz="quarter" idx="11"/>
          </p:nvPr>
        </p:nvSpPr>
        <p:spPr/>
        <p:txBody>
          <a:bodyPr/>
          <a:lstStyle/>
          <a:p>
            <a:r>
              <a:rPr lang="en-US" smtClean="0"/>
              <a:t>Komunikasi Data</a:t>
            </a:r>
            <a:endParaRPr lang="en-SG" dirty="0"/>
          </a:p>
        </p:txBody>
      </p:sp>
      <p:sp>
        <p:nvSpPr>
          <p:cNvPr id="5" name="Slide Number Placeholder 4"/>
          <p:cNvSpPr>
            <a:spLocks noGrp="1"/>
          </p:cNvSpPr>
          <p:nvPr>
            <p:ph type="sldNum" sz="quarter" idx="12"/>
          </p:nvPr>
        </p:nvSpPr>
        <p:spPr/>
        <p:txBody>
          <a:bodyPr/>
          <a:lstStyle/>
          <a:p>
            <a:fld id="{33FE6DC0-3D3F-452A-B58D-D3787DC8F01A}" type="slidenum">
              <a:rPr lang="en-SG" smtClean="0"/>
              <a:pPr/>
              <a:t>137</a:t>
            </a:fld>
            <a:endParaRPr lang="en-SG" dirty="0"/>
          </a:p>
        </p:txBody>
      </p:sp>
    </p:spTree>
    <p:extLst>
      <p:ext uri="{BB962C8B-B14F-4D97-AF65-F5344CB8AC3E}">
        <p14:creationId xmlns:p14="http://schemas.microsoft.com/office/powerpoint/2010/main" val="383387918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dirty="0" smtClean="0"/>
              <a:t>Data Link Services</a:t>
            </a:r>
          </a:p>
        </p:txBody>
      </p:sp>
      <p:sp>
        <p:nvSpPr>
          <p:cNvPr id="5123" name="Rectangle 3"/>
          <p:cNvSpPr>
            <a:spLocks noGrp="1" noChangeArrowheads="1"/>
          </p:cNvSpPr>
          <p:nvPr>
            <p:ph idx="1"/>
          </p:nvPr>
        </p:nvSpPr>
        <p:spPr/>
        <p:txBody>
          <a:bodyPr/>
          <a:lstStyle/>
          <a:p>
            <a:r>
              <a:rPr lang="en-US" sz="2400"/>
              <a:t>Connection-oriented services: memberikan pengiriman paket terurut bebas error</a:t>
            </a:r>
          </a:p>
          <a:p>
            <a:pPr lvl="1"/>
            <a:r>
              <a:rPr lang="en-US" sz="2000"/>
              <a:t>setting-up koneksi: setting up variables dan alokasi buffer</a:t>
            </a:r>
          </a:p>
          <a:p>
            <a:pPr lvl="1"/>
            <a:r>
              <a:rPr lang="en-US" sz="2000"/>
              <a:t>transfer paket: paket ‘dikemas’ dlm frame data link</a:t>
            </a:r>
          </a:p>
          <a:p>
            <a:pPr lvl="1"/>
            <a:r>
              <a:rPr lang="en-US" sz="2000"/>
              <a:t>penutupan koneksi</a:t>
            </a:r>
          </a:p>
          <a:p>
            <a:pPr lvl="1"/>
            <a:endParaRPr lang="en-US" sz="2000"/>
          </a:p>
          <a:p>
            <a:r>
              <a:rPr lang="en-US" sz="2400"/>
              <a:t>Connectionless service</a:t>
            </a:r>
          </a:p>
          <a:p>
            <a:pPr lvl="1"/>
            <a:r>
              <a:rPr lang="en-US" sz="2000"/>
              <a:t>acknowledged service</a:t>
            </a:r>
          </a:p>
          <a:p>
            <a:pPr lvl="1"/>
            <a:r>
              <a:rPr lang="en-US" sz="2000"/>
              <a:t>unacknowledged service</a:t>
            </a:r>
          </a:p>
        </p:txBody>
      </p:sp>
    </p:spTree>
    <p:extLst>
      <p:ext uri="{BB962C8B-B14F-4D97-AF65-F5344CB8AC3E}">
        <p14:creationId xmlns:p14="http://schemas.microsoft.com/office/powerpoint/2010/main" val="175928032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Kontrol Aliran</a:t>
            </a:r>
          </a:p>
        </p:txBody>
      </p:sp>
      <p:sp>
        <p:nvSpPr>
          <p:cNvPr id="43011" name="Rectangle 3"/>
          <p:cNvSpPr>
            <a:spLocks noGrp="1" noChangeArrowheads="1"/>
          </p:cNvSpPr>
          <p:nvPr>
            <p:ph idx="1"/>
          </p:nvPr>
        </p:nvSpPr>
        <p:spPr/>
        <p:txBody>
          <a:bodyPr>
            <a:normAutofit/>
          </a:bodyPr>
          <a:lstStyle/>
          <a:p>
            <a:pPr>
              <a:lnSpc>
                <a:spcPct val="160000"/>
              </a:lnSpc>
            </a:pPr>
            <a:r>
              <a:rPr lang="en-US" dirty="0" err="1"/>
              <a:t>Menjamin</a:t>
            </a:r>
            <a:r>
              <a:rPr lang="en-US" dirty="0"/>
              <a:t> </a:t>
            </a:r>
            <a:r>
              <a:rPr lang="en-US" dirty="0" err="1"/>
              <a:t>pengiriman</a:t>
            </a:r>
            <a:r>
              <a:rPr lang="en-US" dirty="0"/>
              <a:t> </a:t>
            </a:r>
            <a:r>
              <a:rPr lang="en-US" dirty="0" err="1"/>
              <a:t>tidak</a:t>
            </a:r>
            <a:r>
              <a:rPr lang="en-US" dirty="0"/>
              <a:t> </a:t>
            </a:r>
            <a:r>
              <a:rPr lang="en-US" dirty="0" err="1" smtClean="0"/>
              <a:t>membanjiri</a:t>
            </a:r>
            <a:r>
              <a:rPr lang="en-US" dirty="0" smtClean="0"/>
              <a:t> </a:t>
            </a:r>
            <a:r>
              <a:rPr lang="en-US" dirty="0" err="1"/>
              <a:t>penerima</a:t>
            </a:r>
            <a:endParaRPr lang="en-US" dirty="0"/>
          </a:p>
          <a:p>
            <a:pPr lvl="1">
              <a:lnSpc>
                <a:spcPct val="160000"/>
              </a:lnSpc>
            </a:pPr>
            <a:r>
              <a:rPr lang="en-US" dirty="0" err="1"/>
              <a:t>Mencegah</a:t>
            </a:r>
            <a:r>
              <a:rPr lang="en-US" dirty="0"/>
              <a:t> buffer overflow (</a:t>
            </a:r>
            <a:r>
              <a:rPr lang="en-US" dirty="0" err="1"/>
              <a:t>kepenuhan</a:t>
            </a:r>
            <a:r>
              <a:rPr lang="en-US" dirty="0"/>
              <a:t>)</a:t>
            </a:r>
          </a:p>
          <a:p>
            <a:pPr>
              <a:lnSpc>
                <a:spcPct val="160000"/>
              </a:lnSpc>
            </a:pPr>
            <a:r>
              <a:rPr lang="en-US" dirty="0" err="1"/>
              <a:t>Waktu</a:t>
            </a:r>
            <a:r>
              <a:rPr lang="en-US" dirty="0"/>
              <a:t> </a:t>
            </a:r>
            <a:r>
              <a:rPr lang="en-US" dirty="0" err="1"/>
              <a:t>Transmisi</a:t>
            </a:r>
            <a:endParaRPr lang="en-US" dirty="0"/>
          </a:p>
          <a:p>
            <a:pPr lvl="1">
              <a:lnSpc>
                <a:spcPct val="160000"/>
              </a:lnSpc>
            </a:pPr>
            <a:r>
              <a:rPr lang="en-US" dirty="0" err="1"/>
              <a:t>Waktu</a:t>
            </a:r>
            <a:r>
              <a:rPr lang="en-US" dirty="0"/>
              <a:t> </a:t>
            </a:r>
            <a:r>
              <a:rPr lang="en-US" dirty="0" err="1"/>
              <a:t>diambil</a:t>
            </a:r>
            <a:r>
              <a:rPr lang="en-US" dirty="0"/>
              <a:t> </a:t>
            </a:r>
            <a:r>
              <a:rPr lang="en-US" dirty="0" err="1"/>
              <a:t>untuk</a:t>
            </a:r>
            <a:r>
              <a:rPr lang="en-US" dirty="0"/>
              <a:t> </a:t>
            </a:r>
            <a:r>
              <a:rPr lang="en-US" dirty="0" err="1"/>
              <a:t>mengeluarkan</a:t>
            </a:r>
            <a:r>
              <a:rPr lang="en-US" dirty="0"/>
              <a:t> </a:t>
            </a:r>
            <a:r>
              <a:rPr lang="en-US" dirty="0" err="1"/>
              <a:t>semua</a:t>
            </a:r>
            <a:r>
              <a:rPr lang="en-US" dirty="0"/>
              <a:t> bit </a:t>
            </a:r>
            <a:r>
              <a:rPr lang="en-US" dirty="0" err="1"/>
              <a:t>ke</a:t>
            </a:r>
            <a:r>
              <a:rPr lang="en-US" dirty="0"/>
              <a:t> </a:t>
            </a:r>
            <a:r>
              <a:rPr lang="en-US" dirty="0" err="1"/>
              <a:t>dalam</a:t>
            </a:r>
            <a:r>
              <a:rPr lang="en-US" dirty="0"/>
              <a:t> media </a:t>
            </a:r>
            <a:r>
              <a:rPr lang="en-US" dirty="0" err="1"/>
              <a:t>transmisi</a:t>
            </a:r>
            <a:endParaRPr lang="en-US" dirty="0"/>
          </a:p>
          <a:p>
            <a:pPr>
              <a:lnSpc>
                <a:spcPct val="160000"/>
              </a:lnSpc>
            </a:pPr>
            <a:r>
              <a:rPr lang="en-US" dirty="0" err="1"/>
              <a:t>Waktu</a:t>
            </a:r>
            <a:r>
              <a:rPr lang="en-US" dirty="0"/>
              <a:t> </a:t>
            </a:r>
            <a:r>
              <a:rPr lang="en-US" dirty="0" err="1"/>
              <a:t>Propagasi</a:t>
            </a:r>
            <a:endParaRPr lang="en-US" dirty="0"/>
          </a:p>
          <a:p>
            <a:pPr lvl="1">
              <a:lnSpc>
                <a:spcPct val="160000"/>
              </a:lnSpc>
            </a:pPr>
            <a:r>
              <a:rPr lang="en-US" dirty="0" err="1"/>
              <a:t>Waktu</a:t>
            </a:r>
            <a:r>
              <a:rPr lang="en-US" dirty="0"/>
              <a:t> </a:t>
            </a:r>
            <a:r>
              <a:rPr lang="en-US" dirty="0" err="1"/>
              <a:t>sebuah</a:t>
            </a:r>
            <a:r>
              <a:rPr lang="en-US" dirty="0"/>
              <a:t> bit </a:t>
            </a:r>
            <a:r>
              <a:rPr lang="en-US" dirty="0" err="1"/>
              <a:t>menyelesaikan</a:t>
            </a:r>
            <a:r>
              <a:rPr lang="en-US" dirty="0"/>
              <a:t> </a:t>
            </a:r>
            <a:r>
              <a:rPr lang="en-US" dirty="0" err="1"/>
              <a:t>perjalanan</a:t>
            </a:r>
            <a:r>
              <a:rPr lang="en-US" dirty="0"/>
              <a:t> </a:t>
            </a:r>
            <a:r>
              <a:rPr lang="en-US" dirty="0" err="1"/>
              <a:t>di</a:t>
            </a:r>
            <a:r>
              <a:rPr lang="en-US" dirty="0"/>
              <a:t> </a:t>
            </a:r>
            <a:r>
              <a:rPr lang="en-US" dirty="0" err="1"/>
              <a:t>jalurnya</a:t>
            </a:r>
            <a:endParaRPr lang="en-US" dirty="0"/>
          </a:p>
          <a:p>
            <a:pPr>
              <a:lnSpc>
                <a:spcPct val="160000"/>
              </a:lnSpc>
            </a:pPr>
            <a:endParaRPr lang="en-US" dirty="0"/>
          </a:p>
        </p:txBody>
      </p:sp>
    </p:spTree>
    <p:extLst>
      <p:ext uri="{BB962C8B-B14F-4D97-AF65-F5344CB8AC3E}">
        <p14:creationId xmlns:p14="http://schemas.microsoft.com/office/powerpoint/2010/main" val="3483444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Media &amp; </a:t>
            </a:r>
            <a:r>
              <a:rPr lang="en-US" dirty="0" err="1" smtClean="0"/>
              <a:t>Periperal</a:t>
            </a:r>
            <a:r>
              <a:rPr lang="en-US" dirty="0" smtClean="0"/>
              <a:t> </a:t>
            </a:r>
            <a:r>
              <a:rPr lang="en-US" dirty="0" err="1" smtClean="0"/>
              <a:t>Komunikasi</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365904717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t>Model Frame Transmisi</a:t>
            </a:r>
          </a:p>
        </p:txBody>
      </p:sp>
      <p:pic>
        <p:nvPicPr>
          <p:cNvPr id="44036" name="Picture 4"/>
          <p:cNvPicPr>
            <a:picLocks noChangeAspect="1" noChangeArrowheads="1"/>
          </p:cNvPicPr>
          <p:nvPr/>
        </p:nvPicPr>
        <p:blipFill>
          <a:blip r:embed="rId2"/>
          <a:srcRect b="14337"/>
          <a:stretch>
            <a:fillRect/>
          </a:stretch>
        </p:blipFill>
        <p:spPr bwMode="auto">
          <a:xfrm>
            <a:off x="3590925" y="1571612"/>
            <a:ext cx="5010150" cy="4552950"/>
          </a:xfrm>
          <a:prstGeom prst="rect">
            <a:avLst/>
          </a:prstGeom>
          <a:noFill/>
          <a:ln w="9525">
            <a:noFill/>
            <a:miter lim="800000"/>
            <a:headEnd/>
            <a:tailEnd/>
          </a:ln>
          <a:effectLst/>
        </p:spPr>
      </p:pic>
    </p:spTree>
    <p:extLst>
      <p:ext uri="{BB962C8B-B14F-4D97-AF65-F5344CB8AC3E}">
        <p14:creationId xmlns:p14="http://schemas.microsoft.com/office/powerpoint/2010/main" val="391315526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Stop dan Wait</a:t>
            </a:r>
          </a:p>
        </p:txBody>
      </p:sp>
      <p:sp>
        <p:nvSpPr>
          <p:cNvPr id="45059" name="Rectangle 3"/>
          <p:cNvSpPr>
            <a:spLocks noGrp="1" noChangeArrowheads="1"/>
          </p:cNvSpPr>
          <p:nvPr>
            <p:ph idx="1"/>
          </p:nvPr>
        </p:nvSpPr>
        <p:spPr/>
        <p:txBody>
          <a:bodyPr>
            <a:normAutofit/>
          </a:bodyPr>
          <a:lstStyle/>
          <a:p>
            <a:r>
              <a:rPr lang="en-US" dirty="0"/>
              <a:t>Source </a:t>
            </a:r>
            <a:r>
              <a:rPr lang="en-US" dirty="0" err="1"/>
              <a:t>mengirimkan</a:t>
            </a:r>
            <a:r>
              <a:rPr lang="en-US" dirty="0"/>
              <a:t> frame</a:t>
            </a:r>
          </a:p>
          <a:p>
            <a:r>
              <a:rPr lang="en-US" dirty="0"/>
              <a:t>Destination </a:t>
            </a:r>
            <a:r>
              <a:rPr lang="en-US" dirty="0" err="1"/>
              <a:t>menerima</a:t>
            </a:r>
            <a:r>
              <a:rPr lang="en-US" dirty="0"/>
              <a:t> frame </a:t>
            </a:r>
            <a:r>
              <a:rPr lang="en-US" dirty="0" err="1"/>
              <a:t>dan</a:t>
            </a:r>
            <a:r>
              <a:rPr lang="en-US" dirty="0"/>
              <a:t> </a:t>
            </a:r>
            <a:r>
              <a:rPr lang="en-US" dirty="0" err="1"/>
              <a:t>mengirim</a:t>
            </a:r>
            <a:r>
              <a:rPr lang="en-US" dirty="0"/>
              <a:t> </a:t>
            </a:r>
            <a:r>
              <a:rPr lang="en-US" dirty="0" err="1"/>
              <a:t>kembali</a:t>
            </a:r>
            <a:r>
              <a:rPr lang="en-US" dirty="0"/>
              <a:t> </a:t>
            </a:r>
            <a:r>
              <a:rPr lang="en-US" dirty="0" err="1"/>
              <a:t>dengan</a:t>
            </a:r>
            <a:r>
              <a:rPr lang="en-US" dirty="0"/>
              <a:t> acknowledgement</a:t>
            </a:r>
          </a:p>
          <a:p>
            <a:r>
              <a:rPr lang="en-US" dirty="0"/>
              <a:t>Source </a:t>
            </a:r>
            <a:r>
              <a:rPr lang="en-US" dirty="0" err="1"/>
              <a:t>menunggu</a:t>
            </a:r>
            <a:r>
              <a:rPr lang="en-US" dirty="0"/>
              <a:t> (wait) ACK </a:t>
            </a:r>
            <a:r>
              <a:rPr lang="en-US" dirty="0" err="1"/>
              <a:t>sebelum</a:t>
            </a:r>
            <a:r>
              <a:rPr lang="en-US" dirty="0"/>
              <a:t> </a:t>
            </a:r>
            <a:r>
              <a:rPr lang="en-US" dirty="0" err="1"/>
              <a:t>mengirimkan</a:t>
            </a:r>
            <a:r>
              <a:rPr lang="en-US" dirty="0"/>
              <a:t> frame </a:t>
            </a:r>
            <a:r>
              <a:rPr lang="en-US" dirty="0" err="1"/>
              <a:t>berikutnya</a:t>
            </a:r>
            <a:endParaRPr lang="en-US" dirty="0"/>
          </a:p>
          <a:p>
            <a:r>
              <a:rPr lang="en-US" dirty="0"/>
              <a:t>Destination </a:t>
            </a:r>
            <a:r>
              <a:rPr lang="en-US" dirty="0" err="1"/>
              <a:t>bisa</a:t>
            </a:r>
            <a:r>
              <a:rPr lang="en-US" dirty="0"/>
              <a:t> </a:t>
            </a:r>
            <a:r>
              <a:rPr lang="en-US" dirty="0" err="1"/>
              <a:t>menghentikan</a:t>
            </a:r>
            <a:r>
              <a:rPr lang="en-US" dirty="0"/>
              <a:t> (stop) </a:t>
            </a:r>
            <a:r>
              <a:rPr lang="en-US" dirty="0" err="1"/>
              <a:t>aliran</a:t>
            </a:r>
            <a:r>
              <a:rPr lang="en-US" dirty="0"/>
              <a:t> </a:t>
            </a:r>
            <a:r>
              <a:rPr lang="en-US" dirty="0" err="1"/>
              <a:t>dengan</a:t>
            </a:r>
            <a:r>
              <a:rPr lang="en-US" dirty="0"/>
              <a:t> </a:t>
            </a:r>
            <a:r>
              <a:rPr lang="en-US" dirty="0" err="1"/>
              <a:t>tidak</a:t>
            </a:r>
            <a:r>
              <a:rPr lang="en-US" dirty="0"/>
              <a:t> </a:t>
            </a:r>
            <a:r>
              <a:rPr lang="en-US" dirty="0" err="1"/>
              <a:t>mengirimkan</a:t>
            </a:r>
            <a:r>
              <a:rPr lang="en-US" dirty="0"/>
              <a:t> ACK</a:t>
            </a:r>
          </a:p>
          <a:p>
            <a:r>
              <a:rPr lang="en-US" dirty="0"/>
              <a:t>Hal </a:t>
            </a:r>
            <a:r>
              <a:rPr lang="en-US" dirty="0" err="1"/>
              <a:t>ini</a:t>
            </a:r>
            <a:r>
              <a:rPr lang="en-US" dirty="0"/>
              <a:t> </a:t>
            </a:r>
            <a:r>
              <a:rPr lang="en-US" dirty="0" err="1"/>
              <a:t>bisa</a:t>
            </a:r>
            <a:r>
              <a:rPr lang="en-US" dirty="0"/>
              <a:t> </a:t>
            </a:r>
            <a:r>
              <a:rPr lang="en-US" dirty="0" err="1"/>
              <a:t>bekerja</a:t>
            </a:r>
            <a:r>
              <a:rPr lang="en-US" dirty="0"/>
              <a:t> </a:t>
            </a:r>
            <a:r>
              <a:rPr lang="en-US" dirty="0" err="1"/>
              <a:t>dengan</a:t>
            </a:r>
            <a:r>
              <a:rPr lang="en-US" dirty="0"/>
              <a:t> </a:t>
            </a:r>
            <a:r>
              <a:rPr lang="en-US" dirty="0" err="1"/>
              <a:t>baik</a:t>
            </a:r>
            <a:r>
              <a:rPr lang="en-US" dirty="0"/>
              <a:t> </a:t>
            </a:r>
            <a:r>
              <a:rPr lang="en-US" dirty="0" err="1"/>
              <a:t>untuk</a:t>
            </a:r>
            <a:r>
              <a:rPr lang="en-US" dirty="0"/>
              <a:t> </a:t>
            </a:r>
            <a:r>
              <a:rPr lang="en-US" dirty="0" err="1"/>
              <a:t>beberapa</a:t>
            </a:r>
            <a:r>
              <a:rPr lang="en-US" dirty="0"/>
              <a:t> frame yang </a:t>
            </a:r>
            <a:r>
              <a:rPr lang="en-US" dirty="0" err="1"/>
              <a:t>besar</a:t>
            </a:r>
            <a:endParaRPr lang="en-US" dirty="0"/>
          </a:p>
        </p:txBody>
      </p:sp>
    </p:spTree>
    <p:extLst>
      <p:ext uri="{BB962C8B-B14F-4D97-AF65-F5344CB8AC3E}">
        <p14:creationId xmlns:p14="http://schemas.microsoft.com/office/powerpoint/2010/main" val="84670986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Fragmentasi</a:t>
            </a:r>
          </a:p>
        </p:txBody>
      </p:sp>
      <p:sp>
        <p:nvSpPr>
          <p:cNvPr id="46083" name="Rectangle 3"/>
          <p:cNvSpPr>
            <a:spLocks noGrp="1" noChangeArrowheads="1"/>
          </p:cNvSpPr>
          <p:nvPr>
            <p:ph idx="1"/>
          </p:nvPr>
        </p:nvSpPr>
        <p:spPr/>
        <p:txBody>
          <a:bodyPr>
            <a:normAutofit/>
          </a:bodyPr>
          <a:lstStyle/>
          <a:p>
            <a:r>
              <a:rPr lang="en-US" dirty="0"/>
              <a:t>Block data yang </a:t>
            </a:r>
            <a:r>
              <a:rPr lang="en-US" dirty="0" err="1"/>
              <a:t>besar</a:t>
            </a:r>
            <a:r>
              <a:rPr lang="en-US" dirty="0"/>
              <a:t> </a:t>
            </a:r>
            <a:r>
              <a:rPr lang="en-US" dirty="0" err="1"/>
              <a:t>bisa</a:t>
            </a:r>
            <a:r>
              <a:rPr lang="en-US" dirty="0"/>
              <a:t> </a:t>
            </a:r>
            <a:r>
              <a:rPr lang="en-US" dirty="0" err="1"/>
              <a:t>dipisah</a:t>
            </a:r>
            <a:r>
              <a:rPr lang="en-US" dirty="0"/>
              <a:t> </a:t>
            </a:r>
            <a:r>
              <a:rPr lang="en-US" dirty="0" err="1"/>
              <a:t>kedalam</a:t>
            </a:r>
            <a:r>
              <a:rPr lang="en-US" dirty="0"/>
              <a:t> frame-frame </a:t>
            </a:r>
            <a:r>
              <a:rPr lang="en-US" dirty="0" err="1"/>
              <a:t>kecil</a:t>
            </a:r>
            <a:endParaRPr lang="en-US" dirty="0"/>
          </a:p>
          <a:p>
            <a:pPr lvl="1"/>
            <a:r>
              <a:rPr lang="en-US" dirty="0" err="1"/>
              <a:t>Terbatasnya</a:t>
            </a:r>
            <a:r>
              <a:rPr lang="en-US" dirty="0"/>
              <a:t> </a:t>
            </a:r>
            <a:r>
              <a:rPr lang="en-US" dirty="0" err="1"/>
              <a:t>ukuran</a:t>
            </a:r>
            <a:r>
              <a:rPr lang="en-US" dirty="0"/>
              <a:t> buffer</a:t>
            </a:r>
          </a:p>
          <a:p>
            <a:pPr lvl="1"/>
            <a:r>
              <a:rPr lang="en-US" dirty="0"/>
              <a:t>Error </a:t>
            </a:r>
            <a:r>
              <a:rPr lang="en-US" dirty="0" err="1"/>
              <a:t>bisa</a:t>
            </a:r>
            <a:r>
              <a:rPr lang="en-US" dirty="0"/>
              <a:t> </a:t>
            </a:r>
            <a:r>
              <a:rPr lang="en-US" dirty="0" err="1"/>
              <a:t>dideteksi</a:t>
            </a:r>
            <a:r>
              <a:rPr lang="en-US" dirty="0"/>
              <a:t> </a:t>
            </a:r>
            <a:r>
              <a:rPr lang="en-US" dirty="0" err="1"/>
              <a:t>lebih</a:t>
            </a:r>
            <a:r>
              <a:rPr lang="en-US" dirty="0"/>
              <a:t> </a:t>
            </a:r>
            <a:r>
              <a:rPr lang="en-US" dirty="0" err="1"/>
              <a:t>dini</a:t>
            </a:r>
            <a:r>
              <a:rPr lang="en-US" dirty="0"/>
              <a:t> (</a:t>
            </a:r>
            <a:r>
              <a:rPr lang="en-US" dirty="0" err="1"/>
              <a:t>ketika</a:t>
            </a:r>
            <a:r>
              <a:rPr lang="en-US" dirty="0"/>
              <a:t> </a:t>
            </a:r>
            <a:r>
              <a:rPr lang="en-US" dirty="0" err="1"/>
              <a:t>seluruh</a:t>
            </a:r>
            <a:r>
              <a:rPr lang="en-US" dirty="0"/>
              <a:t> frame </a:t>
            </a:r>
            <a:r>
              <a:rPr lang="en-US" dirty="0" err="1"/>
              <a:t>diterima</a:t>
            </a:r>
            <a:r>
              <a:rPr lang="en-US" dirty="0"/>
              <a:t>)</a:t>
            </a:r>
          </a:p>
          <a:p>
            <a:pPr lvl="1"/>
            <a:r>
              <a:rPr lang="en-US" dirty="0" err="1"/>
              <a:t>Ketika</a:t>
            </a:r>
            <a:r>
              <a:rPr lang="en-US" dirty="0"/>
              <a:t> </a:t>
            </a:r>
            <a:r>
              <a:rPr lang="en-US" dirty="0" err="1"/>
              <a:t>ada</a:t>
            </a:r>
            <a:r>
              <a:rPr lang="en-US" dirty="0"/>
              <a:t> error, </a:t>
            </a:r>
            <a:r>
              <a:rPr lang="en-US" dirty="0" err="1"/>
              <a:t>perlu</a:t>
            </a:r>
            <a:r>
              <a:rPr lang="en-US" dirty="0"/>
              <a:t> </a:t>
            </a:r>
            <a:r>
              <a:rPr lang="en-US" dirty="0" err="1"/>
              <a:t>mentransmisikan</a:t>
            </a:r>
            <a:r>
              <a:rPr lang="en-US" dirty="0"/>
              <a:t> </a:t>
            </a:r>
            <a:r>
              <a:rPr lang="en-US" dirty="0" err="1"/>
              <a:t>kembali</a:t>
            </a:r>
            <a:r>
              <a:rPr lang="en-US" dirty="0"/>
              <a:t> frame-frame </a:t>
            </a:r>
            <a:r>
              <a:rPr lang="en-US" dirty="0" err="1"/>
              <a:t>kecil</a:t>
            </a:r>
            <a:endParaRPr lang="en-US" dirty="0"/>
          </a:p>
          <a:p>
            <a:pPr lvl="1"/>
            <a:r>
              <a:rPr lang="en-US" dirty="0" err="1"/>
              <a:t>Mencegah</a:t>
            </a:r>
            <a:r>
              <a:rPr lang="en-US" dirty="0"/>
              <a:t> </a:t>
            </a:r>
            <a:r>
              <a:rPr lang="en-US" dirty="0" err="1"/>
              <a:t>satu</a:t>
            </a:r>
            <a:r>
              <a:rPr lang="en-US" dirty="0"/>
              <a:t> </a:t>
            </a:r>
            <a:r>
              <a:rPr lang="en-US" dirty="0" err="1"/>
              <a:t>stasiun</a:t>
            </a:r>
            <a:r>
              <a:rPr lang="en-US" dirty="0"/>
              <a:t> </a:t>
            </a:r>
            <a:r>
              <a:rPr lang="en-US" dirty="0" err="1"/>
              <a:t>menggunakan</a:t>
            </a:r>
            <a:r>
              <a:rPr lang="en-US" dirty="0"/>
              <a:t> media </a:t>
            </a:r>
            <a:r>
              <a:rPr lang="en-US" dirty="0" err="1"/>
              <a:t>untuk</a:t>
            </a:r>
            <a:r>
              <a:rPr lang="en-US" dirty="0"/>
              <a:t> </a:t>
            </a:r>
            <a:r>
              <a:rPr lang="en-US" dirty="0" err="1"/>
              <a:t>jangka</a:t>
            </a:r>
            <a:r>
              <a:rPr lang="en-US" dirty="0"/>
              <a:t> </a:t>
            </a:r>
            <a:r>
              <a:rPr lang="en-US" dirty="0" err="1"/>
              <a:t>waktu</a:t>
            </a:r>
            <a:r>
              <a:rPr lang="en-US" dirty="0"/>
              <a:t> yang lama</a:t>
            </a:r>
          </a:p>
          <a:p>
            <a:r>
              <a:rPr lang="en-US" dirty="0"/>
              <a:t>Stop </a:t>
            </a:r>
            <a:r>
              <a:rPr lang="en-US" dirty="0" err="1"/>
              <a:t>dan</a:t>
            </a:r>
            <a:r>
              <a:rPr lang="en-US" dirty="0"/>
              <a:t> wait </a:t>
            </a:r>
            <a:r>
              <a:rPr lang="en-US" dirty="0" err="1"/>
              <a:t>menjadi</a:t>
            </a:r>
            <a:r>
              <a:rPr lang="en-US" dirty="0"/>
              <a:t> inadequate</a:t>
            </a:r>
          </a:p>
          <a:p>
            <a:endParaRPr lang="en-US" dirty="0"/>
          </a:p>
        </p:txBody>
      </p:sp>
    </p:spTree>
    <p:extLst>
      <p:ext uri="{BB962C8B-B14F-4D97-AF65-F5344CB8AC3E}">
        <p14:creationId xmlns:p14="http://schemas.microsoft.com/office/powerpoint/2010/main" val="300631765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Stop and Wait Link Utilization</a:t>
            </a:r>
          </a:p>
        </p:txBody>
      </p:sp>
      <p:pic>
        <p:nvPicPr>
          <p:cNvPr id="47108" name="Picture 4"/>
          <p:cNvPicPr>
            <a:picLocks noChangeAspect="1" noChangeArrowheads="1"/>
          </p:cNvPicPr>
          <p:nvPr/>
        </p:nvPicPr>
        <p:blipFill>
          <a:blip r:embed="rId2"/>
          <a:srcRect t="-92" b="-93"/>
          <a:stretch>
            <a:fillRect/>
          </a:stretch>
        </p:blipFill>
        <p:spPr bwMode="auto">
          <a:xfrm>
            <a:off x="2881291" y="1571612"/>
            <a:ext cx="6529409" cy="4892560"/>
          </a:xfrm>
          <a:prstGeom prst="rect">
            <a:avLst/>
          </a:prstGeom>
          <a:noFill/>
          <a:ln w="9525">
            <a:noFill/>
            <a:miter lim="800000"/>
            <a:headEnd/>
            <a:tailEnd/>
          </a:ln>
          <a:effectLst/>
        </p:spPr>
      </p:pic>
    </p:spTree>
    <p:extLst>
      <p:ext uri="{BB962C8B-B14F-4D97-AF65-F5344CB8AC3E}">
        <p14:creationId xmlns:p14="http://schemas.microsoft.com/office/powerpoint/2010/main" val="29858229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Sliding Windows Flow Control</a:t>
            </a:r>
          </a:p>
        </p:txBody>
      </p:sp>
      <p:sp>
        <p:nvSpPr>
          <p:cNvPr id="48131" name="Rectangle 3"/>
          <p:cNvSpPr>
            <a:spLocks noGrp="1" noChangeArrowheads="1"/>
          </p:cNvSpPr>
          <p:nvPr>
            <p:ph idx="1"/>
          </p:nvPr>
        </p:nvSpPr>
        <p:spPr/>
        <p:txBody>
          <a:bodyPr>
            <a:normAutofit/>
          </a:bodyPr>
          <a:lstStyle/>
          <a:p>
            <a:r>
              <a:rPr lang="en-US"/>
              <a:t>Banyak frame bisa dalam kondisi transit</a:t>
            </a:r>
          </a:p>
          <a:p>
            <a:r>
              <a:rPr lang="en-US"/>
              <a:t>Receiver mempunyai lebar buffer W </a:t>
            </a:r>
          </a:p>
          <a:p>
            <a:r>
              <a:rPr lang="en-US"/>
              <a:t>Transmitter dapat mengirimkan sampai W frame tanpa ACK</a:t>
            </a:r>
          </a:p>
          <a:p>
            <a:r>
              <a:rPr lang="en-US"/>
              <a:t>Setiap frame diberi nomor</a:t>
            </a:r>
          </a:p>
          <a:p>
            <a:r>
              <a:rPr lang="en-US"/>
              <a:t>ACK mencakup nomor frame berikutnya yang diharapkan</a:t>
            </a:r>
          </a:p>
          <a:p>
            <a:r>
              <a:rPr lang="en-US"/>
              <a:t>Deretan nomor dikaitkan dengan ukuran field (k)</a:t>
            </a:r>
          </a:p>
          <a:p>
            <a:pPr lvl="1"/>
            <a:r>
              <a:rPr lang="en-US"/>
              <a:t>Frame-frame diberi nomor modulo 2</a:t>
            </a:r>
            <a:r>
              <a:rPr lang="en-US" baseline="30000"/>
              <a:t>k</a:t>
            </a:r>
            <a:endParaRPr lang="en-US"/>
          </a:p>
        </p:txBody>
      </p:sp>
    </p:spTree>
    <p:extLst>
      <p:ext uri="{BB962C8B-B14F-4D97-AF65-F5344CB8AC3E}">
        <p14:creationId xmlns:p14="http://schemas.microsoft.com/office/powerpoint/2010/main" val="16213586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Diagram Sliding Window</a:t>
            </a:r>
          </a:p>
        </p:txBody>
      </p:sp>
      <p:pic>
        <p:nvPicPr>
          <p:cNvPr id="49156" name="Picture 4"/>
          <p:cNvPicPr>
            <a:picLocks noChangeAspect="1" noChangeArrowheads="1"/>
          </p:cNvPicPr>
          <p:nvPr/>
        </p:nvPicPr>
        <p:blipFill>
          <a:blip r:embed="rId2"/>
          <a:srcRect b="6026"/>
          <a:stretch>
            <a:fillRect/>
          </a:stretch>
        </p:blipFill>
        <p:spPr bwMode="auto">
          <a:xfrm>
            <a:off x="2590800" y="1714501"/>
            <a:ext cx="6781800" cy="5095875"/>
          </a:xfrm>
          <a:prstGeom prst="rect">
            <a:avLst/>
          </a:prstGeom>
          <a:noFill/>
          <a:ln w="9525">
            <a:noFill/>
            <a:miter lim="800000"/>
            <a:headEnd/>
            <a:tailEnd/>
          </a:ln>
          <a:effectLst/>
        </p:spPr>
      </p:pic>
    </p:spTree>
    <p:extLst>
      <p:ext uri="{BB962C8B-B14F-4D97-AF65-F5344CB8AC3E}">
        <p14:creationId xmlns:p14="http://schemas.microsoft.com/office/powerpoint/2010/main" val="9373444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Contoh Sliding Window</a:t>
            </a:r>
          </a:p>
        </p:txBody>
      </p:sp>
      <p:pic>
        <p:nvPicPr>
          <p:cNvPr id="50180" name="Picture 4"/>
          <p:cNvPicPr>
            <a:picLocks noChangeAspect="1" noChangeArrowheads="1"/>
          </p:cNvPicPr>
          <p:nvPr/>
        </p:nvPicPr>
        <p:blipFill>
          <a:blip r:embed="rId2"/>
          <a:srcRect b="9006"/>
          <a:stretch>
            <a:fillRect/>
          </a:stretch>
        </p:blipFill>
        <p:spPr bwMode="auto">
          <a:xfrm>
            <a:off x="2667000" y="1704976"/>
            <a:ext cx="7086600" cy="5114925"/>
          </a:xfrm>
          <a:prstGeom prst="rect">
            <a:avLst/>
          </a:prstGeom>
          <a:noFill/>
          <a:ln w="9525">
            <a:noFill/>
            <a:miter lim="800000"/>
            <a:headEnd/>
            <a:tailEnd/>
          </a:ln>
          <a:effectLst/>
        </p:spPr>
      </p:pic>
    </p:spTree>
    <p:extLst>
      <p:ext uri="{BB962C8B-B14F-4D97-AF65-F5344CB8AC3E}">
        <p14:creationId xmlns:p14="http://schemas.microsoft.com/office/powerpoint/2010/main" val="65409405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Perbaikan Sliding Window</a:t>
            </a:r>
          </a:p>
        </p:txBody>
      </p:sp>
      <p:sp>
        <p:nvSpPr>
          <p:cNvPr id="51203" name="Rectangle 3"/>
          <p:cNvSpPr>
            <a:spLocks noGrp="1" noChangeArrowheads="1"/>
          </p:cNvSpPr>
          <p:nvPr>
            <p:ph idx="1"/>
          </p:nvPr>
        </p:nvSpPr>
        <p:spPr/>
        <p:txBody>
          <a:bodyPr>
            <a:normAutofit/>
          </a:bodyPr>
          <a:lstStyle/>
          <a:p>
            <a:r>
              <a:rPr lang="en-US"/>
              <a:t>Receiver dapat menerima (acknowledge) frame tanpa persetujuan transmisi berikutnya (Receive Not Ready)</a:t>
            </a:r>
          </a:p>
          <a:p>
            <a:r>
              <a:rPr lang="en-US"/>
              <a:t>Harus mengirimkan sebuah “normal acknowledge” untuk memperbaiki pengiriman (resume)</a:t>
            </a:r>
          </a:p>
          <a:p>
            <a:r>
              <a:rPr lang="en-US"/>
              <a:t>Jika duplex, menggunakan “piggybacking”</a:t>
            </a:r>
          </a:p>
          <a:p>
            <a:pPr lvl="1"/>
            <a:r>
              <a:rPr lang="en-US"/>
              <a:t>Jika tidak ada data untuk dikirmkan, menggunakan frame acknowledgement</a:t>
            </a:r>
          </a:p>
          <a:p>
            <a:pPr lvl="1"/>
            <a:r>
              <a:rPr lang="en-US"/>
              <a:t>Jika ada data tetapi tidak ada acknowledgement untuk mengirim, mengirim lagi nomor acknowledgement terakhir, atau mengambil ACK valid flag (TCP)</a:t>
            </a:r>
          </a:p>
        </p:txBody>
      </p:sp>
    </p:spTree>
    <p:extLst>
      <p:ext uri="{BB962C8B-B14F-4D97-AF65-F5344CB8AC3E}">
        <p14:creationId xmlns:p14="http://schemas.microsoft.com/office/powerpoint/2010/main" val="324890598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Automatic Repeat Request (ARQ)</a:t>
            </a:r>
            <a:endParaRPr lang="en-SG" dirty="0"/>
          </a:p>
        </p:txBody>
      </p:sp>
      <p:sp>
        <p:nvSpPr>
          <p:cNvPr id="5" name="Subtitle 4"/>
          <p:cNvSpPr>
            <a:spLocks noGrp="1"/>
          </p:cNvSpPr>
          <p:nvPr>
            <p:ph type="subTitle" idx="1"/>
          </p:nvPr>
        </p:nvSpPr>
        <p:spPr/>
        <p:txBody>
          <a:bodyPr/>
          <a:lstStyle/>
          <a:p>
            <a:endParaRPr lang="en-SG"/>
          </a:p>
        </p:txBody>
      </p:sp>
      <p:sp>
        <p:nvSpPr>
          <p:cNvPr id="8" name="Date Placeholder 6"/>
          <p:cNvSpPr>
            <a:spLocks noGrp="1"/>
          </p:cNvSpPr>
          <p:nvPr>
            <p:ph type="dt" sz="half" idx="10"/>
          </p:nvPr>
        </p:nvSpPr>
        <p:spPr/>
        <p:txBody>
          <a:bodyPr/>
          <a:lstStyle/>
          <a:p>
            <a:fld id="{23B2B16F-7161-431B-95A3-CD7C18EB6096}" type="datetime1">
              <a:rPr lang="en-US" smtClean="0"/>
              <a:pPr/>
              <a:t>2/26/2025</a:t>
            </a:fld>
            <a:endParaRPr lang="en-SG"/>
          </a:p>
        </p:txBody>
      </p:sp>
      <p:sp>
        <p:nvSpPr>
          <p:cNvPr id="6" name="Slide Number Placeholder 3"/>
          <p:cNvSpPr>
            <a:spLocks noGrp="1"/>
          </p:cNvSpPr>
          <p:nvPr>
            <p:ph type="sldNum" sz="quarter" idx="12"/>
          </p:nvPr>
        </p:nvSpPr>
        <p:spPr>
          <a:xfrm>
            <a:off x="8077200" y="6356351"/>
            <a:ext cx="2133600" cy="365125"/>
          </a:xfrm>
        </p:spPr>
        <p:txBody>
          <a:bodyPr/>
          <a:lstStyle/>
          <a:p>
            <a:fld id="{33FE6DC0-3D3F-452A-B58D-D3787DC8F01A}" type="slidenum">
              <a:rPr lang="en-SG" smtClean="0"/>
              <a:pPr/>
              <a:t>148</a:t>
            </a:fld>
            <a:endParaRPr lang="en-SG" dirty="0"/>
          </a:p>
        </p:txBody>
      </p:sp>
      <p:sp>
        <p:nvSpPr>
          <p:cNvPr id="7" name="Footer Placeholder 5"/>
          <p:cNvSpPr txBox="1">
            <a:spLocks/>
          </p:cNvSpPr>
          <p:nvPr/>
        </p:nvSpPr>
        <p:spPr>
          <a:xfrm>
            <a:off x="4648200" y="6356351"/>
            <a:ext cx="2895600" cy="365125"/>
          </a:xfrm>
          <a:prstGeom prst="rect">
            <a:avLst/>
          </a:prstGeom>
        </p:spPr>
        <p:txBody>
          <a:bodyPr vert="horz" lIns="91440" tIns="45720" rIns="91440" bIns="45720" rtlCol="0" anchor="ctr"/>
          <a:lstStyle/>
          <a:p>
            <a:pPr algn="r">
              <a:defRPr/>
            </a:pPr>
            <a:r>
              <a:rPr lang="en-US" sz="1200">
                <a:solidFill>
                  <a:schemeClr val="tx1">
                    <a:tint val="75000"/>
                  </a:schemeClr>
                </a:solidFill>
                <a:latin typeface="Franklin Gothic Book" pitchFamily="34" charset="0"/>
              </a:rPr>
              <a:t>Komunikasi Data</a:t>
            </a:r>
            <a:endParaRPr lang="en-SG" sz="1200" dirty="0">
              <a:solidFill>
                <a:schemeClr val="tx1">
                  <a:tint val="75000"/>
                </a:schemeClr>
              </a:solidFill>
              <a:latin typeface="Franklin Gothic Book" pitchFamily="34" charset="0"/>
            </a:endParaRPr>
          </a:p>
        </p:txBody>
      </p:sp>
    </p:spTree>
    <p:extLst>
      <p:ext uri="{BB962C8B-B14F-4D97-AF65-F5344CB8AC3E}">
        <p14:creationId xmlns:p14="http://schemas.microsoft.com/office/powerpoint/2010/main" val="319026273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2. Automatic Repeat Request (ARQ)</a:t>
            </a:r>
            <a:endParaRPr lang="en-SG" sz="3600" dirty="0"/>
          </a:p>
        </p:txBody>
      </p:sp>
      <p:sp>
        <p:nvSpPr>
          <p:cNvPr id="3" name="Content Placeholder 2"/>
          <p:cNvSpPr>
            <a:spLocks noGrp="1"/>
          </p:cNvSpPr>
          <p:nvPr>
            <p:ph idx="1"/>
          </p:nvPr>
        </p:nvSpPr>
        <p:spPr/>
        <p:txBody>
          <a:bodyPr/>
          <a:lstStyle/>
          <a:p>
            <a:pPr>
              <a:lnSpc>
                <a:spcPct val="150000"/>
              </a:lnSpc>
            </a:pPr>
            <a:r>
              <a:rPr lang="en-US" dirty="0" err="1" smtClean="0"/>
              <a:t>Terdapat</a:t>
            </a:r>
            <a:r>
              <a:rPr lang="en-US" dirty="0" smtClean="0"/>
              <a:t> 3 </a:t>
            </a:r>
            <a:r>
              <a:rPr lang="en-US" dirty="0" err="1" smtClean="0"/>
              <a:t>versi</a:t>
            </a:r>
            <a:r>
              <a:rPr lang="en-US" dirty="0" smtClean="0"/>
              <a:t> </a:t>
            </a:r>
            <a:r>
              <a:rPr lang="en-US" dirty="0" err="1" smtClean="0"/>
              <a:t>dari</a:t>
            </a:r>
            <a:r>
              <a:rPr lang="en-US" dirty="0" smtClean="0"/>
              <a:t> ARQ, </a:t>
            </a:r>
            <a:r>
              <a:rPr lang="en-US" dirty="0" err="1" smtClean="0"/>
              <a:t>yaitu</a:t>
            </a:r>
            <a:r>
              <a:rPr lang="en-US" dirty="0" smtClean="0"/>
              <a:t>:</a:t>
            </a:r>
          </a:p>
          <a:p>
            <a:pPr lvl="1">
              <a:lnSpc>
                <a:spcPct val="150000"/>
              </a:lnSpc>
            </a:pPr>
            <a:r>
              <a:rPr lang="en-US" dirty="0" smtClean="0"/>
              <a:t>Stop and wait ARQ</a:t>
            </a:r>
          </a:p>
          <a:p>
            <a:pPr lvl="1">
              <a:lnSpc>
                <a:spcPct val="150000"/>
              </a:lnSpc>
            </a:pPr>
            <a:r>
              <a:rPr lang="en-US" dirty="0" smtClean="0"/>
              <a:t>Go Back N ARQ</a:t>
            </a:r>
          </a:p>
          <a:p>
            <a:pPr lvl="1">
              <a:lnSpc>
                <a:spcPct val="150000"/>
              </a:lnSpc>
            </a:pPr>
            <a:r>
              <a:rPr lang="en-US" dirty="0" smtClean="0"/>
              <a:t>Selective Reject ARQ</a:t>
            </a:r>
            <a:endParaRPr lang="en-SG" dirty="0"/>
          </a:p>
        </p:txBody>
      </p:sp>
      <p:sp>
        <p:nvSpPr>
          <p:cNvPr id="4" name="Date Placeholder 3"/>
          <p:cNvSpPr>
            <a:spLocks noGrp="1"/>
          </p:cNvSpPr>
          <p:nvPr>
            <p:ph type="dt" sz="half" idx="10"/>
          </p:nvPr>
        </p:nvSpPr>
        <p:spPr/>
        <p:txBody>
          <a:bodyPr/>
          <a:lstStyle/>
          <a:p>
            <a:fld id="{82A41A34-C498-4082-9798-D10E70A916CB}" type="datetime1">
              <a:rPr lang="en-US" smtClean="0"/>
              <a:pPr/>
              <a:t>2/26/2025</a:t>
            </a:fld>
            <a:endParaRPr lang="en-SG" dirty="0"/>
          </a:p>
        </p:txBody>
      </p:sp>
      <p:sp>
        <p:nvSpPr>
          <p:cNvPr id="6" name="Footer Placeholder 5"/>
          <p:cNvSpPr>
            <a:spLocks noGrp="1"/>
          </p:cNvSpPr>
          <p:nvPr>
            <p:ph type="ftr" sz="quarter" idx="11"/>
          </p:nvPr>
        </p:nvSpPr>
        <p:spPr/>
        <p:txBody>
          <a:bodyPr/>
          <a:lstStyle/>
          <a:p>
            <a:r>
              <a:rPr lang="en-US" smtClean="0"/>
              <a:t>Komunikasi Data</a:t>
            </a:r>
            <a:endParaRPr lang="en-SG" dirty="0"/>
          </a:p>
        </p:txBody>
      </p:sp>
      <p:sp>
        <p:nvSpPr>
          <p:cNvPr id="5" name="Slide Number Placeholder 4"/>
          <p:cNvSpPr>
            <a:spLocks noGrp="1"/>
          </p:cNvSpPr>
          <p:nvPr>
            <p:ph type="sldNum" sz="quarter" idx="12"/>
          </p:nvPr>
        </p:nvSpPr>
        <p:spPr/>
        <p:txBody>
          <a:bodyPr/>
          <a:lstStyle/>
          <a:p>
            <a:fld id="{33FE6DC0-3D3F-452A-B58D-D3787DC8F01A}" type="slidenum">
              <a:rPr lang="en-SG" smtClean="0"/>
              <a:pPr/>
              <a:t>149</a:t>
            </a:fld>
            <a:endParaRPr lang="en-SG" dirty="0"/>
          </a:p>
        </p:txBody>
      </p:sp>
    </p:spTree>
    <p:extLst>
      <p:ext uri="{BB962C8B-B14F-4D97-AF65-F5344CB8AC3E}">
        <p14:creationId xmlns:p14="http://schemas.microsoft.com/office/powerpoint/2010/main" val="1008892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p:txBody>
          <a:bodyPr/>
          <a:lstStyle/>
          <a:p>
            <a:pPr>
              <a:buNone/>
            </a:pPr>
            <a:r>
              <a:rPr lang="en-US" b="1" dirty="0" smtClean="0">
                <a:solidFill>
                  <a:srgbClr val="002060"/>
                </a:solidFill>
              </a:rPr>
              <a:t>Media </a:t>
            </a:r>
            <a:r>
              <a:rPr lang="en-US" b="1" dirty="0" err="1" smtClean="0">
                <a:solidFill>
                  <a:srgbClr val="002060"/>
                </a:solidFill>
              </a:rPr>
              <a:t>Transmisi</a:t>
            </a:r>
            <a:endParaRPr lang="en-US" b="1" dirty="0" smtClean="0">
              <a:solidFill>
                <a:srgbClr val="002060"/>
              </a:solidFill>
            </a:endParaRPr>
          </a:p>
          <a:p>
            <a:pPr marL="0" indent="0">
              <a:buNone/>
            </a:pPr>
            <a:endParaRPr lang="en-US" dirty="0" smtClean="0"/>
          </a:p>
          <a:p>
            <a:pPr marL="0" indent="0">
              <a:buNone/>
            </a:pPr>
            <a:r>
              <a:rPr lang="en-US" dirty="0" smtClean="0"/>
              <a:t>Media </a:t>
            </a:r>
            <a:r>
              <a:rPr lang="en-US" dirty="0" err="1" smtClean="0"/>
              <a:t>untuk</a:t>
            </a:r>
            <a:r>
              <a:rPr lang="en-US" dirty="0" smtClean="0"/>
              <a:t> </a:t>
            </a:r>
            <a:r>
              <a:rPr lang="en-US" dirty="0" err="1" smtClean="0"/>
              <a:t>menghantarkan</a:t>
            </a:r>
            <a:r>
              <a:rPr lang="en-US" dirty="0" smtClean="0"/>
              <a:t> data/</a:t>
            </a:r>
            <a:r>
              <a:rPr lang="en-US" dirty="0" err="1" smtClean="0"/>
              <a:t>informasi</a:t>
            </a:r>
            <a:r>
              <a:rPr lang="en-US" dirty="0" smtClean="0"/>
              <a:t> </a:t>
            </a:r>
            <a:r>
              <a:rPr lang="en-US" dirty="0" err="1" smtClean="0"/>
              <a:t>terbagi</a:t>
            </a:r>
            <a:r>
              <a:rPr lang="en-US" dirty="0" smtClean="0"/>
              <a:t> </a:t>
            </a:r>
            <a:r>
              <a:rPr lang="en-US" dirty="0" err="1" smtClean="0"/>
              <a:t>menjadi</a:t>
            </a:r>
            <a:r>
              <a:rPr lang="en-US" dirty="0" smtClean="0"/>
              <a:t> 2 (</a:t>
            </a:r>
            <a:r>
              <a:rPr lang="en-US" dirty="0" err="1" smtClean="0"/>
              <a:t>dua</a:t>
            </a:r>
            <a:r>
              <a:rPr lang="en-US" dirty="0" smtClean="0"/>
              <a:t>) </a:t>
            </a:r>
            <a:r>
              <a:rPr lang="en-US" dirty="0" err="1" smtClean="0"/>
              <a:t>yaitu</a:t>
            </a:r>
            <a:endParaRPr lang="en-US" dirty="0" smtClean="0"/>
          </a:p>
          <a:p>
            <a:pPr marL="514350" indent="-514350">
              <a:buAutoNum type="arabicPeriod"/>
            </a:pPr>
            <a:r>
              <a:rPr lang="en-US" b="1" dirty="0" err="1" smtClean="0"/>
              <a:t>Menggunakan</a:t>
            </a:r>
            <a:r>
              <a:rPr lang="en-US" b="1" dirty="0" smtClean="0"/>
              <a:t> </a:t>
            </a:r>
            <a:r>
              <a:rPr lang="en-US" b="1" dirty="0" err="1" smtClean="0"/>
              <a:t>Kabel</a:t>
            </a:r>
            <a:r>
              <a:rPr lang="en-US" b="1" dirty="0" smtClean="0"/>
              <a:t> </a:t>
            </a:r>
          </a:p>
          <a:p>
            <a:pPr marL="514350" indent="-514350">
              <a:buAutoNum type="arabicPeriod"/>
            </a:pPr>
            <a:r>
              <a:rPr lang="en-US" b="1" dirty="0" err="1" smtClean="0"/>
              <a:t>Tanpa</a:t>
            </a:r>
            <a:r>
              <a:rPr lang="en-US" b="1" dirty="0" smtClean="0"/>
              <a:t> </a:t>
            </a:r>
            <a:r>
              <a:rPr lang="en-US" b="1" dirty="0" err="1" smtClean="0"/>
              <a:t>Kabel</a:t>
            </a:r>
            <a:r>
              <a:rPr lang="en-US" b="1" dirty="0" smtClean="0"/>
              <a:t> (</a:t>
            </a:r>
            <a:r>
              <a:rPr lang="en-US" b="1" i="1" dirty="0" smtClean="0"/>
              <a:t>Wireless</a:t>
            </a:r>
            <a:r>
              <a:rPr lang="en-US" b="1" dirty="0" smtClean="0"/>
              <a:t>)</a:t>
            </a:r>
          </a:p>
          <a:p>
            <a:pPr>
              <a:buNone/>
            </a:pPr>
            <a:r>
              <a:rPr lang="en-US" dirty="0" smtClean="0"/>
              <a:t>	</a:t>
            </a:r>
          </a:p>
        </p:txBody>
      </p:sp>
    </p:spTree>
    <p:extLst>
      <p:ext uri="{BB962C8B-B14F-4D97-AF65-F5344CB8AC3E}">
        <p14:creationId xmlns:p14="http://schemas.microsoft.com/office/powerpoint/2010/main" val="258443463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Stop and Wait ARQ</a:t>
            </a:r>
            <a:endParaRPr lang="en-SG" dirty="0"/>
          </a:p>
        </p:txBody>
      </p:sp>
      <p:sp>
        <p:nvSpPr>
          <p:cNvPr id="3" name="Content Placeholder 2"/>
          <p:cNvSpPr>
            <a:spLocks noGrp="1"/>
          </p:cNvSpPr>
          <p:nvPr>
            <p:ph idx="1"/>
          </p:nvPr>
        </p:nvSpPr>
        <p:spPr/>
        <p:txBody>
          <a:bodyPr>
            <a:normAutofit fontScale="92500" lnSpcReduction="20000"/>
          </a:bodyPr>
          <a:lstStyle/>
          <a:p>
            <a:pPr algn="just">
              <a:lnSpc>
                <a:spcPct val="170000"/>
              </a:lnSpc>
            </a:pPr>
            <a:r>
              <a:rPr lang="en-US" dirty="0" err="1" smtClean="0"/>
              <a:t>Stasiun</a:t>
            </a:r>
            <a:r>
              <a:rPr lang="en-US" dirty="0" smtClean="0"/>
              <a:t> </a:t>
            </a:r>
            <a:r>
              <a:rPr lang="en-US" dirty="0" err="1" smtClean="0"/>
              <a:t>sumber</a:t>
            </a:r>
            <a:r>
              <a:rPr lang="en-US" dirty="0" smtClean="0"/>
              <a:t> </a:t>
            </a:r>
            <a:r>
              <a:rPr lang="en-US" dirty="0" err="1" smtClean="0"/>
              <a:t>mentransmisi</a:t>
            </a:r>
            <a:r>
              <a:rPr lang="en-US" dirty="0" smtClean="0"/>
              <a:t> </a:t>
            </a:r>
            <a:r>
              <a:rPr lang="en-US" dirty="0" err="1" smtClean="0"/>
              <a:t>suatu</a:t>
            </a:r>
            <a:r>
              <a:rPr lang="en-US" dirty="0" smtClean="0"/>
              <a:t> frame </a:t>
            </a:r>
            <a:r>
              <a:rPr lang="en-US" dirty="0" err="1" smtClean="0"/>
              <a:t>tunggal</a:t>
            </a:r>
            <a:r>
              <a:rPr lang="en-US" dirty="0" smtClean="0"/>
              <a:t> </a:t>
            </a:r>
            <a:r>
              <a:rPr lang="en-US" dirty="0" err="1" smtClean="0"/>
              <a:t>dan</a:t>
            </a:r>
            <a:r>
              <a:rPr lang="en-US" dirty="0" smtClean="0"/>
              <a:t> </a:t>
            </a:r>
            <a:r>
              <a:rPr lang="en-US" dirty="0" err="1" smtClean="0"/>
              <a:t>kemudian</a:t>
            </a:r>
            <a:r>
              <a:rPr lang="en-US" dirty="0" smtClean="0"/>
              <a:t> </a:t>
            </a:r>
            <a:r>
              <a:rPr lang="en-US" dirty="0" err="1" smtClean="0"/>
              <a:t>harus</a:t>
            </a:r>
            <a:r>
              <a:rPr lang="en-US" dirty="0" smtClean="0"/>
              <a:t> </a:t>
            </a:r>
            <a:r>
              <a:rPr lang="en-US" dirty="0" err="1" smtClean="0"/>
              <a:t>menunggu</a:t>
            </a:r>
            <a:r>
              <a:rPr lang="en-US" dirty="0" smtClean="0"/>
              <a:t> </a:t>
            </a:r>
            <a:r>
              <a:rPr lang="en-US" dirty="0" err="1" smtClean="0"/>
              <a:t>suatu</a:t>
            </a:r>
            <a:r>
              <a:rPr lang="en-US" dirty="0" smtClean="0"/>
              <a:t> acknowledgment (ACK) </a:t>
            </a:r>
            <a:r>
              <a:rPr lang="en-US" dirty="0" err="1" smtClean="0"/>
              <a:t>dalam</a:t>
            </a:r>
            <a:r>
              <a:rPr lang="en-US" dirty="0" smtClean="0"/>
              <a:t> </a:t>
            </a:r>
            <a:r>
              <a:rPr lang="en-US" dirty="0" err="1" smtClean="0"/>
              <a:t>periode</a:t>
            </a:r>
            <a:r>
              <a:rPr lang="en-US" dirty="0" smtClean="0"/>
              <a:t> </a:t>
            </a:r>
            <a:r>
              <a:rPr lang="en-US" dirty="0" err="1" smtClean="0"/>
              <a:t>tertentu</a:t>
            </a:r>
            <a:r>
              <a:rPr lang="en-US" dirty="0" smtClean="0"/>
              <a:t>. </a:t>
            </a:r>
            <a:r>
              <a:rPr lang="en-US" dirty="0" err="1" smtClean="0"/>
              <a:t>Tidak</a:t>
            </a:r>
            <a:r>
              <a:rPr lang="en-US" dirty="0" smtClean="0"/>
              <a:t> </a:t>
            </a:r>
            <a:r>
              <a:rPr lang="en-US" dirty="0" err="1" smtClean="0"/>
              <a:t>ada</a:t>
            </a:r>
            <a:r>
              <a:rPr lang="en-US" dirty="0" smtClean="0"/>
              <a:t> data lain </a:t>
            </a:r>
            <a:r>
              <a:rPr lang="en-US" dirty="0" err="1" smtClean="0"/>
              <a:t>dapat</a:t>
            </a:r>
            <a:r>
              <a:rPr lang="en-US" dirty="0" smtClean="0"/>
              <a:t> </a:t>
            </a:r>
            <a:r>
              <a:rPr lang="en-US" dirty="0" err="1" smtClean="0"/>
              <a:t>dikirim</a:t>
            </a:r>
            <a:r>
              <a:rPr lang="en-US" dirty="0" smtClean="0"/>
              <a:t> </a:t>
            </a:r>
            <a:r>
              <a:rPr lang="en-US" dirty="0" err="1" smtClean="0"/>
              <a:t>sampai</a:t>
            </a:r>
            <a:r>
              <a:rPr lang="en-US" dirty="0" smtClean="0"/>
              <a:t> </a:t>
            </a:r>
            <a:r>
              <a:rPr lang="en-US" dirty="0" err="1" smtClean="0"/>
              <a:t>balasan</a:t>
            </a:r>
            <a:r>
              <a:rPr lang="en-US" dirty="0" smtClean="0"/>
              <a:t> </a:t>
            </a:r>
            <a:r>
              <a:rPr lang="en-US" dirty="0" err="1" smtClean="0"/>
              <a:t>dari</a:t>
            </a:r>
            <a:r>
              <a:rPr lang="en-US" dirty="0" smtClean="0"/>
              <a:t> </a:t>
            </a:r>
            <a:r>
              <a:rPr lang="en-US" dirty="0" err="1" smtClean="0"/>
              <a:t>stasiun</a:t>
            </a:r>
            <a:r>
              <a:rPr lang="en-US" dirty="0" smtClean="0"/>
              <a:t> </a:t>
            </a:r>
            <a:r>
              <a:rPr lang="en-US" dirty="0" err="1" smtClean="0"/>
              <a:t>tujuan</a:t>
            </a:r>
            <a:r>
              <a:rPr lang="en-US" dirty="0" smtClean="0"/>
              <a:t> </a:t>
            </a:r>
            <a:r>
              <a:rPr lang="en-US" dirty="0" err="1" smtClean="0"/>
              <a:t>tiba</a:t>
            </a:r>
            <a:r>
              <a:rPr lang="en-US" dirty="0" smtClean="0"/>
              <a:t> </a:t>
            </a:r>
            <a:r>
              <a:rPr lang="en-US" dirty="0" err="1" smtClean="0"/>
              <a:t>pada</a:t>
            </a:r>
            <a:r>
              <a:rPr lang="en-US" dirty="0" smtClean="0"/>
              <a:t> </a:t>
            </a:r>
            <a:r>
              <a:rPr lang="en-US" dirty="0" err="1" smtClean="0"/>
              <a:t>stasiun</a:t>
            </a:r>
            <a:r>
              <a:rPr lang="en-US" dirty="0" smtClean="0"/>
              <a:t> </a:t>
            </a:r>
            <a:r>
              <a:rPr lang="en-US" dirty="0" err="1" smtClean="0"/>
              <a:t>sumber</a:t>
            </a:r>
            <a:r>
              <a:rPr lang="en-US" dirty="0" smtClean="0"/>
              <a:t>. </a:t>
            </a:r>
            <a:r>
              <a:rPr lang="en-US" dirty="0" err="1" smtClean="0"/>
              <a:t>Bila</a:t>
            </a:r>
            <a:r>
              <a:rPr lang="en-US" dirty="0" smtClean="0"/>
              <a:t> </a:t>
            </a:r>
            <a:r>
              <a:rPr lang="en-US" dirty="0" err="1" smtClean="0"/>
              <a:t>tidak</a:t>
            </a:r>
            <a:r>
              <a:rPr lang="en-US" dirty="0" smtClean="0"/>
              <a:t> </a:t>
            </a:r>
            <a:r>
              <a:rPr lang="en-US" dirty="0" err="1" smtClean="0"/>
              <a:t>ada</a:t>
            </a:r>
            <a:r>
              <a:rPr lang="en-US" dirty="0" smtClean="0"/>
              <a:t> </a:t>
            </a:r>
            <a:r>
              <a:rPr lang="en-US" dirty="0" err="1" smtClean="0"/>
              <a:t>balasan</a:t>
            </a:r>
            <a:r>
              <a:rPr lang="en-US" dirty="0" smtClean="0"/>
              <a:t> </a:t>
            </a:r>
            <a:r>
              <a:rPr lang="en-US" dirty="0" err="1" smtClean="0"/>
              <a:t>maka</a:t>
            </a:r>
            <a:r>
              <a:rPr lang="en-US" dirty="0" smtClean="0"/>
              <a:t> frame </a:t>
            </a:r>
            <a:r>
              <a:rPr lang="en-US" dirty="0" err="1" smtClean="0"/>
              <a:t>ditransmisi</a:t>
            </a:r>
            <a:r>
              <a:rPr lang="en-US" dirty="0" smtClean="0"/>
              <a:t> </a:t>
            </a:r>
            <a:r>
              <a:rPr lang="en-US" dirty="0" err="1" smtClean="0"/>
              <a:t>ulang</a:t>
            </a:r>
            <a:r>
              <a:rPr lang="en-US" dirty="0" smtClean="0"/>
              <a:t>. </a:t>
            </a:r>
            <a:r>
              <a:rPr lang="en-US" dirty="0" err="1" smtClean="0"/>
              <a:t>Bila</a:t>
            </a:r>
            <a:r>
              <a:rPr lang="en-US" dirty="0" smtClean="0"/>
              <a:t> error </a:t>
            </a:r>
            <a:r>
              <a:rPr lang="en-US" dirty="0" err="1" smtClean="0"/>
              <a:t>dideteksi</a:t>
            </a:r>
            <a:r>
              <a:rPr lang="en-US" dirty="0" smtClean="0"/>
              <a:t> </a:t>
            </a:r>
            <a:r>
              <a:rPr lang="en-US" dirty="0" err="1" smtClean="0"/>
              <a:t>oleh</a:t>
            </a:r>
            <a:r>
              <a:rPr lang="en-US" dirty="0" smtClean="0"/>
              <a:t> </a:t>
            </a:r>
            <a:r>
              <a:rPr lang="en-US" dirty="0" err="1" smtClean="0"/>
              <a:t>tujuan</a:t>
            </a:r>
            <a:r>
              <a:rPr lang="en-US" dirty="0" smtClean="0"/>
              <a:t>, </a:t>
            </a:r>
            <a:r>
              <a:rPr lang="en-US" dirty="0" err="1" smtClean="0"/>
              <a:t>maka</a:t>
            </a:r>
            <a:r>
              <a:rPr lang="en-US" dirty="0" smtClean="0"/>
              <a:t> frame </a:t>
            </a:r>
            <a:r>
              <a:rPr lang="en-US" dirty="0" err="1" smtClean="0"/>
              <a:t>tersebut</a:t>
            </a:r>
            <a:r>
              <a:rPr lang="en-US" dirty="0" smtClean="0"/>
              <a:t> </a:t>
            </a:r>
            <a:r>
              <a:rPr lang="en-US" dirty="0" err="1" smtClean="0"/>
              <a:t>dibuang</a:t>
            </a:r>
            <a:r>
              <a:rPr lang="en-US" dirty="0" smtClean="0"/>
              <a:t> </a:t>
            </a:r>
            <a:r>
              <a:rPr lang="en-US" dirty="0" err="1" smtClean="0"/>
              <a:t>dan</a:t>
            </a:r>
            <a:r>
              <a:rPr lang="en-US" dirty="0" smtClean="0"/>
              <a:t> </a:t>
            </a:r>
            <a:r>
              <a:rPr lang="en-US" dirty="0" err="1" smtClean="0"/>
              <a:t>mengirim</a:t>
            </a:r>
            <a:r>
              <a:rPr lang="en-US" dirty="0" smtClean="0"/>
              <a:t> </a:t>
            </a:r>
            <a:r>
              <a:rPr lang="en-US" dirty="0" err="1" smtClean="0"/>
              <a:t>suatu</a:t>
            </a:r>
            <a:r>
              <a:rPr lang="en-US" dirty="0" smtClean="0"/>
              <a:t> Negative Acknowledgment (NAK), yang </a:t>
            </a:r>
            <a:r>
              <a:rPr lang="en-US" dirty="0" err="1" smtClean="0"/>
              <a:t>menyebabkan</a:t>
            </a:r>
            <a:r>
              <a:rPr lang="en-US" dirty="0" smtClean="0"/>
              <a:t> </a:t>
            </a:r>
            <a:r>
              <a:rPr lang="en-US" dirty="0" err="1" smtClean="0"/>
              <a:t>sumber</a:t>
            </a:r>
            <a:r>
              <a:rPr lang="en-US" dirty="0" smtClean="0"/>
              <a:t> </a:t>
            </a:r>
            <a:r>
              <a:rPr lang="en-US" dirty="0" err="1" smtClean="0"/>
              <a:t>mentransmisi</a:t>
            </a:r>
            <a:r>
              <a:rPr lang="en-US" dirty="0" smtClean="0"/>
              <a:t> </a:t>
            </a:r>
            <a:r>
              <a:rPr lang="en-US" dirty="0" err="1" smtClean="0"/>
              <a:t>ulang</a:t>
            </a:r>
            <a:r>
              <a:rPr lang="en-US" dirty="0" smtClean="0"/>
              <a:t> frame yang </a:t>
            </a:r>
            <a:r>
              <a:rPr lang="en-US" dirty="0" err="1" smtClean="0"/>
              <a:t>rusak</a:t>
            </a:r>
            <a:r>
              <a:rPr lang="en-US" dirty="0" smtClean="0"/>
              <a:t> </a:t>
            </a:r>
            <a:r>
              <a:rPr lang="en-US" dirty="0" err="1" smtClean="0"/>
              <a:t>tersebut</a:t>
            </a:r>
            <a:r>
              <a:rPr lang="en-US" dirty="0" smtClean="0"/>
              <a:t>.  </a:t>
            </a:r>
            <a:endParaRPr lang="en-SG" dirty="0" smtClean="0"/>
          </a:p>
          <a:p>
            <a:pPr algn="just">
              <a:lnSpc>
                <a:spcPct val="170000"/>
              </a:lnSpc>
            </a:pPr>
            <a:endParaRPr lang="en-SG" dirty="0"/>
          </a:p>
        </p:txBody>
      </p:sp>
      <p:sp>
        <p:nvSpPr>
          <p:cNvPr id="6" name="Date Placeholder 6"/>
          <p:cNvSpPr>
            <a:spLocks noGrp="1"/>
          </p:cNvSpPr>
          <p:nvPr>
            <p:ph type="dt" sz="half" idx="10"/>
          </p:nvPr>
        </p:nvSpPr>
        <p:spPr/>
        <p:txBody>
          <a:bodyPr/>
          <a:lstStyle/>
          <a:p>
            <a:fld id="{23B2B16F-7161-431B-95A3-CD7C18EB6096}" type="datetime1">
              <a:rPr lang="en-US" smtClean="0"/>
              <a:pPr/>
              <a:t>2/26/2025</a:t>
            </a:fld>
            <a:endParaRPr lang="en-SG"/>
          </a:p>
        </p:txBody>
      </p:sp>
      <p:sp>
        <p:nvSpPr>
          <p:cNvPr id="5" name="Footer Placeholder 5"/>
          <p:cNvSpPr>
            <a:spLocks noGrp="1"/>
          </p:cNvSpPr>
          <p:nvPr>
            <p:ph type="ftr" sz="quarter" idx="11"/>
          </p:nvPr>
        </p:nvSpPr>
        <p:spPr/>
        <p:txBody>
          <a:bodyPr/>
          <a:lstStyle/>
          <a:p>
            <a:r>
              <a:rPr lang="en-US" smtClean="0"/>
              <a:t>Komunikasi Data</a:t>
            </a:r>
            <a:endParaRPr lang="en-SG" dirty="0"/>
          </a:p>
        </p:txBody>
      </p:sp>
      <p:sp>
        <p:nvSpPr>
          <p:cNvPr id="4" name="Slide Number Placeholder 3"/>
          <p:cNvSpPr>
            <a:spLocks noGrp="1"/>
          </p:cNvSpPr>
          <p:nvPr>
            <p:ph type="sldNum" sz="quarter" idx="12"/>
          </p:nvPr>
        </p:nvSpPr>
        <p:spPr/>
        <p:txBody>
          <a:bodyPr/>
          <a:lstStyle/>
          <a:p>
            <a:fld id="{33FE6DC0-3D3F-452A-B58D-D3787DC8F01A}" type="slidenum">
              <a:rPr lang="en-SG" smtClean="0"/>
              <a:pPr/>
              <a:t>150</a:t>
            </a:fld>
            <a:endParaRPr lang="en-SG" dirty="0"/>
          </a:p>
        </p:txBody>
      </p:sp>
    </p:spTree>
    <p:extLst>
      <p:ext uri="{BB962C8B-B14F-4D97-AF65-F5344CB8AC3E}">
        <p14:creationId xmlns:p14="http://schemas.microsoft.com/office/powerpoint/2010/main" val="281790146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SG"/>
          </a:p>
        </p:txBody>
      </p:sp>
      <p:sp>
        <p:nvSpPr>
          <p:cNvPr id="3" name="Content Placeholder 2"/>
          <p:cNvSpPr>
            <a:spLocks noGrp="1"/>
          </p:cNvSpPr>
          <p:nvPr>
            <p:ph idx="1"/>
          </p:nvPr>
        </p:nvSpPr>
        <p:spPr>
          <a:xfrm>
            <a:off x="4595802" y="1600201"/>
            <a:ext cx="5614998" cy="4525963"/>
          </a:xfrm>
        </p:spPr>
        <p:txBody>
          <a:bodyPr>
            <a:normAutofit fontScale="85000" lnSpcReduction="20000"/>
          </a:bodyPr>
          <a:lstStyle/>
          <a:p>
            <a:pPr algn="just">
              <a:lnSpc>
                <a:spcPct val="160000"/>
              </a:lnSpc>
            </a:pPr>
            <a:r>
              <a:rPr lang="en-US" sz="2400" dirty="0" err="1"/>
              <a:t>Bila</a:t>
            </a:r>
            <a:r>
              <a:rPr lang="en-US" sz="2400" dirty="0"/>
              <a:t> </a:t>
            </a:r>
            <a:r>
              <a:rPr lang="en-US" sz="2400" dirty="0" err="1"/>
              <a:t>sinyal</a:t>
            </a:r>
            <a:r>
              <a:rPr lang="en-US" sz="2400" dirty="0"/>
              <a:t> acknowledgment </a:t>
            </a:r>
            <a:r>
              <a:rPr lang="en-US" sz="2400" dirty="0" err="1"/>
              <a:t>rusak</a:t>
            </a:r>
            <a:r>
              <a:rPr lang="en-US" sz="2400" dirty="0"/>
              <a:t> </a:t>
            </a:r>
            <a:r>
              <a:rPr lang="en-US" sz="2400" dirty="0" err="1"/>
              <a:t>pada</a:t>
            </a:r>
            <a:r>
              <a:rPr lang="en-US" sz="2400" dirty="0"/>
              <a:t> </a:t>
            </a:r>
            <a:r>
              <a:rPr lang="en-US" sz="2400" dirty="0" err="1"/>
              <a:t>waktu</a:t>
            </a:r>
            <a:r>
              <a:rPr lang="en-US" sz="2400" dirty="0"/>
              <a:t> </a:t>
            </a:r>
            <a:r>
              <a:rPr lang="en-US" sz="2400" dirty="0" err="1"/>
              <a:t>transmisi</a:t>
            </a:r>
            <a:r>
              <a:rPr lang="en-US" sz="2400" dirty="0"/>
              <a:t>, </a:t>
            </a:r>
            <a:r>
              <a:rPr lang="en-US" sz="2400" dirty="0" err="1"/>
              <a:t>kemudian</a:t>
            </a:r>
            <a:r>
              <a:rPr lang="en-US" sz="2400" dirty="0"/>
              <a:t> </a:t>
            </a:r>
            <a:r>
              <a:rPr lang="en-US" sz="2400" dirty="0" err="1"/>
              <a:t>sumber</a:t>
            </a:r>
            <a:r>
              <a:rPr lang="en-US" sz="2400" dirty="0"/>
              <a:t> </a:t>
            </a:r>
            <a:r>
              <a:rPr lang="en-US" sz="2400" dirty="0" err="1"/>
              <a:t>akan</a:t>
            </a:r>
            <a:r>
              <a:rPr lang="en-US" sz="2400" dirty="0"/>
              <a:t> </a:t>
            </a:r>
            <a:r>
              <a:rPr lang="en-US" sz="2400" dirty="0" err="1"/>
              <a:t>habis</a:t>
            </a:r>
            <a:r>
              <a:rPr lang="en-US" sz="2400" dirty="0"/>
              <a:t> </a:t>
            </a:r>
            <a:r>
              <a:rPr lang="en-US" sz="2400" dirty="0" err="1"/>
              <a:t>waktu</a:t>
            </a:r>
            <a:r>
              <a:rPr lang="en-US" sz="2400" dirty="0"/>
              <a:t> </a:t>
            </a:r>
            <a:r>
              <a:rPr lang="en-US" sz="2400" dirty="0" err="1"/>
              <a:t>dan</a:t>
            </a:r>
            <a:r>
              <a:rPr lang="en-US" sz="2400" dirty="0"/>
              <a:t> </a:t>
            </a:r>
            <a:r>
              <a:rPr lang="en-US" sz="2400" dirty="0" err="1"/>
              <a:t>mentransmisi</a:t>
            </a:r>
            <a:r>
              <a:rPr lang="en-US" sz="2400" dirty="0"/>
              <a:t> </a:t>
            </a:r>
            <a:r>
              <a:rPr lang="en-US" sz="2400" dirty="0" err="1"/>
              <a:t>ulang</a:t>
            </a:r>
            <a:r>
              <a:rPr lang="en-US" sz="2400" dirty="0"/>
              <a:t> frame </a:t>
            </a:r>
            <a:r>
              <a:rPr lang="en-US" sz="2400" dirty="0" err="1"/>
              <a:t>tersebut</a:t>
            </a:r>
            <a:r>
              <a:rPr lang="en-US" sz="2400" dirty="0"/>
              <a:t>. </a:t>
            </a:r>
            <a:r>
              <a:rPr lang="en-US" sz="2400" dirty="0" err="1"/>
              <a:t>Untuk</a:t>
            </a:r>
            <a:r>
              <a:rPr lang="en-US" sz="2400" dirty="0"/>
              <a:t> </a:t>
            </a:r>
            <a:r>
              <a:rPr lang="en-US" sz="2400" dirty="0" err="1"/>
              <a:t>mencegah</a:t>
            </a:r>
            <a:r>
              <a:rPr lang="en-US" sz="2400" dirty="0"/>
              <a:t> </a:t>
            </a:r>
            <a:r>
              <a:rPr lang="en-US" sz="2400" dirty="0" err="1"/>
              <a:t>hal</a:t>
            </a:r>
            <a:r>
              <a:rPr lang="en-US" sz="2400" dirty="0"/>
              <a:t> </a:t>
            </a:r>
            <a:r>
              <a:rPr lang="en-US" sz="2400" dirty="0" err="1"/>
              <a:t>ini</a:t>
            </a:r>
            <a:r>
              <a:rPr lang="en-US" sz="2400" dirty="0"/>
              <a:t>, </a:t>
            </a:r>
            <a:r>
              <a:rPr lang="en-US" sz="2400" dirty="0" err="1"/>
              <a:t>maka</a:t>
            </a:r>
            <a:r>
              <a:rPr lang="en-US" sz="2400" dirty="0"/>
              <a:t> frame </a:t>
            </a:r>
            <a:r>
              <a:rPr lang="en-US" sz="2400" dirty="0" err="1"/>
              <a:t>diberi</a:t>
            </a:r>
            <a:r>
              <a:rPr lang="en-US" sz="2400" dirty="0"/>
              <a:t> label 0 </a:t>
            </a:r>
            <a:r>
              <a:rPr lang="en-US" sz="2400" dirty="0" err="1"/>
              <a:t>atau</a:t>
            </a:r>
            <a:r>
              <a:rPr lang="en-US" sz="2400" dirty="0"/>
              <a:t> 1 </a:t>
            </a:r>
            <a:r>
              <a:rPr lang="en-US" sz="2400" dirty="0" err="1"/>
              <a:t>dan</a:t>
            </a:r>
            <a:r>
              <a:rPr lang="en-US" sz="2400" dirty="0"/>
              <a:t> positive acknowledgment </a:t>
            </a:r>
            <a:r>
              <a:rPr lang="en-US" sz="2400" dirty="0" err="1"/>
              <a:t>dengan</a:t>
            </a:r>
            <a:r>
              <a:rPr lang="en-US" sz="2400" dirty="0"/>
              <a:t> </a:t>
            </a:r>
            <a:r>
              <a:rPr lang="en-US" sz="2400" dirty="0" err="1"/>
              <a:t>bentuk</a:t>
            </a:r>
            <a:r>
              <a:rPr lang="en-US" sz="2400" dirty="0"/>
              <a:t> ACK0 </a:t>
            </a:r>
            <a:r>
              <a:rPr lang="en-US" sz="2400" dirty="0" err="1"/>
              <a:t>atau</a:t>
            </a:r>
            <a:r>
              <a:rPr lang="en-US" sz="2400" dirty="0"/>
              <a:t> ACK1 : ACK0 </a:t>
            </a:r>
            <a:r>
              <a:rPr lang="en-US" sz="2400" dirty="0" err="1"/>
              <a:t>mengakui</a:t>
            </a:r>
            <a:r>
              <a:rPr lang="en-US" sz="2400" dirty="0"/>
              <a:t> </a:t>
            </a:r>
            <a:r>
              <a:rPr lang="en-US" sz="2400" dirty="0" err="1"/>
              <a:t>menerima</a:t>
            </a:r>
            <a:r>
              <a:rPr lang="en-US" sz="2400" dirty="0"/>
              <a:t> frame 1 </a:t>
            </a:r>
            <a:r>
              <a:rPr lang="en-US" sz="2400" dirty="0" err="1"/>
              <a:t>dan</a:t>
            </a:r>
            <a:r>
              <a:rPr lang="en-US" sz="2400" dirty="0"/>
              <a:t> </a:t>
            </a:r>
            <a:r>
              <a:rPr lang="en-US" sz="2400" dirty="0" err="1"/>
              <a:t>mengindikasi</a:t>
            </a:r>
            <a:r>
              <a:rPr lang="en-US" sz="2400" dirty="0"/>
              <a:t> </a:t>
            </a:r>
            <a:r>
              <a:rPr lang="en-US" sz="2400" dirty="0" err="1"/>
              <a:t>bahwa</a:t>
            </a:r>
            <a:r>
              <a:rPr lang="en-US" sz="2400" dirty="0"/>
              <a:t> receiver </a:t>
            </a:r>
            <a:r>
              <a:rPr lang="en-US" sz="2400" dirty="0" err="1"/>
              <a:t>siap</a:t>
            </a:r>
            <a:r>
              <a:rPr lang="en-US" sz="2400" dirty="0"/>
              <a:t> </a:t>
            </a:r>
            <a:r>
              <a:rPr lang="en-US" sz="2400" dirty="0" err="1"/>
              <a:t>untuk</a:t>
            </a:r>
            <a:r>
              <a:rPr lang="en-US" sz="2400" dirty="0"/>
              <a:t> frame 0. </a:t>
            </a:r>
            <a:r>
              <a:rPr lang="en-US" sz="2400" dirty="0" err="1"/>
              <a:t>Sedangkan</a:t>
            </a:r>
            <a:r>
              <a:rPr lang="en-US" sz="2400" dirty="0"/>
              <a:t> ACK1 </a:t>
            </a:r>
            <a:r>
              <a:rPr lang="en-US" sz="2400" dirty="0" err="1"/>
              <a:t>mengakui</a:t>
            </a:r>
            <a:r>
              <a:rPr lang="en-US" sz="2400" dirty="0"/>
              <a:t> </a:t>
            </a:r>
            <a:r>
              <a:rPr lang="en-US" sz="2400" dirty="0" err="1"/>
              <a:t>menerima</a:t>
            </a:r>
            <a:r>
              <a:rPr lang="en-US" sz="2400" dirty="0"/>
              <a:t> frame 0 </a:t>
            </a:r>
            <a:r>
              <a:rPr lang="en-US" sz="2400" dirty="0" err="1"/>
              <a:t>dan</a:t>
            </a:r>
            <a:r>
              <a:rPr lang="en-US" sz="2400" dirty="0"/>
              <a:t> </a:t>
            </a:r>
            <a:r>
              <a:rPr lang="en-US" sz="2400" dirty="0" err="1"/>
              <a:t>mengindikasi</a:t>
            </a:r>
            <a:r>
              <a:rPr lang="en-US" sz="2400" dirty="0"/>
              <a:t> </a:t>
            </a:r>
            <a:r>
              <a:rPr lang="en-US" sz="2400" dirty="0" err="1"/>
              <a:t>bahwa</a:t>
            </a:r>
            <a:r>
              <a:rPr lang="en-US" sz="2400" dirty="0"/>
              <a:t> receiver </a:t>
            </a:r>
            <a:r>
              <a:rPr lang="en-US" sz="2400" dirty="0" err="1"/>
              <a:t>siap</a:t>
            </a:r>
            <a:r>
              <a:rPr lang="en-US" sz="2400" dirty="0"/>
              <a:t> </a:t>
            </a:r>
            <a:r>
              <a:rPr lang="en-US" sz="2400" dirty="0" err="1"/>
              <a:t>untuk</a:t>
            </a:r>
            <a:r>
              <a:rPr lang="en-US" sz="2400" dirty="0"/>
              <a:t> frame 1.  </a:t>
            </a:r>
            <a:endParaRPr lang="en-SG" sz="2400" dirty="0"/>
          </a:p>
        </p:txBody>
      </p:sp>
      <p:sp>
        <p:nvSpPr>
          <p:cNvPr id="8" name="Date Placeholder 6"/>
          <p:cNvSpPr>
            <a:spLocks noGrp="1"/>
          </p:cNvSpPr>
          <p:nvPr>
            <p:ph type="dt" sz="half" idx="10"/>
          </p:nvPr>
        </p:nvSpPr>
        <p:spPr/>
        <p:txBody>
          <a:bodyPr/>
          <a:lstStyle/>
          <a:p>
            <a:fld id="{23B2B16F-7161-431B-95A3-CD7C18EB6096}" type="datetime1">
              <a:rPr lang="en-US" smtClean="0"/>
              <a:pPr/>
              <a:t>2/26/2025</a:t>
            </a:fld>
            <a:endParaRPr lang="en-SG"/>
          </a:p>
        </p:txBody>
      </p:sp>
      <p:sp>
        <p:nvSpPr>
          <p:cNvPr id="7" name="Footer Placeholder 5"/>
          <p:cNvSpPr>
            <a:spLocks noGrp="1"/>
          </p:cNvSpPr>
          <p:nvPr>
            <p:ph type="ftr" sz="quarter" idx="11"/>
          </p:nvPr>
        </p:nvSpPr>
        <p:spPr/>
        <p:txBody>
          <a:bodyPr/>
          <a:lstStyle/>
          <a:p>
            <a:r>
              <a:rPr lang="en-US" smtClean="0"/>
              <a:t>Komunikasi Data</a:t>
            </a:r>
            <a:endParaRPr lang="en-SG" dirty="0"/>
          </a:p>
        </p:txBody>
      </p:sp>
      <p:sp>
        <p:nvSpPr>
          <p:cNvPr id="6" name="Slide Number Placeholder 3"/>
          <p:cNvSpPr>
            <a:spLocks noGrp="1"/>
          </p:cNvSpPr>
          <p:nvPr>
            <p:ph type="sldNum" sz="quarter" idx="12"/>
          </p:nvPr>
        </p:nvSpPr>
        <p:spPr/>
        <p:txBody>
          <a:bodyPr/>
          <a:lstStyle/>
          <a:p>
            <a:fld id="{33FE6DC0-3D3F-452A-B58D-D3787DC8F01A}" type="slidenum">
              <a:rPr lang="en-SG" smtClean="0"/>
              <a:pPr/>
              <a:t>151</a:t>
            </a:fld>
            <a:endParaRPr lang="en-SG" dirty="0"/>
          </a:p>
        </p:txBody>
      </p:sp>
      <p:pic>
        <p:nvPicPr>
          <p:cNvPr id="4" name="Picture 3"/>
          <p:cNvPicPr/>
          <p:nvPr/>
        </p:nvPicPr>
        <p:blipFill>
          <a:blip r:embed="rId2"/>
          <a:srcRect/>
          <a:stretch>
            <a:fillRect/>
          </a:stretch>
        </p:blipFill>
        <p:spPr bwMode="auto">
          <a:xfrm>
            <a:off x="1738282" y="1643050"/>
            <a:ext cx="2857520" cy="4429156"/>
          </a:xfrm>
          <a:prstGeom prst="rect">
            <a:avLst/>
          </a:prstGeom>
          <a:noFill/>
          <a:ln w="9525">
            <a:noFill/>
            <a:miter lim="800000"/>
            <a:headEnd/>
            <a:tailEnd/>
          </a:ln>
        </p:spPr>
      </p:pic>
    </p:spTree>
    <p:extLst>
      <p:ext uri="{BB962C8B-B14F-4D97-AF65-F5344CB8AC3E}">
        <p14:creationId xmlns:p14="http://schemas.microsoft.com/office/powerpoint/2010/main" val="30477112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a:t>Stop dan Wait - Pros and Cons</a:t>
            </a:r>
          </a:p>
        </p:txBody>
      </p:sp>
      <p:sp>
        <p:nvSpPr>
          <p:cNvPr id="59395" name="Rectangle 3"/>
          <p:cNvSpPr>
            <a:spLocks noGrp="1" noChangeArrowheads="1"/>
          </p:cNvSpPr>
          <p:nvPr>
            <p:ph idx="1"/>
          </p:nvPr>
        </p:nvSpPr>
        <p:spPr/>
        <p:txBody>
          <a:bodyPr/>
          <a:lstStyle/>
          <a:p>
            <a:r>
              <a:rPr lang="en-US"/>
              <a:t>Mudah</a:t>
            </a:r>
          </a:p>
          <a:p>
            <a:r>
              <a:rPr lang="en-US"/>
              <a:t>Tidak efisien</a:t>
            </a:r>
          </a:p>
          <a:p>
            <a:endParaRPr lang="en-US"/>
          </a:p>
        </p:txBody>
      </p:sp>
    </p:spTree>
    <p:extLst>
      <p:ext uri="{BB962C8B-B14F-4D97-AF65-F5344CB8AC3E}">
        <p14:creationId xmlns:p14="http://schemas.microsoft.com/office/powerpoint/2010/main" val="32935637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dirty="0" smtClean="0"/>
              <a:t>2. Go </a:t>
            </a:r>
            <a:r>
              <a:rPr lang="en-US" dirty="0"/>
              <a:t>Back N (1)</a:t>
            </a:r>
          </a:p>
        </p:txBody>
      </p:sp>
      <p:sp>
        <p:nvSpPr>
          <p:cNvPr id="60419" name="Rectangle 3"/>
          <p:cNvSpPr>
            <a:spLocks noGrp="1" noChangeArrowheads="1"/>
          </p:cNvSpPr>
          <p:nvPr>
            <p:ph idx="1"/>
          </p:nvPr>
        </p:nvSpPr>
        <p:spPr/>
        <p:txBody>
          <a:bodyPr>
            <a:normAutofit/>
          </a:bodyPr>
          <a:lstStyle/>
          <a:p>
            <a:r>
              <a:rPr lang="en-US"/>
              <a:t>Berdasarkan pada sliding window</a:t>
            </a:r>
          </a:p>
          <a:p>
            <a:r>
              <a:rPr lang="en-US"/>
              <a:t>Jika tidak ada error, ACK seperti biasanya dengan frame berikutnya diharapkan</a:t>
            </a:r>
          </a:p>
          <a:p>
            <a:r>
              <a:rPr lang="en-US"/>
              <a:t>Menggunakan window untuk mengontrol jumlah  frame-frame yang tidak diketahui</a:t>
            </a:r>
          </a:p>
          <a:p>
            <a:r>
              <a:rPr lang="en-US"/>
              <a:t>Jika error, kirim balik dengan rejection</a:t>
            </a:r>
          </a:p>
          <a:p>
            <a:pPr lvl="1"/>
            <a:r>
              <a:rPr lang="en-US"/>
              <a:t>Buang frame tsb dan semua frame yang akan tiba sampai frame yang salah diterima kembali dengan benar</a:t>
            </a:r>
          </a:p>
          <a:p>
            <a:pPr lvl="1"/>
            <a:r>
              <a:rPr lang="en-US"/>
              <a:t>Transmitter harus go back dan mengirim ulang frame tsb dan semua frame yang berdekatan berikutnya</a:t>
            </a:r>
          </a:p>
        </p:txBody>
      </p:sp>
    </p:spTree>
    <p:extLst>
      <p:ext uri="{BB962C8B-B14F-4D97-AF65-F5344CB8AC3E}">
        <p14:creationId xmlns:p14="http://schemas.microsoft.com/office/powerpoint/2010/main" val="298134893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a:bodyPr>
          <a:lstStyle/>
          <a:p>
            <a:r>
              <a:rPr lang="en-US"/>
              <a:t>Go Back N - Frame yang rusak</a:t>
            </a:r>
          </a:p>
        </p:txBody>
      </p:sp>
      <p:sp>
        <p:nvSpPr>
          <p:cNvPr id="61443" name="Rectangle 3"/>
          <p:cNvSpPr>
            <a:spLocks noGrp="1" noChangeArrowheads="1"/>
          </p:cNvSpPr>
          <p:nvPr>
            <p:ph idx="1"/>
          </p:nvPr>
        </p:nvSpPr>
        <p:spPr/>
        <p:txBody>
          <a:bodyPr/>
          <a:lstStyle/>
          <a:p>
            <a:r>
              <a:rPr lang="en-US"/>
              <a:t>Receiver mendeteksi error didalam frame </a:t>
            </a:r>
            <a:r>
              <a:rPr lang="en-US" i="1"/>
              <a:t>i</a:t>
            </a:r>
            <a:endParaRPr lang="en-US"/>
          </a:p>
          <a:p>
            <a:r>
              <a:rPr lang="en-US"/>
              <a:t>Receiver mengirimkan rejection-</a:t>
            </a:r>
            <a:r>
              <a:rPr lang="en-US" i="1"/>
              <a:t>i</a:t>
            </a:r>
          </a:p>
          <a:p>
            <a:r>
              <a:rPr lang="en-US"/>
              <a:t>Transmitter mengambil rejection-</a:t>
            </a:r>
            <a:r>
              <a:rPr lang="en-US" i="1"/>
              <a:t>i</a:t>
            </a:r>
            <a:endParaRPr lang="en-US"/>
          </a:p>
          <a:p>
            <a:r>
              <a:rPr lang="en-US"/>
              <a:t>Transmitter mengirim ulang frame </a:t>
            </a:r>
            <a:r>
              <a:rPr lang="en-US" i="1"/>
              <a:t>i</a:t>
            </a:r>
            <a:r>
              <a:rPr lang="en-US"/>
              <a:t> dan semua deretannya</a:t>
            </a:r>
          </a:p>
        </p:txBody>
      </p:sp>
    </p:spTree>
    <p:extLst>
      <p:ext uri="{BB962C8B-B14F-4D97-AF65-F5344CB8AC3E}">
        <p14:creationId xmlns:p14="http://schemas.microsoft.com/office/powerpoint/2010/main" val="27440358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Go Back N - Frame hilang (1)</a:t>
            </a:r>
          </a:p>
        </p:txBody>
      </p:sp>
      <p:sp>
        <p:nvSpPr>
          <p:cNvPr id="62467" name="Rectangle 3"/>
          <p:cNvSpPr>
            <a:spLocks noGrp="1" noChangeArrowheads="1"/>
          </p:cNvSpPr>
          <p:nvPr>
            <p:ph idx="1"/>
          </p:nvPr>
        </p:nvSpPr>
        <p:spPr/>
        <p:txBody>
          <a:bodyPr/>
          <a:lstStyle/>
          <a:p>
            <a:r>
              <a:rPr lang="en-US"/>
              <a:t>Frame </a:t>
            </a:r>
            <a:r>
              <a:rPr lang="en-US" i="1"/>
              <a:t>i</a:t>
            </a:r>
            <a:r>
              <a:rPr lang="en-US"/>
              <a:t>  hilang</a:t>
            </a:r>
          </a:p>
          <a:p>
            <a:r>
              <a:rPr lang="en-US"/>
              <a:t>Transmitter mengirimkan </a:t>
            </a:r>
            <a:r>
              <a:rPr lang="en-US" i="1"/>
              <a:t>i+1</a:t>
            </a:r>
          </a:p>
          <a:p>
            <a:r>
              <a:rPr lang="en-US"/>
              <a:t>Receiver mengambil frame </a:t>
            </a:r>
            <a:r>
              <a:rPr lang="en-US" i="1"/>
              <a:t>i+1</a:t>
            </a:r>
            <a:r>
              <a:rPr lang="en-US"/>
              <a:t> keluar dari deretan</a:t>
            </a:r>
          </a:p>
          <a:p>
            <a:r>
              <a:rPr lang="en-US"/>
              <a:t>Receiver mengirimkan reject </a:t>
            </a:r>
            <a:r>
              <a:rPr lang="en-US" i="1"/>
              <a:t>i</a:t>
            </a:r>
            <a:endParaRPr lang="en-US"/>
          </a:p>
          <a:p>
            <a:r>
              <a:rPr lang="en-US"/>
              <a:t>Transmitter go back ke frame </a:t>
            </a:r>
            <a:r>
              <a:rPr lang="en-US" i="1"/>
              <a:t>i</a:t>
            </a:r>
            <a:r>
              <a:rPr lang="en-US"/>
              <a:t> dan mengirim ulang</a:t>
            </a:r>
          </a:p>
        </p:txBody>
      </p:sp>
    </p:spTree>
    <p:extLst>
      <p:ext uri="{BB962C8B-B14F-4D97-AF65-F5344CB8AC3E}">
        <p14:creationId xmlns:p14="http://schemas.microsoft.com/office/powerpoint/2010/main" val="239510020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Go Back N - Frame hilang (2)</a:t>
            </a:r>
          </a:p>
        </p:txBody>
      </p:sp>
      <p:sp>
        <p:nvSpPr>
          <p:cNvPr id="63491" name="Rectangle 3"/>
          <p:cNvSpPr>
            <a:spLocks noGrp="1" noChangeArrowheads="1"/>
          </p:cNvSpPr>
          <p:nvPr>
            <p:ph idx="1"/>
          </p:nvPr>
        </p:nvSpPr>
        <p:spPr/>
        <p:txBody>
          <a:bodyPr>
            <a:normAutofit/>
          </a:bodyPr>
          <a:lstStyle/>
          <a:p>
            <a:r>
              <a:rPr lang="en-US" sz="2400"/>
              <a:t>Frame </a:t>
            </a:r>
            <a:r>
              <a:rPr lang="en-US" sz="2400" i="1"/>
              <a:t>i</a:t>
            </a:r>
            <a:r>
              <a:rPr lang="en-US" sz="2400"/>
              <a:t>  hilang dan tidak ada frame tambahan yang telah dikirim</a:t>
            </a:r>
          </a:p>
          <a:p>
            <a:r>
              <a:rPr lang="en-US" sz="2400"/>
              <a:t>Receiver tidak mengambil apa-apa dan tidak mengirimkan acknowledgement maupun rejection</a:t>
            </a:r>
          </a:p>
          <a:p>
            <a:r>
              <a:rPr lang="en-US" sz="2400"/>
              <a:t>Transmitter menjalani time out dan mengirimkan frame acknowledgement dengan  P bit diset ke 1</a:t>
            </a:r>
          </a:p>
          <a:p>
            <a:r>
              <a:rPr lang="en-US" sz="2400"/>
              <a:t>Receiver menginterpretasikan ini sebagai command dimana mengetahui nomor frame berikutnya yang diharapkan (frame </a:t>
            </a:r>
            <a:r>
              <a:rPr lang="en-US" sz="2400" i="1"/>
              <a:t>i </a:t>
            </a:r>
            <a:r>
              <a:rPr lang="en-US" sz="2400"/>
              <a:t>)</a:t>
            </a:r>
          </a:p>
          <a:p>
            <a:r>
              <a:rPr lang="en-US" sz="2400"/>
              <a:t>Transmitter kemudian mengirim ulang frame </a:t>
            </a:r>
            <a:r>
              <a:rPr lang="en-US" sz="2400" i="1"/>
              <a:t>i</a:t>
            </a:r>
            <a:endParaRPr lang="en-US" sz="2400"/>
          </a:p>
        </p:txBody>
      </p:sp>
    </p:spTree>
    <p:extLst>
      <p:ext uri="{BB962C8B-B14F-4D97-AF65-F5344CB8AC3E}">
        <p14:creationId xmlns:p14="http://schemas.microsoft.com/office/powerpoint/2010/main" val="276726715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normAutofit/>
          </a:bodyPr>
          <a:lstStyle/>
          <a:p>
            <a:r>
              <a:rPr lang="en-US"/>
              <a:t>Go Back N - Acknowledgement yang rusak </a:t>
            </a:r>
          </a:p>
        </p:txBody>
      </p:sp>
      <p:sp>
        <p:nvSpPr>
          <p:cNvPr id="64515" name="Rectangle 3"/>
          <p:cNvSpPr>
            <a:spLocks noGrp="1" noChangeArrowheads="1"/>
          </p:cNvSpPr>
          <p:nvPr>
            <p:ph idx="1"/>
          </p:nvPr>
        </p:nvSpPr>
        <p:spPr/>
        <p:txBody>
          <a:bodyPr>
            <a:noAutofit/>
          </a:bodyPr>
          <a:lstStyle/>
          <a:p>
            <a:r>
              <a:rPr lang="en-US" sz="2400" dirty="0"/>
              <a:t>Receiver </a:t>
            </a:r>
            <a:r>
              <a:rPr lang="en-US" sz="2400" dirty="0" err="1"/>
              <a:t>mengambil</a:t>
            </a:r>
            <a:r>
              <a:rPr lang="en-US" sz="2400" dirty="0"/>
              <a:t> frame </a:t>
            </a:r>
            <a:r>
              <a:rPr lang="en-US" sz="2400" i="1" dirty="0" err="1"/>
              <a:t>i</a:t>
            </a:r>
            <a:r>
              <a:rPr lang="en-US" sz="2400" dirty="0"/>
              <a:t> </a:t>
            </a:r>
            <a:r>
              <a:rPr lang="en-US" sz="2400" dirty="0" err="1"/>
              <a:t>dan</a:t>
            </a:r>
            <a:r>
              <a:rPr lang="en-US" sz="2400" dirty="0"/>
              <a:t> </a:t>
            </a:r>
            <a:r>
              <a:rPr lang="en-US" sz="2400" dirty="0" err="1"/>
              <a:t>mengirimkan</a:t>
            </a:r>
            <a:r>
              <a:rPr lang="en-US" sz="2400" dirty="0"/>
              <a:t> acknowledgement (</a:t>
            </a:r>
            <a:r>
              <a:rPr lang="en-US" sz="2400" i="1" dirty="0"/>
              <a:t>i+1</a:t>
            </a:r>
            <a:r>
              <a:rPr lang="en-US" sz="2400" dirty="0"/>
              <a:t>) </a:t>
            </a:r>
            <a:r>
              <a:rPr lang="en-US" sz="2400" dirty="0" err="1"/>
              <a:t>dimana</a:t>
            </a:r>
            <a:r>
              <a:rPr lang="en-US" sz="2400" dirty="0"/>
              <a:t> </a:t>
            </a:r>
            <a:r>
              <a:rPr lang="en-US" sz="2400" dirty="0" err="1"/>
              <a:t>ini</a:t>
            </a:r>
            <a:r>
              <a:rPr lang="en-US" sz="2400" dirty="0"/>
              <a:t> </a:t>
            </a:r>
            <a:r>
              <a:rPr lang="en-US" sz="2400" dirty="0" err="1"/>
              <a:t>hilang</a:t>
            </a:r>
            <a:endParaRPr lang="en-US" sz="2400" dirty="0"/>
          </a:p>
          <a:p>
            <a:r>
              <a:rPr lang="en-US" sz="2400" dirty="0"/>
              <a:t>Acknowledgement </a:t>
            </a:r>
            <a:r>
              <a:rPr lang="en-US" sz="2400" dirty="0" err="1"/>
              <a:t>terakumulasi</a:t>
            </a:r>
            <a:r>
              <a:rPr lang="en-US" sz="2400" dirty="0"/>
              <a:t>, </a:t>
            </a:r>
            <a:r>
              <a:rPr lang="en-US" sz="2400" dirty="0" err="1"/>
              <a:t>sehingga</a:t>
            </a:r>
            <a:r>
              <a:rPr lang="en-US" sz="2400" dirty="0"/>
              <a:t>  acknowledgement </a:t>
            </a:r>
            <a:r>
              <a:rPr lang="en-US" sz="2400" dirty="0" err="1"/>
              <a:t>berikutnya</a:t>
            </a:r>
            <a:r>
              <a:rPr lang="en-US" sz="2400" dirty="0"/>
              <a:t> (</a:t>
            </a:r>
            <a:r>
              <a:rPr lang="en-US" sz="2400" i="1" dirty="0" err="1"/>
              <a:t>i+n</a:t>
            </a:r>
            <a:r>
              <a:rPr lang="en-US" sz="2400" dirty="0"/>
              <a:t>) </a:t>
            </a:r>
            <a:r>
              <a:rPr lang="en-US" sz="2400" dirty="0" err="1"/>
              <a:t>bisa</a:t>
            </a:r>
            <a:r>
              <a:rPr lang="en-US" sz="2400" dirty="0"/>
              <a:t> </a:t>
            </a:r>
            <a:r>
              <a:rPr lang="en-US" sz="2400" dirty="0" err="1"/>
              <a:t>tiba</a:t>
            </a:r>
            <a:r>
              <a:rPr lang="en-US" sz="2400" dirty="0"/>
              <a:t> </a:t>
            </a:r>
            <a:r>
              <a:rPr lang="en-US" sz="2400" dirty="0" err="1"/>
              <a:t>sebelum</a:t>
            </a:r>
            <a:r>
              <a:rPr lang="en-US" sz="2400" dirty="0"/>
              <a:t> transmitter </a:t>
            </a:r>
            <a:r>
              <a:rPr lang="en-US" sz="2400" dirty="0" err="1"/>
              <a:t>terkena</a:t>
            </a:r>
            <a:r>
              <a:rPr lang="en-US" sz="2400" dirty="0"/>
              <a:t> time out </a:t>
            </a:r>
            <a:r>
              <a:rPr lang="en-US" sz="2400" dirty="0" err="1"/>
              <a:t>pada</a:t>
            </a:r>
            <a:r>
              <a:rPr lang="en-US" sz="2400" dirty="0"/>
              <a:t>  frame </a:t>
            </a:r>
            <a:r>
              <a:rPr lang="en-US" sz="2400" i="1" dirty="0" err="1"/>
              <a:t>i</a:t>
            </a:r>
            <a:endParaRPr lang="en-US" sz="2400" i="1" dirty="0"/>
          </a:p>
          <a:p>
            <a:r>
              <a:rPr lang="en-US" sz="2400" dirty="0" err="1"/>
              <a:t>Jika</a:t>
            </a:r>
            <a:r>
              <a:rPr lang="en-US" sz="2400" dirty="0"/>
              <a:t> transmitter </a:t>
            </a:r>
            <a:r>
              <a:rPr lang="en-US" sz="2400" dirty="0" err="1"/>
              <a:t>terkena</a:t>
            </a:r>
            <a:r>
              <a:rPr lang="en-US" sz="2400" dirty="0"/>
              <a:t> time out, </a:t>
            </a:r>
            <a:r>
              <a:rPr lang="en-US" sz="2400" dirty="0" err="1"/>
              <a:t>akan</a:t>
            </a:r>
            <a:r>
              <a:rPr lang="en-US" sz="2400" dirty="0"/>
              <a:t> </a:t>
            </a:r>
            <a:r>
              <a:rPr lang="en-US" sz="2400" dirty="0" err="1"/>
              <a:t>mengirimkan</a:t>
            </a:r>
            <a:r>
              <a:rPr lang="en-US" sz="2400" dirty="0"/>
              <a:t> acknowledgement </a:t>
            </a:r>
            <a:r>
              <a:rPr lang="en-US" sz="2400" dirty="0" err="1"/>
              <a:t>dengan</a:t>
            </a:r>
            <a:r>
              <a:rPr lang="en-US" sz="2400" dirty="0"/>
              <a:t> P bit </a:t>
            </a:r>
            <a:r>
              <a:rPr lang="en-US" sz="2400" dirty="0" err="1"/>
              <a:t>diset</a:t>
            </a:r>
            <a:r>
              <a:rPr lang="en-US" sz="2400" dirty="0"/>
              <a:t> </a:t>
            </a:r>
            <a:r>
              <a:rPr lang="en-US" sz="2400" dirty="0" err="1"/>
              <a:t>seperti</a:t>
            </a:r>
            <a:r>
              <a:rPr lang="en-US" sz="2400" dirty="0"/>
              <a:t> </a:t>
            </a:r>
            <a:r>
              <a:rPr lang="en-US" sz="2400" dirty="0" err="1"/>
              <a:t>sebelumnya</a:t>
            </a:r>
            <a:endParaRPr lang="en-US" sz="2400" dirty="0"/>
          </a:p>
          <a:p>
            <a:r>
              <a:rPr lang="en-US" sz="2400" dirty="0"/>
              <a:t>Hal </a:t>
            </a:r>
            <a:r>
              <a:rPr lang="en-US" sz="2400" dirty="0" err="1"/>
              <a:t>ini</a:t>
            </a:r>
            <a:r>
              <a:rPr lang="en-US" sz="2400" dirty="0"/>
              <a:t> </a:t>
            </a:r>
            <a:r>
              <a:rPr lang="en-US" sz="2400" dirty="0" err="1"/>
              <a:t>dapat</a:t>
            </a:r>
            <a:r>
              <a:rPr lang="en-US" sz="2400" dirty="0"/>
              <a:t> </a:t>
            </a:r>
            <a:r>
              <a:rPr lang="en-US" sz="2400" dirty="0" err="1"/>
              <a:t>diulang</a:t>
            </a:r>
            <a:r>
              <a:rPr lang="en-US" sz="2400" dirty="0"/>
              <a:t> </a:t>
            </a:r>
            <a:r>
              <a:rPr lang="en-US" sz="2400" dirty="0" err="1"/>
              <a:t>dalam</a:t>
            </a:r>
            <a:r>
              <a:rPr lang="en-US" sz="2400" dirty="0"/>
              <a:t> </a:t>
            </a:r>
            <a:r>
              <a:rPr lang="en-US" sz="2400" dirty="0" err="1"/>
              <a:t>sejumlah</a:t>
            </a:r>
            <a:r>
              <a:rPr lang="en-US" sz="2400" dirty="0"/>
              <a:t> </a:t>
            </a:r>
            <a:r>
              <a:rPr lang="en-US" sz="2400" dirty="0" err="1"/>
              <a:t>waktu</a:t>
            </a:r>
            <a:r>
              <a:rPr lang="en-US" sz="2400" dirty="0"/>
              <a:t> </a:t>
            </a:r>
            <a:r>
              <a:rPr lang="en-US" sz="2400" dirty="0" err="1"/>
              <a:t>sebelum</a:t>
            </a:r>
            <a:r>
              <a:rPr lang="en-US" sz="2400" dirty="0"/>
              <a:t> </a:t>
            </a:r>
            <a:r>
              <a:rPr lang="en-US" sz="2400" dirty="0" err="1"/>
              <a:t>suatu</a:t>
            </a:r>
            <a:r>
              <a:rPr lang="en-US" sz="2400" dirty="0"/>
              <a:t> </a:t>
            </a:r>
            <a:r>
              <a:rPr lang="en-US" sz="2400" dirty="0" err="1"/>
              <a:t>prosedur</a:t>
            </a:r>
            <a:r>
              <a:rPr lang="en-US" sz="2400" dirty="0"/>
              <a:t> reset </a:t>
            </a:r>
            <a:r>
              <a:rPr lang="en-US" sz="2400" dirty="0" err="1"/>
              <a:t>diinisialisasi</a:t>
            </a:r>
            <a:endParaRPr lang="en-US" sz="2400" dirty="0"/>
          </a:p>
          <a:p>
            <a:endParaRPr lang="en-US" sz="2400" dirty="0"/>
          </a:p>
          <a:p>
            <a:endParaRPr lang="en-US" sz="2400" dirty="0"/>
          </a:p>
        </p:txBody>
      </p:sp>
    </p:spTree>
    <p:extLst>
      <p:ext uri="{BB962C8B-B14F-4D97-AF65-F5344CB8AC3E}">
        <p14:creationId xmlns:p14="http://schemas.microsoft.com/office/powerpoint/2010/main" val="357716693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Go Back N - Rejection Rusak</a:t>
            </a:r>
          </a:p>
        </p:txBody>
      </p:sp>
      <p:sp>
        <p:nvSpPr>
          <p:cNvPr id="65539" name="Rectangle 3"/>
          <p:cNvSpPr>
            <a:spLocks noGrp="1" noChangeArrowheads="1"/>
          </p:cNvSpPr>
          <p:nvPr>
            <p:ph idx="1"/>
          </p:nvPr>
        </p:nvSpPr>
        <p:spPr/>
        <p:txBody>
          <a:bodyPr/>
          <a:lstStyle/>
          <a:p>
            <a:r>
              <a:rPr lang="en-US"/>
              <a:t>Seperti Frame hilang (2)</a:t>
            </a:r>
          </a:p>
        </p:txBody>
      </p:sp>
    </p:spTree>
    <p:extLst>
      <p:ext uri="{BB962C8B-B14F-4D97-AF65-F5344CB8AC3E}">
        <p14:creationId xmlns:p14="http://schemas.microsoft.com/office/powerpoint/2010/main" val="190566538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p:txBody>
          <a:bodyPr>
            <a:normAutofit/>
          </a:bodyPr>
          <a:lstStyle/>
          <a:p>
            <a:r>
              <a:rPr lang="en-US" dirty="0"/>
              <a:t>Go Back N - </a:t>
            </a:r>
            <a:r>
              <a:rPr lang="en-US" dirty="0" smtClean="0"/>
              <a:t>Diagram</a:t>
            </a:r>
            <a:endParaRPr lang="en-US" dirty="0"/>
          </a:p>
        </p:txBody>
      </p:sp>
      <p:pic>
        <p:nvPicPr>
          <p:cNvPr id="66564" name="Picture 1028"/>
          <p:cNvPicPr>
            <a:picLocks noChangeAspect="1" noChangeArrowheads="1"/>
          </p:cNvPicPr>
          <p:nvPr/>
        </p:nvPicPr>
        <p:blipFill>
          <a:blip r:embed="rId2"/>
          <a:srcRect r="50000" b="9550"/>
          <a:stretch>
            <a:fillRect/>
          </a:stretch>
        </p:blipFill>
        <p:spPr bwMode="auto">
          <a:xfrm>
            <a:off x="4524364" y="1714464"/>
            <a:ext cx="3456408" cy="5143536"/>
          </a:xfrm>
          <a:prstGeom prst="rect">
            <a:avLst/>
          </a:prstGeom>
          <a:noFill/>
          <a:ln w="9525">
            <a:noFill/>
            <a:miter lim="800000"/>
            <a:headEnd/>
            <a:tailEnd/>
          </a:ln>
          <a:effectLst/>
        </p:spPr>
      </p:pic>
    </p:spTree>
    <p:extLst>
      <p:ext uri="{BB962C8B-B14F-4D97-AF65-F5344CB8AC3E}">
        <p14:creationId xmlns:p14="http://schemas.microsoft.com/office/powerpoint/2010/main" val="601518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24034" y="1490682"/>
            <a:ext cx="4467228" cy="4724400"/>
          </a:xfrm>
        </p:spPr>
        <p:txBody>
          <a:bodyPr/>
          <a:lstStyle/>
          <a:p>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Kabel</a:t>
            </a:r>
            <a:r>
              <a:rPr lang="en-US" b="1" dirty="0" smtClean="0">
                <a:solidFill>
                  <a:srgbClr val="002060"/>
                </a:solidFill>
              </a:rPr>
              <a:t>-&gt; </a:t>
            </a:r>
            <a:r>
              <a:rPr lang="en-US" b="1" i="1" dirty="0" smtClean="0">
                <a:solidFill>
                  <a:srgbClr val="002060"/>
                </a:solidFill>
              </a:rPr>
              <a:t>Twisted Pair</a:t>
            </a:r>
            <a:r>
              <a:rPr lang="en-US" b="1" dirty="0" smtClean="0">
                <a:solidFill>
                  <a:srgbClr val="002060"/>
                </a:solidFill>
              </a:rPr>
              <a:t> (</a:t>
            </a:r>
            <a:r>
              <a:rPr lang="en-US" b="1" dirty="0" err="1" smtClean="0">
                <a:solidFill>
                  <a:srgbClr val="002060"/>
                </a:solidFill>
              </a:rPr>
              <a:t>Untiran</a:t>
            </a:r>
            <a:r>
              <a:rPr lang="en-US" b="1" dirty="0" smtClean="0">
                <a:solidFill>
                  <a:srgbClr val="002060"/>
                </a:solidFill>
              </a:rPr>
              <a:t>)</a:t>
            </a:r>
          </a:p>
          <a:p>
            <a:r>
              <a:rPr lang="en-US" dirty="0" err="1" smtClean="0"/>
              <a:t>Kabel</a:t>
            </a:r>
            <a:r>
              <a:rPr lang="en-US" dirty="0" smtClean="0"/>
              <a:t> </a:t>
            </a:r>
            <a:r>
              <a:rPr lang="en-US" dirty="0" err="1" smtClean="0"/>
              <a:t>ini</a:t>
            </a:r>
            <a:r>
              <a:rPr lang="en-US" dirty="0" smtClean="0"/>
              <a:t> </a:t>
            </a:r>
            <a:r>
              <a:rPr lang="en-US" dirty="0" err="1" smtClean="0"/>
              <a:t>terbuat</a:t>
            </a:r>
            <a:r>
              <a:rPr lang="en-US" dirty="0" smtClean="0"/>
              <a:t> </a:t>
            </a:r>
            <a:r>
              <a:rPr lang="en-US" dirty="0" err="1" smtClean="0"/>
              <a:t>dari</a:t>
            </a:r>
            <a:r>
              <a:rPr lang="en-US" dirty="0" smtClean="0"/>
              <a:t> </a:t>
            </a:r>
            <a:r>
              <a:rPr lang="en-US" dirty="0" err="1" smtClean="0"/>
              <a:t>tembaga</a:t>
            </a:r>
            <a:r>
              <a:rPr lang="en-US" dirty="0" smtClean="0"/>
              <a:t> </a:t>
            </a:r>
            <a:r>
              <a:rPr lang="en-US" dirty="0" err="1" smtClean="0"/>
              <a:t>dimana</a:t>
            </a:r>
            <a:r>
              <a:rPr lang="en-US" dirty="0" smtClean="0"/>
              <a:t> </a:t>
            </a:r>
            <a:r>
              <a:rPr lang="en-US" dirty="0" err="1" smtClean="0"/>
              <a:t>beberapa</a:t>
            </a:r>
            <a:r>
              <a:rPr lang="en-US" dirty="0" smtClean="0"/>
              <a:t> </a:t>
            </a:r>
            <a:r>
              <a:rPr lang="en-US" dirty="0" err="1" smtClean="0"/>
              <a:t>pasang</a:t>
            </a:r>
            <a:r>
              <a:rPr lang="en-US" dirty="0" smtClean="0"/>
              <a:t> </a:t>
            </a:r>
            <a:r>
              <a:rPr lang="en-US" dirty="0" err="1" smtClean="0"/>
              <a:t>kabel</a:t>
            </a:r>
            <a:r>
              <a:rPr lang="en-US" dirty="0" smtClean="0"/>
              <a:t> </a:t>
            </a:r>
            <a:r>
              <a:rPr lang="en-US" dirty="0" err="1" smtClean="0"/>
              <a:t>diuntir</a:t>
            </a:r>
            <a:r>
              <a:rPr lang="en-US" dirty="0" smtClean="0"/>
              <a:t> </a:t>
            </a:r>
            <a:r>
              <a:rPr lang="en-US" dirty="0" err="1" smtClean="0"/>
              <a:t>dan</a:t>
            </a:r>
            <a:r>
              <a:rPr lang="en-US" dirty="0" smtClean="0"/>
              <a:t> </a:t>
            </a:r>
            <a:r>
              <a:rPr lang="en-US" dirty="0" err="1" smtClean="0"/>
              <a:t>dijadikan</a:t>
            </a:r>
            <a:r>
              <a:rPr lang="en-US" dirty="0" smtClean="0"/>
              <a:t> </a:t>
            </a:r>
            <a:r>
              <a:rPr lang="en-US" dirty="0" err="1" smtClean="0"/>
              <a:t>satu</a:t>
            </a:r>
            <a:r>
              <a:rPr lang="en-US" dirty="0" smtClean="0"/>
              <a:t>. </a:t>
            </a:r>
          </a:p>
          <a:p>
            <a:r>
              <a:rPr lang="en-US" dirty="0" err="1" smtClean="0"/>
              <a:t>Ada</a:t>
            </a:r>
            <a:r>
              <a:rPr lang="en-US" dirty="0" smtClean="0"/>
              <a:t> 2 </a:t>
            </a:r>
            <a:r>
              <a:rPr lang="en-US" dirty="0" err="1" smtClean="0"/>
              <a:t>jenis</a:t>
            </a:r>
            <a:r>
              <a:rPr lang="en-US" dirty="0" smtClean="0"/>
              <a:t> </a:t>
            </a:r>
            <a:r>
              <a:rPr lang="en-US" i="1" dirty="0" smtClean="0"/>
              <a:t>twisted pair</a:t>
            </a:r>
            <a:r>
              <a:rPr lang="en-US" dirty="0" smtClean="0"/>
              <a:t> </a:t>
            </a:r>
            <a:r>
              <a:rPr lang="en-US" dirty="0" err="1" smtClean="0"/>
              <a:t>yaitu</a:t>
            </a:r>
            <a:r>
              <a:rPr lang="en-US" dirty="0" smtClean="0"/>
              <a:t> STP &amp; UTP</a:t>
            </a:r>
          </a:p>
        </p:txBody>
      </p:sp>
      <p:pic>
        <p:nvPicPr>
          <p:cNvPr id="5127" name="Picture 7" descr="D:\JOB\NGAJAR\UDINUS\2013-FIK-TI Pengantar Teknologi Informasi (PTI)\Defri\PTI Teori\IMG\twisted.jpg"/>
          <p:cNvPicPr>
            <a:picLocks noChangeAspect="1" noChangeArrowheads="1"/>
          </p:cNvPicPr>
          <p:nvPr/>
        </p:nvPicPr>
        <p:blipFill>
          <a:blip r:embed="rId2"/>
          <a:srcRect/>
          <a:stretch>
            <a:fillRect/>
          </a:stretch>
        </p:blipFill>
        <p:spPr bwMode="auto">
          <a:xfrm>
            <a:off x="4881554" y="4811856"/>
            <a:ext cx="2071702" cy="1688978"/>
          </a:xfrm>
          <a:prstGeom prst="rect">
            <a:avLst/>
          </a:prstGeom>
          <a:noFill/>
        </p:spPr>
      </p:pic>
      <p:pic>
        <p:nvPicPr>
          <p:cNvPr id="5128" name="Picture 8" descr="D:\JOB\NGAJAR\UDINUS\2013-FIK-TI Pengantar Teknologi Informasi (PTI)\Defri\PTI Teori\IMG\twistedp.jpg"/>
          <p:cNvPicPr>
            <a:picLocks noChangeAspect="1" noChangeArrowheads="1"/>
          </p:cNvPicPr>
          <p:nvPr/>
        </p:nvPicPr>
        <p:blipFill>
          <a:blip r:embed="rId3"/>
          <a:srcRect/>
          <a:stretch>
            <a:fillRect/>
          </a:stretch>
        </p:blipFill>
        <p:spPr bwMode="auto">
          <a:xfrm>
            <a:off x="6882150" y="1714488"/>
            <a:ext cx="3428693" cy="3752514"/>
          </a:xfrm>
          <a:prstGeom prst="rect">
            <a:avLst/>
          </a:prstGeom>
          <a:noFill/>
        </p:spPr>
      </p:pic>
    </p:spTree>
    <p:extLst>
      <p:ext uri="{BB962C8B-B14F-4D97-AF65-F5344CB8AC3E}">
        <p14:creationId xmlns:p14="http://schemas.microsoft.com/office/powerpoint/2010/main" val="356083250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smtClean="0"/>
              <a:t>3. Selective Reject (1)</a:t>
            </a:r>
            <a:endParaRPr lang="en-US" dirty="0"/>
          </a:p>
        </p:txBody>
      </p:sp>
      <p:sp>
        <p:nvSpPr>
          <p:cNvPr id="67587" name="Rectangle 3"/>
          <p:cNvSpPr>
            <a:spLocks noGrp="1" noChangeArrowheads="1"/>
          </p:cNvSpPr>
          <p:nvPr>
            <p:ph idx="1"/>
          </p:nvPr>
        </p:nvSpPr>
        <p:spPr/>
        <p:txBody>
          <a:bodyPr>
            <a:normAutofit/>
          </a:bodyPr>
          <a:lstStyle/>
          <a:p>
            <a:r>
              <a:rPr lang="en-US"/>
              <a:t>Disebut juga “selective retransmission”</a:t>
            </a:r>
          </a:p>
          <a:p>
            <a:r>
              <a:rPr lang="en-US"/>
              <a:t>Hanya frame-frame yang ditolak yang dikirim ulang</a:t>
            </a:r>
          </a:p>
          <a:p>
            <a:r>
              <a:rPr lang="en-US"/>
              <a:t>Frame-frame bagian deretannya diterima oleh  receiver dan disimpan di buffer</a:t>
            </a:r>
          </a:p>
          <a:p>
            <a:r>
              <a:rPr lang="en-US"/>
              <a:t>Meminimalkan retransmission</a:t>
            </a:r>
          </a:p>
          <a:p>
            <a:r>
              <a:rPr lang="en-US"/>
              <a:t>Receiver harus mengelola buffer yang cukup besar</a:t>
            </a:r>
          </a:p>
          <a:p>
            <a:r>
              <a:rPr lang="en-US"/>
              <a:t>Login yang lebih kompleks didalam transmitter</a:t>
            </a:r>
          </a:p>
          <a:p>
            <a:endParaRPr lang="en-US"/>
          </a:p>
        </p:txBody>
      </p:sp>
    </p:spTree>
    <p:extLst>
      <p:ext uri="{BB962C8B-B14F-4D97-AF65-F5344CB8AC3E}">
        <p14:creationId xmlns:p14="http://schemas.microsoft.com/office/powerpoint/2010/main" val="608654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r>
              <a:rPr lang="en-US"/>
              <a:t>Selective Reject -</a:t>
            </a:r>
            <a:br>
              <a:rPr lang="en-US"/>
            </a:br>
            <a:r>
              <a:rPr lang="en-US"/>
              <a:t>Diagram</a:t>
            </a:r>
          </a:p>
        </p:txBody>
      </p:sp>
      <p:pic>
        <p:nvPicPr>
          <p:cNvPr id="68612" name="Picture 4"/>
          <p:cNvPicPr>
            <a:picLocks noChangeAspect="1" noChangeArrowheads="1"/>
          </p:cNvPicPr>
          <p:nvPr/>
        </p:nvPicPr>
        <p:blipFill>
          <a:blip r:embed="rId2"/>
          <a:srcRect l="50000" b="9550"/>
          <a:stretch>
            <a:fillRect/>
          </a:stretch>
        </p:blipFill>
        <p:spPr bwMode="auto">
          <a:xfrm>
            <a:off x="4667240" y="1489802"/>
            <a:ext cx="3071802" cy="5368198"/>
          </a:xfrm>
          <a:prstGeom prst="rect">
            <a:avLst/>
          </a:prstGeom>
          <a:noFill/>
          <a:ln w="9525">
            <a:noFill/>
            <a:miter lim="800000"/>
            <a:headEnd/>
            <a:tailEnd/>
          </a:ln>
          <a:effectLst/>
        </p:spPr>
      </p:pic>
    </p:spTree>
    <p:extLst>
      <p:ext uri="{BB962C8B-B14F-4D97-AF65-F5344CB8AC3E}">
        <p14:creationId xmlns:p14="http://schemas.microsoft.com/office/powerpoint/2010/main" val="227141582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dirty="0" err="1" smtClean="0"/>
              <a:t>Sejarah</a:t>
            </a:r>
            <a:r>
              <a:rPr lang="en-US" dirty="0" smtClean="0"/>
              <a:t> DLL Protocols</a:t>
            </a:r>
          </a:p>
        </p:txBody>
      </p:sp>
      <p:sp>
        <p:nvSpPr>
          <p:cNvPr id="6147" name="Rectangle 3"/>
          <p:cNvSpPr>
            <a:spLocks noGrp="1" noChangeArrowheads="1"/>
          </p:cNvSpPr>
          <p:nvPr>
            <p:ph idx="1"/>
          </p:nvPr>
        </p:nvSpPr>
        <p:spPr/>
        <p:txBody>
          <a:bodyPr>
            <a:normAutofit/>
          </a:bodyPr>
          <a:lstStyle/>
          <a:p>
            <a:r>
              <a:rPr lang="en-US" dirty="0"/>
              <a:t>SDLC - Synchronous Data Link Control (IBM)</a:t>
            </a:r>
          </a:p>
          <a:p>
            <a:r>
              <a:rPr lang="en-US" dirty="0">
                <a:solidFill>
                  <a:schemeClr val="accent2"/>
                </a:solidFill>
              </a:rPr>
              <a:t>HDLC - High-level Data Link Control (ISO &amp; CCITT)</a:t>
            </a:r>
            <a:endParaRPr lang="en-US" dirty="0"/>
          </a:p>
          <a:p>
            <a:r>
              <a:rPr lang="en-US" dirty="0"/>
              <a:t>ADCCP - Advanced Data Communications Control Protocol (ANSI)</a:t>
            </a:r>
          </a:p>
          <a:p>
            <a:r>
              <a:rPr lang="en-US" dirty="0"/>
              <a:t>LLC - Logical Link Control (IEEE 802.2)</a:t>
            </a:r>
          </a:p>
          <a:p>
            <a:r>
              <a:rPr lang="en-US" dirty="0"/>
              <a:t>ISO 33009, ISO 4335 Data Link Control</a:t>
            </a:r>
          </a:p>
        </p:txBody>
      </p:sp>
    </p:spTree>
    <p:extLst>
      <p:ext uri="{BB962C8B-B14F-4D97-AF65-F5344CB8AC3E}">
        <p14:creationId xmlns:p14="http://schemas.microsoft.com/office/powerpoint/2010/main" val="377217477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8" name="Rectangle 6"/>
          <p:cNvSpPr>
            <a:spLocks noGrp="1" noChangeArrowheads="1"/>
          </p:cNvSpPr>
          <p:nvPr>
            <p:ph type="title"/>
          </p:nvPr>
        </p:nvSpPr>
        <p:spPr/>
        <p:txBody>
          <a:bodyPr/>
          <a:lstStyle/>
          <a:p>
            <a:r>
              <a:rPr lang="en-US"/>
              <a:t>High Level Data Link Control</a:t>
            </a:r>
          </a:p>
        </p:txBody>
      </p:sp>
      <p:sp>
        <p:nvSpPr>
          <p:cNvPr id="69639" name="Rectangle 7"/>
          <p:cNvSpPr>
            <a:spLocks noGrp="1" noChangeArrowheads="1"/>
          </p:cNvSpPr>
          <p:nvPr>
            <p:ph idx="1"/>
          </p:nvPr>
        </p:nvSpPr>
        <p:spPr/>
        <p:txBody>
          <a:bodyPr/>
          <a:lstStyle/>
          <a:p>
            <a:r>
              <a:rPr lang="en-US"/>
              <a:t>HDLC</a:t>
            </a:r>
          </a:p>
          <a:p>
            <a:r>
              <a:rPr lang="en-US"/>
              <a:t>ISO 33009, ISO 4335</a:t>
            </a:r>
          </a:p>
        </p:txBody>
      </p:sp>
    </p:spTree>
    <p:extLst>
      <p:ext uri="{BB962C8B-B14F-4D97-AF65-F5344CB8AC3E}">
        <p14:creationId xmlns:p14="http://schemas.microsoft.com/office/powerpoint/2010/main" val="386884124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Jenis Stasiun HDLC </a:t>
            </a:r>
          </a:p>
        </p:txBody>
      </p:sp>
      <p:sp>
        <p:nvSpPr>
          <p:cNvPr id="72707" name="Rectangle 3"/>
          <p:cNvSpPr>
            <a:spLocks noGrp="1" noChangeArrowheads="1"/>
          </p:cNvSpPr>
          <p:nvPr>
            <p:ph idx="1"/>
          </p:nvPr>
        </p:nvSpPr>
        <p:spPr/>
        <p:txBody>
          <a:bodyPr>
            <a:normAutofit lnSpcReduction="10000"/>
          </a:bodyPr>
          <a:lstStyle/>
          <a:p>
            <a:pPr>
              <a:lnSpc>
                <a:spcPct val="110000"/>
              </a:lnSpc>
            </a:pPr>
            <a:r>
              <a:rPr lang="en-US" dirty="0"/>
              <a:t>Primary station</a:t>
            </a:r>
          </a:p>
          <a:p>
            <a:pPr lvl="1">
              <a:lnSpc>
                <a:spcPct val="110000"/>
              </a:lnSpc>
            </a:pPr>
            <a:r>
              <a:rPr lang="en-US" dirty="0" err="1"/>
              <a:t>Mengendalikan</a:t>
            </a:r>
            <a:r>
              <a:rPr lang="en-US" dirty="0"/>
              <a:t> </a:t>
            </a:r>
            <a:r>
              <a:rPr lang="en-US" dirty="0" err="1"/>
              <a:t>operasi</a:t>
            </a:r>
            <a:r>
              <a:rPr lang="en-US" dirty="0"/>
              <a:t> </a:t>
            </a:r>
            <a:r>
              <a:rPr lang="en-US" dirty="0" err="1"/>
              <a:t>hubungan</a:t>
            </a:r>
            <a:r>
              <a:rPr lang="en-US" dirty="0"/>
              <a:t>(link)</a:t>
            </a:r>
          </a:p>
          <a:p>
            <a:pPr lvl="1">
              <a:lnSpc>
                <a:spcPct val="110000"/>
              </a:lnSpc>
            </a:pPr>
            <a:r>
              <a:rPr lang="en-US" dirty="0"/>
              <a:t>Frame-frame yang </a:t>
            </a:r>
            <a:r>
              <a:rPr lang="en-US" dirty="0" err="1"/>
              <a:t>dibicarakan</a:t>
            </a:r>
            <a:r>
              <a:rPr lang="en-US" dirty="0"/>
              <a:t> </a:t>
            </a:r>
            <a:r>
              <a:rPr lang="en-US" dirty="0" err="1"/>
              <a:t>disebut</a:t>
            </a:r>
            <a:r>
              <a:rPr lang="en-US" dirty="0"/>
              <a:t> “command”</a:t>
            </a:r>
          </a:p>
          <a:p>
            <a:pPr lvl="1">
              <a:lnSpc>
                <a:spcPct val="110000"/>
              </a:lnSpc>
            </a:pPr>
            <a:r>
              <a:rPr lang="en-US" dirty="0" err="1"/>
              <a:t>Mengelola</a:t>
            </a:r>
            <a:r>
              <a:rPr lang="en-US" dirty="0"/>
              <a:t> logical link </a:t>
            </a:r>
            <a:r>
              <a:rPr lang="en-US" dirty="0" err="1"/>
              <a:t>terpisah</a:t>
            </a:r>
            <a:r>
              <a:rPr lang="en-US" dirty="0"/>
              <a:t> </a:t>
            </a:r>
            <a:r>
              <a:rPr lang="en-US" dirty="0" err="1"/>
              <a:t>terhadap</a:t>
            </a:r>
            <a:r>
              <a:rPr lang="en-US" dirty="0"/>
              <a:t> </a:t>
            </a:r>
            <a:r>
              <a:rPr lang="en-US" dirty="0" err="1"/>
              <a:t>setiap</a:t>
            </a:r>
            <a:r>
              <a:rPr lang="en-US" dirty="0"/>
              <a:t>  secondary station</a:t>
            </a:r>
          </a:p>
          <a:p>
            <a:pPr>
              <a:lnSpc>
                <a:spcPct val="110000"/>
              </a:lnSpc>
            </a:pPr>
            <a:r>
              <a:rPr lang="en-US" dirty="0"/>
              <a:t>Secondary station</a:t>
            </a:r>
          </a:p>
          <a:p>
            <a:pPr lvl="1">
              <a:lnSpc>
                <a:spcPct val="110000"/>
              </a:lnSpc>
            </a:pPr>
            <a:r>
              <a:rPr lang="en-US" dirty="0" err="1"/>
              <a:t>Dibawah</a:t>
            </a:r>
            <a:r>
              <a:rPr lang="en-US" dirty="0"/>
              <a:t> </a:t>
            </a:r>
            <a:r>
              <a:rPr lang="en-US" dirty="0" err="1"/>
              <a:t>kendali</a:t>
            </a:r>
            <a:r>
              <a:rPr lang="en-US" dirty="0"/>
              <a:t> primary station</a:t>
            </a:r>
          </a:p>
          <a:p>
            <a:pPr lvl="1">
              <a:lnSpc>
                <a:spcPct val="110000"/>
              </a:lnSpc>
            </a:pPr>
            <a:r>
              <a:rPr lang="en-US" dirty="0"/>
              <a:t>Frame-frame yang </a:t>
            </a:r>
            <a:r>
              <a:rPr lang="en-US" dirty="0" err="1"/>
              <a:t>dibicarakan</a:t>
            </a:r>
            <a:r>
              <a:rPr lang="en-US" dirty="0"/>
              <a:t> </a:t>
            </a:r>
            <a:r>
              <a:rPr lang="en-US" dirty="0" err="1"/>
              <a:t>disebut</a:t>
            </a:r>
            <a:r>
              <a:rPr lang="en-US" dirty="0"/>
              <a:t> “response”</a:t>
            </a:r>
          </a:p>
          <a:p>
            <a:pPr>
              <a:lnSpc>
                <a:spcPct val="110000"/>
              </a:lnSpc>
            </a:pPr>
            <a:r>
              <a:rPr lang="en-US" dirty="0"/>
              <a:t>Combined station</a:t>
            </a:r>
          </a:p>
          <a:p>
            <a:pPr lvl="1">
              <a:lnSpc>
                <a:spcPct val="110000"/>
              </a:lnSpc>
            </a:pPr>
            <a:r>
              <a:rPr lang="en-US" dirty="0" err="1"/>
              <a:t>Bisa</a:t>
            </a:r>
            <a:r>
              <a:rPr lang="en-US" dirty="0"/>
              <a:t> </a:t>
            </a:r>
            <a:r>
              <a:rPr lang="en-US" dirty="0" err="1"/>
              <a:t>mengenai</a:t>
            </a:r>
            <a:r>
              <a:rPr lang="en-US" dirty="0"/>
              <a:t> command </a:t>
            </a:r>
            <a:r>
              <a:rPr lang="en-US" dirty="0" err="1"/>
              <a:t>dan</a:t>
            </a:r>
            <a:r>
              <a:rPr lang="en-US" dirty="0"/>
              <a:t> response</a:t>
            </a:r>
          </a:p>
          <a:p>
            <a:pPr>
              <a:lnSpc>
                <a:spcPct val="110000"/>
              </a:lnSpc>
            </a:pPr>
            <a:endParaRPr lang="en-US" dirty="0"/>
          </a:p>
        </p:txBody>
      </p:sp>
    </p:spTree>
    <p:extLst>
      <p:ext uri="{BB962C8B-B14F-4D97-AF65-F5344CB8AC3E}">
        <p14:creationId xmlns:p14="http://schemas.microsoft.com/office/powerpoint/2010/main" val="24285576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Konfigurasi Hubungan HDLC </a:t>
            </a:r>
          </a:p>
        </p:txBody>
      </p:sp>
      <p:sp>
        <p:nvSpPr>
          <p:cNvPr id="73731" name="Rectangle 3"/>
          <p:cNvSpPr>
            <a:spLocks noGrp="1" noChangeArrowheads="1"/>
          </p:cNvSpPr>
          <p:nvPr>
            <p:ph idx="1"/>
          </p:nvPr>
        </p:nvSpPr>
        <p:spPr/>
        <p:txBody>
          <a:bodyPr/>
          <a:lstStyle/>
          <a:p>
            <a:r>
              <a:rPr lang="en-US"/>
              <a:t>Unbalanced</a:t>
            </a:r>
          </a:p>
          <a:p>
            <a:pPr lvl="1"/>
            <a:r>
              <a:rPr lang="en-US"/>
              <a:t>Satu stasiun primary dan satu atau lebih secondary</a:t>
            </a:r>
          </a:p>
          <a:p>
            <a:pPr lvl="1"/>
            <a:r>
              <a:rPr lang="en-US"/>
              <a:t>Mampu mendukung full duplex dan half duplex</a:t>
            </a:r>
          </a:p>
          <a:p>
            <a:r>
              <a:rPr lang="en-US"/>
              <a:t>Balanced</a:t>
            </a:r>
          </a:p>
          <a:p>
            <a:pPr lvl="1"/>
            <a:r>
              <a:rPr lang="en-US"/>
              <a:t>Dua combined stations</a:t>
            </a:r>
          </a:p>
          <a:p>
            <a:pPr lvl="1"/>
            <a:r>
              <a:rPr lang="en-US"/>
              <a:t>Mendukung full duplex dan half duplex</a:t>
            </a:r>
          </a:p>
          <a:p>
            <a:pPr lvl="1"/>
            <a:endParaRPr lang="en-US"/>
          </a:p>
        </p:txBody>
      </p:sp>
    </p:spTree>
    <p:extLst>
      <p:ext uri="{BB962C8B-B14F-4D97-AF65-F5344CB8AC3E}">
        <p14:creationId xmlns:p14="http://schemas.microsoft.com/office/powerpoint/2010/main" val="10370286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81200" y="-71462"/>
            <a:ext cx="8229600" cy="1143000"/>
          </a:xfrm>
        </p:spPr>
        <p:txBody>
          <a:bodyPr>
            <a:normAutofit/>
          </a:bodyPr>
          <a:lstStyle/>
          <a:p>
            <a:r>
              <a:rPr lang="en-US" dirty="0" err="1" smtClean="0">
                <a:latin typeface="Franklin Gothic Book" pitchFamily="34" charset="0"/>
              </a:rPr>
              <a:t>Konfigurasi</a:t>
            </a:r>
            <a:r>
              <a:rPr lang="en-US" dirty="0" smtClean="0">
                <a:latin typeface="Franklin Gothic Book" pitchFamily="34" charset="0"/>
              </a:rPr>
              <a:t> HDLC</a:t>
            </a:r>
          </a:p>
        </p:txBody>
      </p:sp>
      <p:grpSp>
        <p:nvGrpSpPr>
          <p:cNvPr id="2" name="Group 34"/>
          <p:cNvGrpSpPr>
            <a:grpSpLocks/>
          </p:cNvGrpSpPr>
          <p:nvPr/>
        </p:nvGrpSpPr>
        <p:grpSpPr bwMode="auto">
          <a:xfrm>
            <a:off x="2362200" y="914401"/>
            <a:ext cx="7207250" cy="5667375"/>
            <a:chOff x="544" y="482"/>
            <a:chExt cx="4540" cy="3570"/>
          </a:xfrm>
        </p:grpSpPr>
        <p:sp>
          <p:nvSpPr>
            <p:cNvPr id="11268" name="Rectangle 35"/>
            <p:cNvSpPr>
              <a:spLocks noChangeArrowheads="1"/>
            </p:cNvSpPr>
            <p:nvPr/>
          </p:nvSpPr>
          <p:spPr bwMode="auto">
            <a:xfrm>
              <a:off x="1165" y="862"/>
              <a:ext cx="700" cy="556"/>
            </a:xfrm>
            <a:prstGeom prst="rect">
              <a:avLst/>
            </a:prstGeom>
            <a:noFill/>
            <a:ln w="12700">
              <a:solidFill>
                <a:schemeClr val="tx1"/>
              </a:solidFill>
              <a:miter lim="800000"/>
              <a:headEnd/>
              <a:tailEnd/>
            </a:ln>
          </p:spPr>
          <p:txBody>
            <a:bodyPr wrap="none" anchor="ctr"/>
            <a:lstStyle/>
            <a:p>
              <a:endParaRPr lang="en-US"/>
            </a:p>
          </p:txBody>
        </p:sp>
        <p:sp>
          <p:nvSpPr>
            <p:cNvPr id="11269" name="Rectangle 36"/>
            <p:cNvSpPr>
              <a:spLocks noChangeArrowheads="1"/>
            </p:cNvSpPr>
            <p:nvPr/>
          </p:nvSpPr>
          <p:spPr bwMode="auto">
            <a:xfrm>
              <a:off x="1260" y="1026"/>
              <a:ext cx="528" cy="210"/>
            </a:xfrm>
            <a:prstGeom prst="rect">
              <a:avLst/>
            </a:prstGeom>
            <a:noFill/>
            <a:ln w="12700">
              <a:noFill/>
              <a:miter lim="800000"/>
              <a:headEnd/>
              <a:tailEnd/>
            </a:ln>
          </p:spPr>
          <p:txBody>
            <a:bodyPr wrap="none" lIns="90488" tIns="44450" rIns="90488" bIns="44450">
              <a:spAutoFit/>
            </a:bodyPr>
            <a:lstStyle/>
            <a:p>
              <a:r>
                <a:rPr lang="en-US" sz="1600"/>
                <a:t>Primary</a:t>
              </a:r>
            </a:p>
          </p:txBody>
        </p:sp>
        <p:sp>
          <p:nvSpPr>
            <p:cNvPr id="11270" name="Rectangle 37"/>
            <p:cNvSpPr>
              <a:spLocks noChangeArrowheads="1"/>
            </p:cNvSpPr>
            <p:nvPr/>
          </p:nvSpPr>
          <p:spPr bwMode="auto">
            <a:xfrm>
              <a:off x="3757" y="850"/>
              <a:ext cx="700" cy="556"/>
            </a:xfrm>
            <a:prstGeom prst="rect">
              <a:avLst/>
            </a:prstGeom>
            <a:noFill/>
            <a:ln w="12700">
              <a:solidFill>
                <a:schemeClr val="tx1"/>
              </a:solidFill>
              <a:miter lim="800000"/>
              <a:headEnd/>
              <a:tailEnd/>
            </a:ln>
          </p:spPr>
          <p:txBody>
            <a:bodyPr wrap="none" anchor="ctr"/>
            <a:lstStyle/>
            <a:p>
              <a:endParaRPr lang="en-US"/>
            </a:p>
          </p:txBody>
        </p:sp>
        <p:sp>
          <p:nvSpPr>
            <p:cNvPr id="11271" name="Rectangle 38"/>
            <p:cNvSpPr>
              <a:spLocks noChangeArrowheads="1"/>
            </p:cNvSpPr>
            <p:nvPr/>
          </p:nvSpPr>
          <p:spPr bwMode="auto">
            <a:xfrm>
              <a:off x="3804" y="1026"/>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272" name="Line 39"/>
            <p:cNvSpPr>
              <a:spLocks noChangeShapeType="1"/>
            </p:cNvSpPr>
            <p:nvPr/>
          </p:nvSpPr>
          <p:spPr bwMode="auto">
            <a:xfrm>
              <a:off x="1873" y="1122"/>
              <a:ext cx="1876" cy="0"/>
            </a:xfrm>
            <a:prstGeom prst="line">
              <a:avLst/>
            </a:prstGeom>
            <a:noFill/>
            <a:ln w="12700">
              <a:solidFill>
                <a:schemeClr val="tx1"/>
              </a:solidFill>
              <a:round/>
              <a:headEnd/>
              <a:tailEnd/>
            </a:ln>
          </p:spPr>
          <p:txBody>
            <a:bodyPr wrap="none" anchor="ctr"/>
            <a:lstStyle/>
            <a:p>
              <a:endParaRPr lang="en-SG"/>
            </a:p>
          </p:txBody>
        </p:sp>
        <p:sp>
          <p:nvSpPr>
            <p:cNvPr id="11273" name="Rectangle 40"/>
            <p:cNvSpPr>
              <a:spLocks noChangeArrowheads="1"/>
            </p:cNvSpPr>
            <p:nvPr/>
          </p:nvSpPr>
          <p:spPr bwMode="auto">
            <a:xfrm>
              <a:off x="1872" y="870"/>
              <a:ext cx="706" cy="212"/>
            </a:xfrm>
            <a:prstGeom prst="rect">
              <a:avLst/>
            </a:prstGeom>
            <a:noFill/>
            <a:ln w="12700">
              <a:noFill/>
              <a:miter lim="800000"/>
              <a:headEnd/>
              <a:tailEnd/>
            </a:ln>
          </p:spPr>
          <p:txBody>
            <a:bodyPr wrap="none" lIns="90488" tIns="44450" rIns="90488" bIns="44450">
              <a:spAutoFit/>
            </a:bodyPr>
            <a:lstStyle/>
            <a:p>
              <a:r>
                <a:rPr lang="en-US" sz="1600"/>
                <a:t>Commands</a:t>
              </a:r>
            </a:p>
          </p:txBody>
        </p:sp>
        <p:sp>
          <p:nvSpPr>
            <p:cNvPr id="11274" name="Line 41"/>
            <p:cNvSpPr>
              <a:spLocks noChangeShapeType="1"/>
            </p:cNvSpPr>
            <p:nvPr/>
          </p:nvSpPr>
          <p:spPr bwMode="auto">
            <a:xfrm>
              <a:off x="2605" y="966"/>
              <a:ext cx="285" cy="7"/>
            </a:xfrm>
            <a:prstGeom prst="line">
              <a:avLst/>
            </a:prstGeom>
            <a:noFill/>
            <a:ln w="12700">
              <a:solidFill>
                <a:schemeClr val="tx1"/>
              </a:solidFill>
              <a:round/>
              <a:headEnd/>
              <a:tailEnd type="triangle" w="med" len="med"/>
            </a:ln>
          </p:spPr>
          <p:txBody>
            <a:bodyPr wrap="none" anchor="ctr"/>
            <a:lstStyle/>
            <a:p>
              <a:endParaRPr lang="en-SG"/>
            </a:p>
          </p:txBody>
        </p:sp>
        <p:sp>
          <p:nvSpPr>
            <p:cNvPr id="11275" name="Rectangle 42"/>
            <p:cNvSpPr>
              <a:spLocks noChangeArrowheads="1"/>
            </p:cNvSpPr>
            <p:nvPr/>
          </p:nvSpPr>
          <p:spPr bwMode="auto">
            <a:xfrm>
              <a:off x="2964" y="1206"/>
              <a:ext cx="668" cy="212"/>
            </a:xfrm>
            <a:prstGeom prst="rect">
              <a:avLst/>
            </a:prstGeom>
            <a:noFill/>
            <a:ln w="12700">
              <a:noFill/>
              <a:miter lim="800000"/>
              <a:headEnd/>
              <a:tailEnd/>
            </a:ln>
          </p:spPr>
          <p:txBody>
            <a:bodyPr wrap="none" lIns="90488" tIns="44450" rIns="90488" bIns="44450">
              <a:spAutoFit/>
            </a:bodyPr>
            <a:lstStyle/>
            <a:p>
              <a:r>
                <a:rPr lang="en-US" sz="1600"/>
                <a:t>Responses</a:t>
              </a:r>
            </a:p>
          </p:txBody>
        </p:sp>
        <p:sp>
          <p:nvSpPr>
            <p:cNvPr id="11276" name="Line 43"/>
            <p:cNvSpPr>
              <a:spLocks noChangeShapeType="1"/>
            </p:cNvSpPr>
            <p:nvPr/>
          </p:nvSpPr>
          <p:spPr bwMode="auto">
            <a:xfrm>
              <a:off x="2629" y="1266"/>
              <a:ext cx="292" cy="0"/>
            </a:xfrm>
            <a:prstGeom prst="line">
              <a:avLst/>
            </a:prstGeom>
            <a:noFill/>
            <a:ln w="12700">
              <a:solidFill>
                <a:schemeClr val="tx1"/>
              </a:solidFill>
              <a:round/>
              <a:headEnd type="triangle" w="med" len="med"/>
              <a:tailEnd/>
            </a:ln>
          </p:spPr>
          <p:txBody>
            <a:bodyPr wrap="none" anchor="ctr"/>
            <a:lstStyle/>
            <a:p>
              <a:endParaRPr lang="en-SG"/>
            </a:p>
          </p:txBody>
        </p:sp>
        <p:sp>
          <p:nvSpPr>
            <p:cNvPr id="11277" name="Rectangle 44"/>
            <p:cNvSpPr>
              <a:spLocks noChangeArrowheads="1"/>
            </p:cNvSpPr>
            <p:nvPr/>
          </p:nvSpPr>
          <p:spPr bwMode="auto">
            <a:xfrm>
              <a:off x="1871" y="482"/>
              <a:ext cx="1927" cy="231"/>
            </a:xfrm>
            <a:prstGeom prst="rect">
              <a:avLst/>
            </a:prstGeom>
            <a:noFill/>
            <a:ln w="12700">
              <a:noFill/>
              <a:miter lim="800000"/>
              <a:headEnd/>
              <a:tailEnd/>
            </a:ln>
          </p:spPr>
          <p:txBody>
            <a:bodyPr wrap="none" lIns="90488" tIns="44450" rIns="90488" bIns="44450">
              <a:spAutoFit/>
            </a:bodyPr>
            <a:lstStyle/>
            <a:p>
              <a:r>
                <a:rPr lang="en-US" dirty="0"/>
                <a:t>Unbalanced Point-to-point link</a:t>
              </a:r>
            </a:p>
          </p:txBody>
        </p:sp>
        <p:sp>
          <p:nvSpPr>
            <p:cNvPr id="11278" name="Rectangle 45"/>
            <p:cNvSpPr>
              <a:spLocks noChangeArrowheads="1"/>
            </p:cNvSpPr>
            <p:nvPr/>
          </p:nvSpPr>
          <p:spPr bwMode="auto">
            <a:xfrm>
              <a:off x="544" y="1850"/>
              <a:ext cx="700" cy="556"/>
            </a:xfrm>
            <a:prstGeom prst="rect">
              <a:avLst/>
            </a:prstGeom>
            <a:noFill/>
            <a:ln w="12700">
              <a:solidFill>
                <a:schemeClr val="tx1"/>
              </a:solidFill>
              <a:miter lim="800000"/>
              <a:headEnd/>
              <a:tailEnd/>
            </a:ln>
          </p:spPr>
          <p:txBody>
            <a:bodyPr wrap="none" anchor="ctr"/>
            <a:lstStyle/>
            <a:p>
              <a:endParaRPr lang="en-US"/>
            </a:p>
          </p:txBody>
        </p:sp>
        <p:sp>
          <p:nvSpPr>
            <p:cNvPr id="11279" name="Rectangle 46"/>
            <p:cNvSpPr>
              <a:spLocks noChangeArrowheads="1"/>
            </p:cNvSpPr>
            <p:nvPr/>
          </p:nvSpPr>
          <p:spPr bwMode="auto">
            <a:xfrm>
              <a:off x="639" y="2014"/>
              <a:ext cx="528" cy="210"/>
            </a:xfrm>
            <a:prstGeom prst="rect">
              <a:avLst/>
            </a:prstGeom>
            <a:noFill/>
            <a:ln w="12700">
              <a:noFill/>
              <a:miter lim="800000"/>
              <a:headEnd/>
              <a:tailEnd/>
            </a:ln>
          </p:spPr>
          <p:txBody>
            <a:bodyPr wrap="none" lIns="90488" tIns="44450" rIns="90488" bIns="44450">
              <a:spAutoFit/>
            </a:bodyPr>
            <a:lstStyle/>
            <a:p>
              <a:r>
                <a:rPr lang="en-US" sz="1600"/>
                <a:t>Primary</a:t>
              </a:r>
            </a:p>
          </p:txBody>
        </p:sp>
        <p:sp>
          <p:nvSpPr>
            <p:cNvPr id="11280" name="Rectangle 47"/>
            <p:cNvSpPr>
              <a:spLocks noChangeArrowheads="1"/>
            </p:cNvSpPr>
            <p:nvPr/>
          </p:nvSpPr>
          <p:spPr bwMode="auto">
            <a:xfrm>
              <a:off x="1251" y="1858"/>
              <a:ext cx="706" cy="212"/>
            </a:xfrm>
            <a:prstGeom prst="rect">
              <a:avLst/>
            </a:prstGeom>
            <a:noFill/>
            <a:ln w="12700">
              <a:noFill/>
              <a:miter lim="800000"/>
              <a:headEnd/>
              <a:tailEnd/>
            </a:ln>
          </p:spPr>
          <p:txBody>
            <a:bodyPr wrap="none" lIns="90488" tIns="44450" rIns="90488" bIns="44450">
              <a:spAutoFit/>
            </a:bodyPr>
            <a:lstStyle/>
            <a:p>
              <a:r>
                <a:rPr lang="en-US" sz="1600"/>
                <a:t>Commands</a:t>
              </a:r>
            </a:p>
          </p:txBody>
        </p:sp>
        <p:sp>
          <p:nvSpPr>
            <p:cNvPr id="11281" name="Line 48"/>
            <p:cNvSpPr>
              <a:spLocks noChangeShapeType="1"/>
            </p:cNvSpPr>
            <p:nvPr/>
          </p:nvSpPr>
          <p:spPr bwMode="auto">
            <a:xfrm>
              <a:off x="1984" y="1954"/>
              <a:ext cx="292" cy="0"/>
            </a:xfrm>
            <a:prstGeom prst="line">
              <a:avLst/>
            </a:prstGeom>
            <a:noFill/>
            <a:ln w="12700">
              <a:solidFill>
                <a:schemeClr val="tx1"/>
              </a:solidFill>
              <a:round/>
              <a:headEnd/>
              <a:tailEnd type="triangle" w="med" len="med"/>
            </a:ln>
          </p:spPr>
          <p:txBody>
            <a:bodyPr wrap="none" anchor="ctr"/>
            <a:lstStyle/>
            <a:p>
              <a:endParaRPr lang="en-SG"/>
            </a:p>
          </p:txBody>
        </p:sp>
        <p:sp>
          <p:nvSpPr>
            <p:cNvPr id="11282" name="Rectangle 49"/>
            <p:cNvSpPr>
              <a:spLocks noChangeArrowheads="1"/>
            </p:cNvSpPr>
            <p:nvPr/>
          </p:nvSpPr>
          <p:spPr bwMode="auto">
            <a:xfrm>
              <a:off x="4323" y="2182"/>
              <a:ext cx="668" cy="212"/>
            </a:xfrm>
            <a:prstGeom prst="rect">
              <a:avLst/>
            </a:prstGeom>
            <a:noFill/>
            <a:ln w="12700">
              <a:noFill/>
              <a:miter lim="800000"/>
              <a:headEnd/>
              <a:tailEnd/>
            </a:ln>
          </p:spPr>
          <p:txBody>
            <a:bodyPr wrap="none" lIns="90488" tIns="44450" rIns="90488" bIns="44450">
              <a:spAutoFit/>
            </a:bodyPr>
            <a:lstStyle/>
            <a:p>
              <a:r>
                <a:rPr lang="en-US" sz="1600"/>
                <a:t>Responses</a:t>
              </a:r>
            </a:p>
          </p:txBody>
        </p:sp>
        <p:sp>
          <p:nvSpPr>
            <p:cNvPr id="11283" name="Line 50"/>
            <p:cNvSpPr>
              <a:spLocks noChangeShapeType="1"/>
            </p:cNvSpPr>
            <p:nvPr/>
          </p:nvSpPr>
          <p:spPr bwMode="auto">
            <a:xfrm>
              <a:off x="1276" y="2134"/>
              <a:ext cx="2800" cy="0"/>
            </a:xfrm>
            <a:prstGeom prst="line">
              <a:avLst/>
            </a:prstGeom>
            <a:noFill/>
            <a:ln w="12700">
              <a:solidFill>
                <a:schemeClr val="tx1"/>
              </a:solidFill>
              <a:round/>
              <a:headEnd/>
              <a:tailEnd/>
            </a:ln>
          </p:spPr>
          <p:txBody>
            <a:bodyPr wrap="none" anchor="ctr"/>
            <a:lstStyle/>
            <a:p>
              <a:endParaRPr lang="en-SG"/>
            </a:p>
          </p:txBody>
        </p:sp>
        <p:sp>
          <p:nvSpPr>
            <p:cNvPr id="11284" name="Rectangle 51"/>
            <p:cNvSpPr>
              <a:spLocks noChangeArrowheads="1"/>
            </p:cNvSpPr>
            <p:nvPr/>
          </p:nvSpPr>
          <p:spPr bwMode="auto">
            <a:xfrm>
              <a:off x="1636" y="2414"/>
              <a:ext cx="700" cy="556"/>
            </a:xfrm>
            <a:prstGeom prst="rect">
              <a:avLst/>
            </a:prstGeom>
            <a:noFill/>
            <a:ln w="12700">
              <a:solidFill>
                <a:schemeClr val="tx1"/>
              </a:solidFill>
              <a:miter lim="800000"/>
              <a:headEnd/>
              <a:tailEnd/>
            </a:ln>
          </p:spPr>
          <p:txBody>
            <a:bodyPr wrap="none" anchor="ctr"/>
            <a:lstStyle/>
            <a:p>
              <a:endParaRPr lang="en-US"/>
            </a:p>
          </p:txBody>
        </p:sp>
        <p:sp>
          <p:nvSpPr>
            <p:cNvPr id="11285" name="Rectangle 52"/>
            <p:cNvSpPr>
              <a:spLocks noChangeArrowheads="1"/>
            </p:cNvSpPr>
            <p:nvPr/>
          </p:nvSpPr>
          <p:spPr bwMode="auto">
            <a:xfrm>
              <a:off x="1683" y="2590"/>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286" name="Rectangle 53"/>
            <p:cNvSpPr>
              <a:spLocks noChangeArrowheads="1"/>
            </p:cNvSpPr>
            <p:nvPr/>
          </p:nvSpPr>
          <p:spPr bwMode="auto">
            <a:xfrm>
              <a:off x="2644" y="2426"/>
              <a:ext cx="700" cy="556"/>
            </a:xfrm>
            <a:prstGeom prst="rect">
              <a:avLst/>
            </a:prstGeom>
            <a:noFill/>
            <a:ln w="12700">
              <a:solidFill>
                <a:schemeClr val="tx1"/>
              </a:solidFill>
              <a:miter lim="800000"/>
              <a:headEnd/>
              <a:tailEnd/>
            </a:ln>
          </p:spPr>
          <p:txBody>
            <a:bodyPr wrap="none" anchor="ctr"/>
            <a:lstStyle/>
            <a:p>
              <a:endParaRPr lang="en-US"/>
            </a:p>
          </p:txBody>
        </p:sp>
        <p:sp>
          <p:nvSpPr>
            <p:cNvPr id="11287" name="Rectangle 54"/>
            <p:cNvSpPr>
              <a:spLocks noChangeArrowheads="1"/>
            </p:cNvSpPr>
            <p:nvPr/>
          </p:nvSpPr>
          <p:spPr bwMode="auto">
            <a:xfrm>
              <a:off x="2691" y="2602"/>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288" name="Rectangle 55"/>
            <p:cNvSpPr>
              <a:spLocks noChangeArrowheads="1"/>
            </p:cNvSpPr>
            <p:nvPr/>
          </p:nvSpPr>
          <p:spPr bwMode="auto">
            <a:xfrm>
              <a:off x="3652" y="2438"/>
              <a:ext cx="700" cy="556"/>
            </a:xfrm>
            <a:prstGeom prst="rect">
              <a:avLst/>
            </a:prstGeom>
            <a:noFill/>
            <a:ln w="12700">
              <a:solidFill>
                <a:schemeClr val="tx1"/>
              </a:solidFill>
              <a:miter lim="800000"/>
              <a:headEnd/>
              <a:tailEnd/>
            </a:ln>
          </p:spPr>
          <p:txBody>
            <a:bodyPr wrap="none" anchor="ctr"/>
            <a:lstStyle/>
            <a:p>
              <a:endParaRPr lang="en-US"/>
            </a:p>
          </p:txBody>
        </p:sp>
        <p:sp>
          <p:nvSpPr>
            <p:cNvPr id="11289" name="Rectangle 56"/>
            <p:cNvSpPr>
              <a:spLocks noChangeArrowheads="1"/>
            </p:cNvSpPr>
            <p:nvPr/>
          </p:nvSpPr>
          <p:spPr bwMode="auto">
            <a:xfrm>
              <a:off x="3699" y="2614"/>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290" name="Line 57"/>
            <p:cNvSpPr>
              <a:spLocks noChangeShapeType="1"/>
            </p:cNvSpPr>
            <p:nvPr/>
          </p:nvSpPr>
          <p:spPr bwMode="auto">
            <a:xfrm flipV="1">
              <a:off x="1980" y="2130"/>
              <a:ext cx="0" cy="284"/>
            </a:xfrm>
            <a:prstGeom prst="line">
              <a:avLst/>
            </a:prstGeom>
            <a:noFill/>
            <a:ln w="12700">
              <a:solidFill>
                <a:schemeClr val="tx1"/>
              </a:solidFill>
              <a:round/>
              <a:headEnd/>
              <a:tailEnd type="triangle" w="med" len="med"/>
            </a:ln>
          </p:spPr>
          <p:txBody>
            <a:bodyPr wrap="none" anchor="ctr"/>
            <a:lstStyle/>
            <a:p>
              <a:endParaRPr lang="en-SG"/>
            </a:p>
          </p:txBody>
        </p:sp>
        <p:sp>
          <p:nvSpPr>
            <p:cNvPr id="11291" name="Line 58"/>
            <p:cNvSpPr>
              <a:spLocks noChangeShapeType="1"/>
            </p:cNvSpPr>
            <p:nvPr/>
          </p:nvSpPr>
          <p:spPr bwMode="auto">
            <a:xfrm flipV="1">
              <a:off x="3012" y="2130"/>
              <a:ext cx="0" cy="284"/>
            </a:xfrm>
            <a:prstGeom prst="line">
              <a:avLst/>
            </a:prstGeom>
            <a:noFill/>
            <a:ln w="12700">
              <a:solidFill>
                <a:schemeClr val="tx1"/>
              </a:solidFill>
              <a:round/>
              <a:headEnd/>
              <a:tailEnd type="triangle" w="med" len="med"/>
            </a:ln>
          </p:spPr>
          <p:txBody>
            <a:bodyPr wrap="none" anchor="ctr"/>
            <a:lstStyle/>
            <a:p>
              <a:endParaRPr lang="en-SG"/>
            </a:p>
          </p:txBody>
        </p:sp>
        <p:sp>
          <p:nvSpPr>
            <p:cNvPr id="11292" name="Line 59"/>
            <p:cNvSpPr>
              <a:spLocks noChangeShapeType="1"/>
            </p:cNvSpPr>
            <p:nvPr/>
          </p:nvSpPr>
          <p:spPr bwMode="auto">
            <a:xfrm flipV="1">
              <a:off x="4044" y="2130"/>
              <a:ext cx="0" cy="284"/>
            </a:xfrm>
            <a:prstGeom prst="line">
              <a:avLst/>
            </a:prstGeom>
            <a:noFill/>
            <a:ln w="12700">
              <a:solidFill>
                <a:schemeClr val="tx1"/>
              </a:solidFill>
              <a:round/>
              <a:headEnd/>
              <a:tailEnd type="triangle" w="med" len="med"/>
            </a:ln>
          </p:spPr>
          <p:txBody>
            <a:bodyPr wrap="none" anchor="ctr"/>
            <a:lstStyle/>
            <a:p>
              <a:endParaRPr lang="en-SG"/>
            </a:p>
          </p:txBody>
        </p:sp>
        <p:sp>
          <p:nvSpPr>
            <p:cNvPr id="11293" name="Rectangle 60"/>
            <p:cNvSpPr>
              <a:spLocks noChangeArrowheads="1"/>
            </p:cNvSpPr>
            <p:nvPr/>
          </p:nvSpPr>
          <p:spPr bwMode="auto">
            <a:xfrm>
              <a:off x="1939" y="1562"/>
              <a:ext cx="1714" cy="229"/>
            </a:xfrm>
            <a:prstGeom prst="rect">
              <a:avLst/>
            </a:prstGeom>
            <a:noFill/>
            <a:ln w="12700">
              <a:noFill/>
              <a:miter lim="800000"/>
              <a:headEnd/>
              <a:tailEnd/>
            </a:ln>
          </p:spPr>
          <p:txBody>
            <a:bodyPr wrap="none" lIns="90488" tIns="44450" rIns="90488" bIns="44450">
              <a:spAutoFit/>
            </a:bodyPr>
            <a:lstStyle/>
            <a:p>
              <a:r>
                <a:rPr lang="en-US"/>
                <a:t>Unbalanced Multipoint link</a:t>
              </a:r>
            </a:p>
          </p:txBody>
        </p:sp>
        <p:sp>
          <p:nvSpPr>
            <p:cNvPr id="11294" name="Rectangle 61"/>
            <p:cNvSpPr>
              <a:spLocks noChangeArrowheads="1"/>
            </p:cNvSpPr>
            <p:nvPr/>
          </p:nvSpPr>
          <p:spPr bwMode="auto">
            <a:xfrm>
              <a:off x="916" y="3496"/>
              <a:ext cx="700" cy="556"/>
            </a:xfrm>
            <a:prstGeom prst="rect">
              <a:avLst/>
            </a:prstGeom>
            <a:noFill/>
            <a:ln w="12700">
              <a:solidFill>
                <a:schemeClr val="tx1"/>
              </a:solidFill>
              <a:miter lim="800000"/>
              <a:headEnd/>
              <a:tailEnd/>
            </a:ln>
          </p:spPr>
          <p:txBody>
            <a:bodyPr wrap="none" anchor="ctr"/>
            <a:lstStyle/>
            <a:p>
              <a:endParaRPr lang="en-US"/>
            </a:p>
          </p:txBody>
        </p:sp>
        <p:sp>
          <p:nvSpPr>
            <p:cNvPr id="11295" name="Rectangle 62"/>
            <p:cNvSpPr>
              <a:spLocks noChangeArrowheads="1"/>
            </p:cNvSpPr>
            <p:nvPr/>
          </p:nvSpPr>
          <p:spPr bwMode="auto">
            <a:xfrm>
              <a:off x="1023" y="3540"/>
              <a:ext cx="528" cy="210"/>
            </a:xfrm>
            <a:prstGeom prst="rect">
              <a:avLst/>
            </a:prstGeom>
            <a:noFill/>
            <a:ln w="12700">
              <a:noFill/>
              <a:miter lim="800000"/>
              <a:headEnd/>
              <a:tailEnd/>
            </a:ln>
          </p:spPr>
          <p:txBody>
            <a:bodyPr wrap="none" lIns="90488" tIns="44450" rIns="90488" bIns="44450">
              <a:spAutoFit/>
            </a:bodyPr>
            <a:lstStyle/>
            <a:p>
              <a:r>
                <a:rPr lang="en-US" sz="1600"/>
                <a:t>Primary</a:t>
              </a:r>
            </a:p>
          </p:txBody>
        </p:sp>
        <p:sp>
          <p:nvSpPr>
            <p:cNvPr id="11296" name="Rectangle 63"/>
            <p:cNvSpPr>
              <a:spLocks noChangeArrowheads="1"/>
            </p:cNvSpPr>
            <p:nvPr/>
          </p:nvSpPr>
          <p:spPr bwMode="auto">
            <a:xfrm>
              <a:off x="4384" y="3484"/>
              <a:ext cx="700" cy="556"/>
            </a:xfrm>
            <a:prstGeom prst="rect">
              <a:avLst/>
            </a:prstGeom>
            <a:noFill/>
            <a:ln w="12700">
              <a:solidFill>
                <a:schemeClr val="tx1"/>
              </a:solidFill>
              <a:miter lim="800000"/>
              <a:headEnd/>
              <a:tailEnd/>
            </a:ln>
          </p:spPr>
          <p:txBody>
            <a:bodyPr wrap="none" anchor="ctr"/>
            <a:lstStyle/>
            <a:p>
              <a:endParaRPr lang="en-US"/>
            </a:p>
          </p:txBody>
        </p:sp>
        <p:sp>
          <p:nvSpPr>
            <p:cNvPr id="11297" name="Rectangle 64"/>
            <p:cNvSpPr>
              <a:spLocks noChangeArrowheads="1"/>
            </p:cNvSpPr>
            <p:nvPr/>
          </p:nvSpPr>
          <p:spPr bwMode="auto">
            <a:xfrm>
              <a:off x="951" y="3792"/>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298" name="Line 65"/>
            <p:cNvSpPr>
              <a:spLocks noChangeShapeType="1"/>
            </p:cNvSpPr>
            <p:nvPr/>
          </p:nvSpPr>
          <p:spPr bwMode="auto">
            <a:xfrm flipV="1">
              <a:off x="1636" y="3767"/>
              <a:ext cx="2752" cy="1"/>
            </a:xfrm>
            <a:prstGeom prst="line">
              <a:avLst/>
            </a:prstGeom>
            <a:noFill/>
            <a:ln w="12700">
              <a:solidFill>
                <a:schemeClr val="tx1"/>
              </a:solidFill>
              <a:round/>
              <a:headEnd/>
              <a:tailEnd/>
            </a:ln>
          </p:spPr>
          <p:txBody>
            <a:bodyPr wrap="none" anchor="ctr"/>
            <a:lstStyle/>
            <a:p>
              <a:endParaRPr lang="en-SG"/>
            </a:p>
          </p:txBody>
        </p:sp>
        <p:sp>
          <p:nvSpPr>
            <p:cNvPr id="11299" name="Rectangle 66"/>
            <p:cNvSpPr>
              <a:spLocks noChangeArrowheads="1"/>
            </p:cNvSpPr>
            <p:nvPr/>
          </p:nvSpPr>
          <p:spPr bwMode="auto">
            <a:xfrm>
              <a:off x="1587" y="3516"/>
              <a:ext cx="706" cy="212"/>
            </a:xfrm>
            <a:prstGeom prst="rect">
              <a:avLst/>
            </a:prstGeom>
            <a:noFill/>
            <a:ln w="12700">
              <a:noFill/>
              <a:miter lim="800000"/>
              <a:headEnd/>
              <a:tailEnd/>
            </a:ln>
          </p:spPr>
          <p:txBody>
            <a:bodyPr wrap="none" lIns="90488" tIns="44450" rIns="90488" bIns="44450">
              <a:spAutoFit/>
            </a:bodyPr>
            <a:lstStyle/>
            <a:p>
              <a:r>
                <a:rPr lang="en-US" sz="1600"/>
                <a:t>Commands</a:t>
              </a:r>
            </a:p>
          </p:txBody>
        </p:sp>
        <p:sp>
          <p:nvSpPr>
            <p:cNvPr id="11300" name="Line 67"/>
            <p:cNvSpPr>
              <a:spLocks noChangeShapeType="1"/>
            </p:cNvSpPr>
            <p:nvPr/>
          </p:nvSpPr>
          <p:spPr bwMode="auto">
            <a:xfrm>
              <a:off x="2248" y="3624"/>
              <a:ext cx="292" cy="0"/>
            </a:xfrm>
            <a:prstGeom prst="line">
              <a:avLst/>
            </a:prstGeom>
            <a:noFill/>
            <a:ln w="12700">
              <a:solidFill>
                <a:schemeClr val="tx1"/>
              </a:solidFill>
              <a:round/>
              <a:headEnd/>
              <a:tailEnd type="triangle" w="med" len="med"/>
            </a:ln>
          </p:spPr>
          <p:txBody>
            <a:bodyPr wrap="none" anchor="ctr"/>
            <a:lstStyle/>
            <a:p>
              <a:endParaRPr lang="en-SG"/>
            </a:p>
          </p:txBody>
        </p:sp>
        <p:sp>
          <p:nvSpPr>
            <p:cNvPr id="11301" name="Rectangle 68"/>
            <p:cNvSpPr>
              <a:spLocks noChangeArrowheads="1"/>
            </p:cNvSpPr>
            <p:nvPr/>
          </p:nvSpPr>
          <p:spPr bwMode="auto">
            <a:xfrm>
              <a:off x="3675" y="3540"/>
              <a:ext cx="668" cy="212"/>
            </a:xfrm>
            <a:prstGeom prst="rect">
              <a:avLst/>
            </a:prstGeom>
            <a:noFill/>
            <a:ln w="12700">
              <a:noFill/>
              <a:miter lim="800000"/>
              <a:headEnd/>
              <a:tailEnd/>
            </a:ln>
          </p:spPr>
          <p:txBody>
            <a:bodyPr wrap="none" lIns="90488" tIns="44450" rIns="90488" bIns="44450">
              <a:spAutoFit/>
            </a:bodyPr>
            <a:lstStyle/>
            <a:p>
              <a:r>
                <a:rPr lang="en-US" sz="1600"/>
                <a:t>Responses</a:t>
              </a:r>
            </a:p>
          </p:txBody>
        </p:sp>
        <p:sp>
          <p:nvSpPr>
            <p:cNvPr id="11302" name="Line 69"/>
            <p:cNvSpPr>
              <a:spLocks noChangeShapeType="1"/>
            </p:cNvSpPr>
            <p:nvPr/>
          </p:nvSpPr>
          <p:spPr bwMode="auto">
            <a:xfrm>
              <a:off x="3352" y="3648"/>
              <a:ext cx="292" cy="0"/>
            </a:xfrm>
            <a:prstGeom prst="line">
              <a:avLst/>
            </a:prstGeom>
            <a:noFill/>
            <a:ln w="12700">
              <a:solidFill>
                <a:schemeClr val="tx1"/>
              </a:solidFill>
              <a:round/>
              <a:headEnd type="triangle" w="med" len="med"/>
              <a:tailEnd/>
            </a:ln>
          </p:spPr>
          <p:txBody>
            <a:bodyPr wrap="none" anchor="ctr"/>
            <a:lstStyle/>
            <a:p>
              <a:endParaRPr lang="en-SG"/>
            </a:p>
          </p:txBody>
        </p:sp>
        <p:sp>
          <p:nvSpPr>
            <p:cNvPr id="11303" name="Rectangle 70"/>
            <p:cNvSpPr>
              <a:spLocks noChangeArrowheads="1"/>
            </p:cNvSpPr>
            <p:nvPr/>
          </p:nvSpPr>
          <p:spPr bwMode="auto">
            <a:xfrm>
              <a:off x="1071" y="3130"/>
              <a:ext cx="3461" cy="231"/>
            </a:xfrm>
            <a:prstGeom prst="rect">
              <a:avLst/>
            </a:prstGeom>
            <a:noFill/>
            <a:ln w="12700">
              <a:noFill/>
              <a:miter lim="800000"/>
              <a:headEnd/>
              <a:tailEnd/>
            </a:ln>
          </p:spPr>
          <p:txBody>
            <a:bodyPr wrap="none" lIns="90488" tIns="44450" rIns="90488" bIns="44450">
              <a:spAutoFit/>
            </a:bodyPr>
            <a:lstStyle/>
            <a:p>
              <a:r>
                <a:rPr lang="en-US"/>
                <a:t>Balanced Point-to-point link between Combined Stations</a:t>
              </a:r>
            </a:p>
          </p:txBody>
        </p:sp>
        <p:sp>
          <p:nvSpPr>
            <p:cNvPr id="11304" name="Rectangle 71"/>
            <p:cNvSpPr>
              <a:spLocks noChangeArrowheads="1"/>
            </p:cNvSpPr>
            <p:nvPr/>
          </p:nvSpPr>
          <p:spPr bwMode="auto">
            <a:xfrm>
              <a:off x="4491" y="3780"/>
              <a:ext cx="528" cy="210"/>
            </a:xfrm>
            <a:prstGeom prst="rect">
              <a:avLst/>
            </a:prstGeom>
            <a:noFill/>
            <a:ln w="12700">
              <a:noFill/>
              <a:miter lim="800000"/>
              <a:headEnd/>
              <a:tailEnd/>
            </a:ln>
          </p:spPr>
          <p:txBody>
            <a:bodyPr wrap="none" lIns="90488" tIns="44450" rIns="90488" bIns="44450">
              <a:spAutoFit/>
            </a:bodyPr>
            <a:lstStyle/>
            <a:p>
              <a:r>
                <a:rPr lang="en-US" sz="1600"/>
                <a:t>Primary</a:t>
              </a:r>
            </a:p>
          </p:txBody>
        </p:sp>
        <p:sp>
          <p:nvSpPr>
            <p:cNvPr id="11305" name="Rectangle 72"/>
            <p:cNvSpPr>
              <a:spLocks noChangeArrowheads="1"/>
            </p:cNvSpPr>
            <p:nvPr/>
          </p:nvSpPr>
          <p:spPr bwMode="auto">
            <a:xfrm>
              <a:off x="4395" y="3528"/>
              <a:ext cx="663" cy="212"/>
            </a:xfrm>
            <a:prstGeom prst="rect">
              <a:avLst/>
            </a:prstGeom>
            <a:noFill/>
            <a:ln w="12700">
              <a:noFill/>
              <a:miter lim="800000"/>
              <a:headEnd/>
              <a:tailEnd/>
            </a:ln>
          </p:spPr>
          <p:txBody>
            <a:bodyPr wrap="none" lIns="90488" tIns="44450" rIns="90488" bIns="44450">
              <a:spAutoFit/>
            </a:bodyPr>
            <a:lstStyle/>
            <a:p>
              <a:r>
                <a:rPr lang="en-US" sz="1600"/>
                <a:t>Secondary</a:t>
              </a:r>
            </a:p>
          </p:txBody>
        </p:sp>
        <p:sp>
          <p:nvSpPr>
            <p:cNvPr id="11306" name="Rectangle 73"/>
            <p:cNvSpPr>
              <a:spLocks noChangeArrowheads="1"/>
            </p:cNvSpPr>
            <p:nvPr/>
          </p:nvSpPr>
          <p:spPr bwMode="auto">
            <a:xfrm>
              <a:off x="3663" y="3792"/>
              <a:ext cx="706" cy="212"/>
            </a:xfrm>
            <a:prstGeom prst="rect">
              <a:avLst/>
            </a:prstGeom>
            <a:noFill/>
            <a:ln w="12700">
              <a:noFill/>
              <a:miter lim="800000"/>
              <a:headEnd/>
              <a:tailEnd/>
            </a:ln>
          </p:spPr>
          <p:txBody>
            <a:bodyPr wrap="none" lIns="90488" tIns="44450" rIns="90488" bIns="44450">
              <a:spAutoFit/>
            </a:bodyPr>
            <a:lstStyle/>
            <a:p>
              <a:r>
                <a:rPr lang="en-US" sz="1600"/>
                <a:t>Commands</a:t>
              </a:r>
            </a:p>
          </p:txBody>
        </p:sp>
        <p:sp>
          <p:nvSpPr>
            <p:cNvPr id="11307" name="Line 74"/>
            <p:cNvSpPr>
              <a:spLocks noChangeShapeType="1"/>
            </p:cNvSpPr>
            <p:nvPr/>
          </p:nvSpPr>
          <p:spPr bwMode="auto">
            <a:xfrm>
              <a:off x="3388" y="3900"/>
              <a:ext cx="292" cy="0"/>
            </a:xfrm>
            <a:prstGeom prst="line">
              <a:avLst/>
            </a:prstGeom>
            <a:noFill/>
            <a:ln w="12700">
              <a:solidFill>
                <a:schemeClr val="tx1"/>
              </a:solidFill>
              <a:round/>
              <a:headEnd type="triangle" w="med" len="med"/>
              <a:tailEnd/>
            </a:ln>
          </p:spPr>
          <p:txBody>
            <a:bodyPr wrap="none" anchor="ctr"/>
            <a:lstStyle/>
            <a:p>
              <a:endParaRPr lang="en-SG"/>
            </a:p>
          </p:txBody>
        </p:sp>
        <p:sp>
          <p:nvSpPr>
            <p:cNvPr id="11308" name="Rectangle 75"/>
            <p:cNvSpPr>
              <a:spLocks noChangeArrowheads="1"/>
            </p:cNvSpPr>
            <p:nvPr/>
          </p:nvSpPr>
          <p:spPr bwMode="auto">
            <a:xfrm>
              <a:off x="1707" y="3816"/>
              <a:ext cx="668" cy="212"/>
            </a:xfrm>
            <a:prstGeom prst="rect">
              <a:avLst/>
            </a:prstGeom>
            <a:noFill/>
            <a:ln w="12700">
              <a:noFill/>
              <a:miter lim="800000"/>
              <a:headEnd/>
              <a:tailEnd/>
            </a:ln>
          </p:spPr>
          <p:txBody>
            <a:bodyPr wrap="none" lIns="90488" tIns="44450" rIns="90488" bIns="44450">
              <a:spAutoFit/>
            </a:bodyPr>
            <a:lstStyle/>
            <a:p>
              <a:r>
                <a:rPr lang="en-US" sz="1600"/>
                <a:t>Responses</a:t>
              </a:r>
            </a:p>
          </p:txBody>
        </p:sp>
        <p:sp>
          <p:nvSpPr>
            <p:cNvPr id="11309" name="Line 76"/>
            <p:cNvSpPr>
              <a:spLocks noChangeShapeType="1"/>
            </p:cNvSpPr>
            <p:nvPr/>
          </p:nvSpPr>
          <p:spPr bwMode="auto">
            <a:xfrm>
              <a:off x="2404" y="3888"/>
              <a:ext cx="292" cy="0"/>
            </a:xfrm>
            <a:prstGeom prst="line">
              <a:avLst/>
            </a:prstGeom>
            <a:noFill/>
            <a:ln w="12700">
              <a:solidFill>
                <a:schemeClr val="tx1"/>
              </a:solidFill>
              <a:round/>
              <a:headEnd/>
              <a:tailEnd type="triangle" w="med" len="med"/>
            </a:ln>
          </p:spPr>
          <p:txBody>
            <a:bodyPr wrap="none" anchor="ctr"/>
            <a:lstStyle/>
            <a:p>
              <a:endParaRPr lang="en-SG"/>
            </a:p>
          </p:txBody>
        </p:sp>
      </p:grpSp>
    </p:spTree>
    <p:extLst>
      <p:ext uri="{BB962C8B-B14F-4D97-AF65-F5344CB8AC3E}">
        <p14:creationId xmlns:p14="http://schemas.microsoft.com/office/powerpoint/2010/main" val="382298372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Mode Transfer HDLC (1)</a:t>
            </a:r>
          </a:p>
        </p:txBody>
      </p:sp>
      <p:sp>
        <p:nvSpPr>
          <p:cNvPr id="74755" name="Rectangle 3"/>
          <p:cNvSpPr>
            <a:spLocks noGrp="1" noChangeArrowheads="1"/>
          </p:cNvSpPr>
          <p:nvPr>
            <p:ph idx="1"/>
          </p:nvPr>
        </p:nvSpPr>
        <p:spPr/>
        <p:txBody>
          <a:bodyPr/>
          <a:lstStyle/>
          <a:p>
            <a:r>
              <a:rPr lang="en-US"/>
              <a:t>Normal Response Mode (NRM)</a:t>
            </a:r>
          </a:p>
          <a:p>
            <a:pPr lvl="1"/>
            <a:r>
              <a:rPr lang="en-US"/>
              <a:t>Konfigurasi Unbalanced </a:t>
            </a:r>
          </a:p>
          <a:p>
            <a:pPr lvl="1"/>
            <a:r>
              <a:rPr lang="en-US"/>
              <a:t>Primary mengawali transfer ke secondary</a:t>
            </a:r>
          </a:p>
          <a:p>
            <a:pPr lvl="1"/>
            <a:r>
              <a:rPr lang="en-US"/>
              <a:t>Secondary hanya bisa mengirimkan data sebagai  response kepada command dari primary</a:t>
            </a:r>
          </a:p>
          <a:p>
            <a:pPr lvl="1"/>
            <a:r>
              <a:rPr lang="en-US"/>
              <a:t>Digunakan pada jalur multi-drop</a:t>
            </a:r>
          </a:p>
          <a:p>
            <a:pPr lvl="1"/>
            <a:r>
              <a:rPr lang="en-US"/>
              <a:t>Host Komputer sebagai primary</a:t>
            </a:r>
          </a:p>
          <a:p>
            <a:pPr lvl="1"/>
            <a:r>
              <a:rPr lang="en-US"/>
              <a:t>Terminal sebagai secondary</a:t>
            </a:r>
          </a:p>
        </p:txBody>
      </p:sp>
    </p:spTree>
    <p:extLst>
      <p:ext uri="{BB962C8B-B14F-4D97-AF65-F5344CB8AC3E}">
        <p14:creationId xmlns:p14="http://schemas.microsoft.com/office/powerpoint/2010/main" val="34442036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Mode Transfer HDLC (2)</a:t>
            </a:r>
          </a:p>
        </p:txBody>
      </p:sp>
      <p:sp>
        <p:nvSpPr>
          <p:cNvPr id="76803" name="Rectangle 3"/>
          <p:cNvSpPr>
            <a:spLocks noGrp="1" noChangeArrowheads="1"/>
          </p:cNvSpPr>
          <p:nvPr>
            <p:ph idx="1"/>
          </p:nvPr>
        </p:nvSpPr>
        <p:spPr/>
        <p:txBody>
          <a:bodyPr/>
          <a:lstStyle/>
          <a:p>
            <a:r>
              <a:rPr lang="en-US"/>
              <a:t>Asynchronous Balanced Mode (ABM)</a:t>
            </a:r>
          </a:p>
          <a:p>
            <a:pPr lvl="1"/>
            <a:r>
              <a:rPr lang="en-US"/>
              <a:t>Konfigurasi Balanced </a:t>
            </a:r>
          </a:p>
          <a:p>
            <a:pPr lvl="1"/>
            <a:r>
              <a:rPr lang="en-US"/>
              <a:t>Kedua station bisa mengawali pengiriman tanpa izin agar diterima</a:t>
            </a:r>
          </a:p>
          <a:p>
            <a:pPr lvl="1"/>
            <a:r>
              <a:rPr lang="en-US"/>
              <a:t>Paling banyak digunakan</a:t>
            </a:r>
          </a:p>
          <a:p>
            <a:pPr lvl="1"/>
            <a:r>
              <a:rPr lang="en-US"/>
              <a:t>Tidak ada “polling overhead”</a:t>
            </a:r>
          </a:p>
          <a:p>
            <a:endParaRPr lang="en-US"/>
          </a:p>
        </p:txBody>
      </p:sp>
    </p:spTree>
    <p:extLst>
      <p:ext uri="{BB962C8B-B14F-4D97-AF65-F5344CB8AC3E}">
        <p14:creationId xmlns:p14="http://schemas.microsoft.com/office/powerpoint/2010/main" val="1352448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Mode Transfer HDLC (3)</a:t>
            </a:r>
          </a:p>
        </p:txBody>
      </p:sp>
      <p:sp>
        <p:nvSpPr>
          <p:cNvPr id="75779" name="Rectangle 3"/>
          <p:cNvSpPr>
            <a:spLocks noGrp="1" noChangeArrowheads="1"/>
          </p:cNvSpPr>
          <p:nvPr>
            <p:ph idx="1"/>
          </p:nvPr>
        </p:nvSpPr>
        <p:spPr/>
        <p:txBody>
          <a:bodyPr/>
          <a:lstStyle/>
          <a:p>
            <a:r>
              <a:rPr lang="en-US"/>
              <a:t>Asynchronous Response Mode (ARM)</a:t>
            </a:r>
          </a:p>
          <a:p>
            <a:pPr lvl="1"/>
            <a:r>
              <a:rPr lang="en-US"/>
              <a:t>Konfigurasi Unbalanced </a:t>
            </a:r>
          </a:p>
          <a:p>
            <a:pPr lvl="1"/>
            <a:r>
              <a:rPr lang="en-US"/>
              <a:t>Secondary bisa mengawali pengiriman tanpa izin dari primary</a:t>
            </a:r>
          </a:p>
          <a:p>
            <a:pPr lvl="1"/>
            <a:r>
              <a:rPr lang="en-US"/>
              <a:t>Primary bertanggung jawab terhadap jalur </a:t>
            </a:r>
          </a:p>
          <a:p>
            <a:pPr lvl="1"/>
            <a:r>
              <a:rPr lang="en-US"/>
              <a:t>Jarang digunakan</a:t>
            </a:r>
          </a:p>
          <a:p>
            <a:endParaRPr lang="en-US"/>
          </a:p>
        </p:txBody>
      </p:sp>
    </p:spTree>
    <p:extLst>
      <p:ext uri="{BB962C8B-B14F-4D97-AF65-F5344CB8AC3E}">
        <p14:creationId xmlns:p14="http://schemas.microsoft.com/office/powerpoint/2010/main" val="2106643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47800"/>
            <a:ext cx="4467228" cy="4724400"/>
          </a:xfrm>
        </p:spPr>
        <p:txBody>
          <a:bodyPr/>
          <a:lstStyle/>
          <a:p>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Kabel</a:t>
            </a:r>
            <a:r>
              <a:rPr lang="en-US" b="1" dirty="0" smtClean="0">
                <a:solidFill>
                  <a:srgbClr val="002060"/>
                </a:solidFill>
              </a:rPr>
              <a:t>-&gt; </a:t>
            </a:r>
            <a:r>
              <a:rPr lang="en-US" b="1" i="1" dirty="0" smtClean="0">
                <a:solidFill>
                  <a:srgbClr val="002060"/>
                </a:solidFill>
              </a:rPr>
              <a:t>Coaxial </a:t>
            </a:r>
          </a:p>
          <a:p>
            <a:r>
              <a:rPr lang="en-US" dirty="0" err="1" smtClean="0"/>
              <a:t>Pada</a:t>
            </a:r>
            <a:r>
              <a:rPr lang="en-US" dirty="0" smtClean="0"/>
              <a:t> </a:t>
            </a:r>
            <a:r>
              <a:rPr lang="en-US" dirty="0" err="1" smtClean="0"/>
              <a:t>jenis</a:t>
            </a:r>
            <a:r>
              <a:rPr lang="en-US" dirty="0" smtClean="0"/>
              <a:t> </a:t>
            </a:r>
            <a:r>
              <a:rPr lang="en-US" dirty="0" err="1" smtClean="0"/>
              <a:t>ini</a:t>
            </a:r>
            <a:r>
              <a:rPr lang="en-US" dirty="0" smtClean="0"/>
              <a:t>, </a:t>
            </a:r>
            <a:r>
              <a:rPr lang="en-US" dirty="0" err="1" smtClean="0"/>
              <a:t>kabel</a:t>
            </a:r>
            <a:r>
              <a:rPr lang="en-US" dirty="0" smtClean="0"/>
              <a:t> </a:t>
            </a:r>
            <a:r>
              <a:rPr lang="en-US" dirty="0" err="1" smtClean="0"/>
              <a:t>utama</a:t>
            </a:r>
            <a:r>
              <a:rPr lang="en-US" dirty="0" smtClean="0"/>
              <a:t> yang </a:t>
            </a:r>
            <a:r>
              <a:rPr lang="en-US" dirty="0" err="1" smtClean="0"/>
              <a:t>terbuat</a:t>
            </a:r>
            <a:r>
              <a:rPr lang="en-US" dirty="0" smtClean="0"/>
              <a:t> </a:t>
            </a:r>
            <a:r>
              <a:rPr lang="en-US" dirty="0" err="1" smtClean="0"/>
              <a:t>dari</a:t>
            </a:r>
            <a:r>
              <a:rPr lang="en-US" dirty="0" smtClean="0"/>
              <a:t> </a:t>
            </a:r>
            <a:r>
              <a:rPr lang="en-US" dirty="0" err="1" smtClean="0"/>
              <a:t>tembaga</a:t>
            </a:r>
            <a:r>
              <a:rPr lang="en-US" dirty="0" smtClean="0"/>
              <a:t> </a:t>
            </a:r>
            <a:r>
              <a:rPr lang="en-US" dirty="0" err="1" smtClean="0"/>
              <a:t>akan</a:t>
            </a:r>
            <a:r>
              <a:rPr lang="en-US" dirty="0" smtClean="0"/>
              <a:t> </a:t>
            </a:r>
            <a:r>
              <a:rPr lang="en-US" dirty="0" err="1" smtClean="0"/>
              <a:t>dikelilingi</a:t>
            </a:r>
            <a:r>
              <a:rPr lang="en-US" dirty="0" smtClean="0"/>
              <a:t> </a:t>
            </a:r>
            <a:r>
              <a:rPr lang="en-US" dirty="0" err="1" smtClean="0"/>
              <a:t>oleh</a:t>
            </a:r>
            <a:r>
              <a:rPr lang="en-US" dirty="0" smtClean="0"/>
              <a:t> </a:t>
            </a:r>
            <a:r>
              <a:rPr lang="en-US" dirty="0" err="1" smtClean="0"/>
              <a:t>anyaman</a:t>
            </a:r>
            <a:r>
              <a:rPr lang="en-US" dirty="0" smtClean="0"/>
              <a:t> </a:t>
            </a:r>
            <a:r>
              <a:rPr lang="en-US" dirty="0" err="1" smtClean="0"/>
              <a:t>halus</a:t>
            </a:r>
            <a:r>
              <a:rPr lang="en-US" dirty="0" smtClean="0"/>
              <a:t> </a:t>
            </a:r>
            <a:r>
              <a:rPr lang="en-US" dirty="0" err="1" smtClean="0"/>
              <a:t>kabel</a:t>
            </a:r>
            <a:r>
              <a:rPr lang="en-US" dirty="0" smtClean="0"/>
              <a:t> </a:t>
            </a:r>
            <a:r>
              <a:rPr lang="en-US" dirty="0" err="1" smtClean="0"/>
              <a:t>tembaga</a:t>
            </a:r>
            <a:r>
              <a:rPr lang="en-US" dirty="0" smtClean="0"/>
              <a:t> </a:t>
            </a:r>
            <a:r>
              <a:rPr lang="en-US" dirty="0" err="1" smtClean="0"/>
              <a:t>lainnya</a:t>
            </a:r>
            <a:r>
              <a:rPr lang="en-US" dirty="0" smtClean="0"/>
              <a:t> </a:t>
            </a:r>
            <a:r>
              <a:rPr lang="en-US" dirty="0" err="1" smtClean="0"/>
              <a:t>dan</a:t>
            </a:r>
            <a:r>
              <a:rPr lang="en-US" dirty="0" smtClean="0"/>
              <a:t> </a:t>
            </a:r>
            <a:r>
              <a:rPr lang="en-US" dirty="0" err="1" smtClean="0"/>
              <a:t>diantaranya</a:t>
            </a:r>
            <a:r>
              <a:rPr lang="en-US" dirty="0" smtClean="0"/>
              <a:t> </a:t>
            </a:r>
            <a:r>
              <a:rPr lang="en-US" dirty="0" err="1" smtClean="0"/>
              <a:t>terdapat</a:t>
            </a:r>
            <a:r>
              <a:rPr lang="en-US" dirty="0" smtClean="0"/>
              <a:t> </a:t>
            </a:r>
            <a:r>
              <a:rPr lang="en-US" dirty="0" err="1" smtClean="0"/>
              <a:t>isolasi</a:t>
            </a:r>
            <a:endParaRPr lang="en-US" dirty="0"/>
          </a:p>
        </p:txBody>
      </p:sp>
      <p:pic>
        <p:nvPicPr>
          <p:cNvPr id="5123" name="Picture 3" descr="D:\JOB\NGAJAR\UDINUS\2013-FIK-TI Pengantar Teknologi Informasi (PTI)\Defri\PTI Teori\IMG\Coaxial_Cable.jpg"/>
          <p:cNvPicPr>
            <a:picLocks noChangeAspect="1" noChangeArrowheads="1"/>
          </p:cNvPicPr>
          <p:nvPr/>
        </p:nvPicPr>
        <p:blipFill>
          <a:blip r:embed="rId2"/>
          <a:srcRect/>
          <a:stretch>
            <a:fillRect/>
          </a:stretch>
        </p:blipFill>
        <p:spPr bwMode="auto">
          <a:xfrm>
            <a:off x="6738942" y="4643447"/>
            <a:ext cx="2928958" cy="1774319"/>
          </a:xfrm>
          <a:prstGeom prst="rect">
            <a:avLst/>
          </a:prstGeom>
          <a:noFill/>
        </p:spPr>
      </p:pic>
      <p:pic>
        <p:nvPicPr>
          <p:cNvPr id="5124" name="Picture 4" descr="D:\JOB\NGAJAR\UDINUS\2013-FIK-TI Pengantar Teknologi Informasi (PTI)\Defri\PTI Teori\IMG\coaxial.jpg"/>
          <p:cNvPicPr>
            <a:picLocks noChangeAspect="1" noChangeArrowheads="1"/>
          </p:cNvPicPr>
          <p:nvPr/>
        </p:nvPicPr>
        <p:blipFill>
          <a:blip r:embed="rId3"/>
          <a:srcRect/>
          <a:stretch>
            <a:fillRect/>
          </a:stretch>
        </p:blipFill>
        <p:spPr bwMode="auto">
          <a:xfrm>
            <a:off x="6738942" y="2071678"/>
            <a:ext cx="2786082" cy="2089562"/>
          </a:xfrm>
          <a:prstGeom prst="rect">
            <a:avLst/>
          </a:prstGeom>
          <a:noFill/>
        </p:spPr>
      </p:pic>
    </p:spTree>
    <p:extLst>
      <p:ext uri="{BB962C8B-B14F-4D97-AF65-F5344CB8AC3E}">
        <p14:creationId xmlns:p14="http://schemas.microsoft.com/office/powerpoint/2010/main" val="1860264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Struktur Frame </a:t>
            </a:r>
          </a:p>
        </p:txBody>
      </p:sp>
      <p:sp>
        <p:nvSpPr>
          <p:cNvPr id="77827" name="Rectangle 3"/>
          <p:cNvSpPr>
            <a:spLocks noGrp="1" noChangeArrowheads="1"/>
          </p:cNvSpPr>
          <p:nvPr>
            <p:ph idx="1"/>
          </p:nvPr>
        </p:nvSpPr>
        <p:spPr/>
        <p:txBody>
          <a:bodyPr/>
          <a:lstStyle/>
          <a:p>
            <a:r>
              <a:rPr lang="en-US"/>
              <a:t>Transmisi Sinkron</a:t>
            </a:r>
          </a:p>
          <a:p>
            <a:r>
              <a:rPr lang="en-US"/>
              <a:t>Semua transmisi dalam frame</a:t>
            </a:r>
          </a:p>
          <a:p>
            <a:r>
              <a:rPr lang="en-US"/>
              <a:t>Format frame tunggal untuk semua pertukaran data dan control </a:t>
            </a:r>
          </a:p>
          <a:p>
            <a:endParaRPr lang="en-US"/>
          </a:p>
        </p:txBody>
      </p:sp>
    </p:spTree>
    <p:extLst>
      <p:ext uri="{BB962C8B-B14F-4D97-AF65-F5344CB8AC3E}">
        <p14:creationId xmlns:p14="http://schemas.microsoft.com/office/powerpoint/2010/main" val="113506171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Diagram Struktur Frame </a:t>
            </a:r>
          </a:p>
        </p:txBody>
      </p:sp>
      <p:pic>
        <p:nvPicPr>
          <p:cNvPr id="78853" name="Picture 5"/>
          <p:cNvPicPr>
            <a:picLocks noChangeAspect="1" noChangeArrowheads="1"/>
          </p:cNvPicPr>
          <p:nvPr/>
        </p:nvPicPr>
        <p:blipFill>
          <a:blip r:embed="rId2"/>
          <a:srcRect b="84433"/>
          <a:stretch>
            <a:fillRect/>
          </a:stretch>
        </p:blipFill>
        <p:spPr bwMode="auto">
          <a:xfrm>
            <a:off x="1981200" y="2971800"/>
            <a:ext cx="8153400" cy="1600200"/>
          </a:xfrm>
          <a:prstGeom prst="rect">
            <a:avLst/>
          </a:prstGeom>
          <a:noFill/>
          <a:ln w="9525">
            <a:noFill/>
            <a:miter lim="800000"/>
            <a:headEnd/>
            <a:tailEnd/>
          </a:ln>
          <a:effectLst/>
        </p:spPr>
      </p:pic>
    </p:spTree>
    <p:extLst>
      <p:ext uri="{BB962C8B-B14F-4D97-AF65-F5344CB8AC3E}">
        <p14:creationId xmlns:p14="http://schemas.microsoft.com/office/powerpoint/2010/main" val="340466703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t>Flag Fields</a:t>
            </a:r>
          </a:p>
        </p:txBody>
      </p:sp>
      <p:sp>
        <p:nvSpPr>
          <p:cNvPr id="79875" name="Rectangle 3"/>
          <p:cNvSpPr>
            <a:spLocks noGrp="1" noChangeArrowheads="1"/>
          </p:cNvSpPr>
          <p:nvPr>
            <p:ph idx="1"/>
          </p:nvPr>
        </p:nvSpPr>
        <p:spPr/>
        <p:txBody>
          <a:bodyPr>
            <a:normAutofit fontScale="92500" lnSpcReduction="10000"/>
          </a:bodyPr>
          <a:lstStyle/>
          <a:p>
            <a:r>
              <a:rPr lang="en-US" dirty="0" err="1"/>
              <a:t>Menandai</a:t>
            </a:r>
            <a:r>
              <a:rPr lang="en-US" dirty="0"/>
              <a:t> </a:t>
            </a:r>
            <a:r>
              <a:rPr lang="en-US" dirty="0" err="1"/>
              <a:t>batas</a:t>
            </a:r>
            <a:r>
              <a:rPr lang="en-US" dirty="0"/>
              <a:t> frame </a:t>
            </a:r>
            <a:r>
              <a:rPr lang="en-US" dirty="0" err="1"/>
              <a:t>pada</a:t>
            </a:r>
            <a:r>
              <a:rPr lang="en-US" dirty="0"/>
              <a:t> </a:t>
            </a:r>
            <a:r>
              <a:rPr lang="en-US" dirty="0" err="1"/>
              <a:t>kedua</a:t>
            </a:r>
            <a:r>
              <a:rPr lang="en-US" dirty="0"/>
              <a:t> </a:t>
            </a:r>
            <a:r>
              <a:rPr lang="en-US" dirty="0" err="1"/>
              <a:t>ujung</a:t>
            </a:r>
            <a:endParaRPr lang="en-US" dirty="0"/>
          </a:p>
          <a:p>
            <a:r>
              <a:rPr lang="en-US" dirty="0"/>
              <a:t>01111110</a:t>
            </a:r>
          </a:p>
          <a:p>
            <a:r>
              <a:rPr lang="en-US" dirty="0" err="1"/>
              <a:t>Bisa</a:t>
            </a:r>
            <a:r>
              <a:rPr lang="en-US" dirty="0"/>
              <a:t> close </a:t>
            </a:r>
            <a:r>
              <a:rPr lang="en-US" dirty="0" err="1"/>
              <a:t>satu</a:t>
            </a:r>
            <a:r>
              <a:rPr lang="en-US" dirty="0"/>
              <a:t> frame </a:t>
            </a:r>
            <a:r>
              <a:rPr lang="en-US" dirty="0" err="1"/>
              <a:t>dan</a:t>
            </a:r>
            <a:r>
              <a:rPr lang="en-US" dirty="0"/>
              <a:t> open yang lain</a:t>
            </a:r>
          </a:p>
          <a:p>
            <a:r>
              <a:rPr lang="en-US" dirty="0"/>
              <a:t>Receiver </a:t>
            </a:r>
            <a:r>
              <a:rPr lang="en-US" dirty="0" err="1"/>
              <a:t>mencari</a:t>
            </a:r>
            <a:r>
              <a:rPr lang="en-US" dirty="0"/>
              <a:t> </a:t>
            </a:r>
            <a:r>
              <a:rPr lang="en-US" dirty="0" err="1"/>
              <a:t>deretan</a:t>
            </a:r>
            <a:r>
              <a:rPr lang="en-US" dirty="0"/>
              <a:t> flag </a:t>
            </a:r>
            <a:r>
              <a:rPr lang="en-US" dirty="0" err="1"/>
              <a:t>untuk</a:t>
            </a:r>
            <a:r>
              <a:rPr lang="en-US" dirty="0"/>
              <a:t>  </a:t>
            </a:r>
            <a:r>
              <a:rPr lang="en-US" dirty="0" err="1"/>
              <a:t>sinkronisasi</a:t>
            </a:r>
            <a:endParaRPr lang="en-US" dirty="0"/>
          </a:p>
          <a:p>
            <a:r>
              <a:rPr lang="en-US" dirty="0"/>
              <a:t>Bit stuffing </a:t>
            </a:r>
            <a:r>
              <a:rPr lang="en-US" dirty="0" err="1"/>
              <a:t>digunakan</a:t>
            </a:r>
            <a:r>
              <a:rPr lang="en-US" dirty="0"/>
              <a:t> </a:t>
            </a:r>
            <a:r>
              <a:rPr lang="en-US" dirty="0" err="1"/>
              <a:t>untuk</a:t>
            </a:r>
            <a:r>
              <a:rPr lang="en-US" dirty="0"/>
              <a:t> </a:t>
            </a:r>
            <a:r>
              <a:rPr lang="en-US" dirty="0" err="1"/>
              <a:t>mencegah</a:t>
            </a:r>
            <a:r>
              <a:rPr lang="en-US" dirty="0"/>
              <a:t> </a:t>
            </a:r>
            <a:r>
              <a:rPr lang="en-US" dirty="0" err="1"/>
              <a:t>kebingungan</a:t>
            </a:r>
            <a:r>
              <a:rPr lang="en-US" dirty="0"/>
              <a:t> </a:t>
            </a:r>
            <a:r>
              <a:rPr lang="en-US" dirty="0" err="1"/>
              <a:t>terhadap</a:t>
            </a:r>
            <a:r>
              <a:rPr lang="en-US" dirty="0"/>
              <a:t> data yang </a:t>
            </a:r>
            <a:r>
              <a:rPr lang="en-US" dirty="0" err="1"/>
              <a:t>mengandung</a:t>
            </a:r>
            <a:r>
              <a:rPr lang="en-US" dirty="0"/>
              <a:t>  01111110</a:t>
            </a:r>
          </a:p>
          <a:p>
            <a:pPr lvl="1"/>
            <a:r>
              <a:rPr lang="en-US" dirty="0"/>
              <a:t>0 </a:t>
            </a:r>
            <a:r>
              <a:rPr lang="en-US" dirty="0" err="1"/>
              <a:t>disisipkan</a:t>
            </a:r>
            <a:r>
              <a:rPr lang="en-US" dirty="0"/>
              <a:t> </a:t>
            </a:r>
            <a:r>
              <a:rPr lang="en-US" dirty="0" err="1"/>
              <a:t>setelah</a:t>
            </a:r>
            <a:r>
              <a:rPr lang="en-US" dirty="0"/>
              <a:t> </a:t>
            </a:r>
            <a:r>
              <a:rPr lang="en-US" dirty="0" err="1"/>
              <a:t>setiap</a:t>
            </a:r>
            <a:r>
              <a:rPr lang="en-US" dirty="0"/>
              <a:t> </a:t>
            </a:r>
            <a:r>
              <a:rPr lang="en-US" dirty="0" err="1"/>
              <a:t>deretan</a:t>
            </a:r>
            <a:r>
              <a:rPr lang="en-US" dirty="0"/>
              <a:t> lima </a:t>
            </a:r>
            <a:r>
              <a:rPr lang="en-US" dirty="0" err="1"/>
              <a:t>buah</a:t>
            </a:r>
            <a:r>
              <a:rPr lang="en-US" dirty="0"/>
              <a:t> bit 1</a:t>
            </a:r>
          </a:p>
          <a:p>
            <a:pPr lvl="1"/>
            <a:r>
              <a:rPr lang="en-US" dirty="0" err="1"/>
              <a:t>Jika</a:t>
            </a:r>
            <a:r>
              <a:rPr lang="en-US" dirty="0"/>
              <a:t> receiver </a:t>
            </a:r>
            <a:r>
              <a:rPr lang="en-US" dirty="0" err="1"/>
              <a:t>mendeteksi</a:t>
            </a:r>
            <a:r>
              <a:rPr lang="en-US" dirty="0"/>
              <a:t> lima </a:t>
            </a:r>
            <a:r>
              <a:rPr lang="en-US" dirty="0" err="1"/>
              <a:t>buah</a:t>
            </a:r>
            <a:r>
              <a:rPr lang="en-US" dirty="0"/>
              <a:t> bit 1 </a:t>
            </a:r>
            <a:r>
              <a:rPr lang="en-US" dirty="0" err="1"/>
              <a:t>maka</a:t>
            </a:r>
            <a:r>
              <a:rPr lang="en-US" dirty="0"/>
              <a:t> </a:t>
            </a:r>
            <a:r>
              <a:rPr lang="en-US" dirty="0" err="1"/>
              <a:t>akan</a:t>
            </a:r>
            <a:r>
              <a:rPr lang="en-US" dirty="0"/>
              <a:t>  </a:t>
            </a:r>
            <a:r>
              <a:rPr lang="en-US" dirty="0" err="1"/>
              <a:t>mengecek</a:t>
            </a:r>
            <a:r>
              <a:rPr lang="en-US" dirty="0"/>
              <a:t> bit </a:t>
            </a:r>
            <a:r>
              <a:rPr lang="en-US" dirty="0" err="1"/>
              <a:t>berikutnya</a:t>
            </a:r>
            <a:endParaRPr lang="en-US" dirty="0"/>
          </a:p>
          <a:p>
            <a:pPr lvl="1"/>
            <a:r>
              <a:rPr lang="en-US" dirty="0" err="1"/>
              <a:t>Jika</a:t>
            </a:r>
            <a:r>
              <a:rPr lang="en-US" dirty="0"/>
              <a:t> 0, </a:t>
            </a:r>
            <a:r>
              <a:rPr lang="en-US" dirty="0" err="1"/>
              <a:t>maka</a:t>
            </a:r>
            <a:r>
              <a:rPr lang="en-US" dirty="0"/>
              <a:t> </a:t>
            </a:r>
            <a:r>
              <a:rPr lang="en-US" dirty="0" err="1"/>
              <a:t>dihapus</a:t>
            </a:r>
            <a:endParaRPr lang="en-US" dirty="0"/>
          </a:p>
          <a:p>
            <a:pPr lvl="1"/>
            <a:r>
              <a:rPr lang="en-US" dirty="0" err="1"/>
              <a:t>Jika</a:t>
            </a:r>
            <a:r>
              <a:rPr lang="en-US" dirty="0"/>
              <a:t> 1 </a:t>
            </a:r>
            <a:r>
              <a:rPr lang="en-US" dirty="0" err="1"/>
              <a:t>dan</a:t>
            </a:r>
            <a:r>
              <a:rPr lang="en-US" dirty="0"/>
              <a:t> bit </a:t>
            </a:r>
            <a:r>
              <a:rPr lang="en-US" dirty="0" err="1"/>
              <a:t>ketujuh</a:t>
            </a:r>
            <a:r>
              <a:rPr lang="en-US" dirty="0"/>
              <a:t> </a:t>
            </a:r>
            <a:r>
              <a:rPr lang="en-US" dirty="0" err="1"/>
              <a:t>adalah</a:t>
            </a:r>
            <a:r>
              <a:rPr lang="en-US" dirty="0"/>
              <a:t> 0, </a:t>
            </a:r>
            <a:r>
              <a:rPr lang="en-US" dirty="0" err="1"/>
              <a:t>diterima</a:t>
            </a:r>
            <a:r>
              <a:rPr lang="en-US" dirty="0"/>
              <a:t> </a:t>
            </a:r>
            <a:r>
              <a:rPr lang="en-US" dirty="0" err="1"/>
              <a:t>sebagai</a:t>
            </a:r>
            <a:r>
              <a:rPr lang="en-US" dirty="0"/>
              <a:t> flag</a:t>
            </a:r>
          </a:p>
          <a:p>
            <a:pPr lvl="1"/>
            <a:r>
              <a:rPr lang="en-US" dirty="0" err="1"/>
              <a:t>Jika</a:t>
            </a:r>
            <a:r>
              <a:rPr lang="en-US" dirty="0"/>
              <a:t> bit </a:t>
            </a:r>
            <a:r>
              <a:rPr lang="en-US" dirty="0" err="1"/>
              <a:t>keenam</a:t>
            </a:r>
            <a:r>
              <a:rPr lang="en-US" dirty="0"/>
              <a:t> </a:t>
            </a:r>
            <a:r>
              <a:rPr lang="en-US" dirty="0" err="1"/>
              <a:t>dan</a:t>
            </a:r>
            <a:r>
              <a:rPr lang="en-US" dirty="0"/>
              <a:t> </a:t>
            </a:r>
            <a:r>
              <a:rPr lang="en-US" dirty="0" err="1"/>
              <a:t>ketujuh</a:t>
            </a:r>
            <a:r>
              <a:rPr lang="en-US" dirty="0"/>
              <a:t> </a:t>
            </a:r>
            <a:r>
              <a:rPr lang="en-US" dirty="0" err="1"/>
              <a:t>adalah</a:t>
            </a:r>
            <a:r>
              <a:rPr lang="en-US" dirty="0"/>
              <a:t> 1, </a:t>
            </a:r>
            <a:r>
              <a:rPr lang="en-US" dirty="0" err="1"/>
              <a:t>pengirim</a:t>
            </a:r>
            <a:r>
              <a:rPr lang="en-US" dirty="0"/>
              <a:t> </a:t>
            </a:r>
            <a:r>
              <a:rPr lang="en-US" dirty="0" err="1"/>
              <a:t>mengindikasikan</a:t>
            </a:r>
            <a:r>
              <a:rPr lang="en-US" dirty="0"/>
              <a:t> abort (</a:t>
            </a:r>
            <a:r>
              <a:rPr lang="en-US" dirty="0" err="1"/>
              <a:t>gagal</a:t>
            </a:r>
            <a:r>
              <a:rPr lang="en-US" dirty="0"/>
              <a:t>)</a:t>
            </a:r>
          </a:p>
        </p:txBody>
      </p:sp>
    </p:spTree>
    <p:extLst>
      <p:ext uri="{BB962C8B-B14F-4D97-AF65-F5344CB8AC3E}">
        <p14:creationId xmlns:p14="http://schemas.microsoft.com/office/powerpoint/2010/main" val="423932395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p:cNvPicPr>
            <a:picLocks noChangeAspect="1" noChangeArrowheads="1"/>
          </p:cNvPicPr>
          <p:nvPr/>
        </p:nvPicPr>
        <p:blipFill>
          <a:blip r:embed="rId2"/>
          <a:srcRect b="9828"/>
          <a:stretch>
            <a:fillRect/>
          </a:stretch>
        </p:blipFill>
        <p:spPr bwMode="auto">
          <a:xfrm>
            <a:off x="2809852" y="2067428"/>
            <a:ext cx="6454798" cy="4574672"/>
          </a:xfrm>
          <a:prstGeom prst="rect">
            <a:avLst/>
          </a:prstGeom>
          <a:noFill/>
          <a:ln w="9525">
            <a:noFill/>
            <a:miter lim="800000"/>
            <a:headEnd/>
            <a:tailEnd/>
          </a:ln>
          <a:effectLst/>
        </p:spPr>
      </p:pic>
      <p:sp>
        <p:nvSpPr>
          <p:cNvPr id="80898" name="Rectangle 2"/>
          <p:cNvSpPr>
            <a:spLocks noGrp="1" noChangeArrowheads="1"/>
          </p:cNvSpPr>
          <p:nvPr>
            <p:ph type="title"/>
          </p:nvPr>
        </p:nvSpPr>
        <p:spPr/>
        <p:txBody>
          <a:bodyPr/>
          <a:lstStyle/>
          <a:p>
            <a:r>
              <a:rPr lang="en-US"/>
              <a:t>Bit Stuffing</a:t>
            </a:r>
          </a:p>
        </p:txBody>
      </p:sp>
      <p:sp>
        <p:nvSpPr>
          <p:cNvPr id="80901" name="Rectangle 5"/>
          <p:cNvSpPr>
            <a:spLocks noGrp="1" noChangeArrowheads="1"/>
          </p:cNvSpPr>
          <p:nvPr>
            <p:ph idx="1"/>
          </p:nvPr>
        </p:nvSpPr>
        <p:spPr>
          <a:xfrm>
            <a:off x="599209" y="1347643"/>
            <a:ext cx="10515600" cy="4351338"/>
          </a:xfrm>
        </p:spPr>
        <p:txBody>
          <a:bodyPr/>
          <a:lstStyle/>
          <a:p>
            <a:r>
              <a:rPr lang="en-US" sz="2400" dirty="0" err="1"/>
              <a:t>Contoh</a:t>
            </a:r>
            <a:r>
              <a:rPr lang="en-US" sz="2400" dirty="0"/>
              <a:t> </a:t>
            </a:r>
            <a:r>
              <a:rPr lang="en-US" sz="2400" dirty="0" err="1"/>
              <a:t>dengan</a:t>
            </a:r>
            <a:r>
              <a:rPr lang="en-US" sz="2400" dirty="0"/>
              <a:t> error yang </a:t>
            </a:r>
            <a:r>
              <a:rPr lang="en-US" sz="2400" dirty="0" err="1"/>
              <a:t>mungkin</a:t>
            </a:r>
            <a:endParaRPr lang="en-US" sz="2400" dirty="0"/>
          </a:p>
        </p:txBody>
      </p:sp>
    </p:spTree>
    <p:extLst>
      <p:ext uri="{BB962C8B-B14F-4D97-AF65-F5344CB8AC3E}">
        <p14:creationId xmlns:p14="http://schemas.microsoft.com/office/powerpoint/2010/main" val="112736646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Address Field</a:t>
            </a:r>
          </a:p>
        </p:txBody>
      </p:sp>
      <p:sp>
        <p:nvSpPr>
          <p:cNvPr id="82947" name="Rectangle 3"/>
          <p:cNvSpPr>
            <a:spLocks noGrp="1" noChangeArrowheads="1"/>
          </p:cNvSpPr>
          <p:nvPr>
            <p:ph idx="1"/>
          </p:nvPr>
        </p:nvSpPr>
        <p:spPr>
          <a:xfrm>
            <a:off x="966355" y="1700218"/>
            <a:ext cx="9193645" cy="2514600"/>
          </a:xfrm>
        </p:spPr>
        <p:txBody>
          <a:bodyPr>
            <a:normAutofit fontScale="92500" lnSpcReduction="20000"/>
          </a:bodyPr>
          <a:lstStyle/>
          <a:p>
            <a:r>
              <a:rPr lang="en-US" dirty="0" err="1"/>
              <a:t>Memberi</a:t>
            </a:r>
            <a:r>
              <a:rPr lang="en-US" dirty="0"/>
              <a:t> </a:t>
            </a:r>
            <a:r>
              <a:rPr lang="en-US" dirty="0" err="1"/>
              <a:t>Identifikasi</a:t>
            </a:r>
            <a:r>
              <a:rPr lang="en-US" dirty="0"/>
              <a:t> </a:t>
            </a:r>
            <a:r>
              <a:rPr lang="en-US" dirty="0" err="1"/>
              <a:t>kepada</a:t>
            </a:r>
            <a:r>
              <a:rPr lang="en-US" dirty="0"/>
              <a:t> secondary station yang </a:t>
            </a:r>
            <a:r>
              <a:rPr lang="en-US" dirty="0" err="1"/>
              <a:t>telah</a:t>
            </a:r>
            <a:r>
              <a:rPr lang="en-US" dirty="0"/>
              <a:t> </a:t>
            </a:r>
            <a:r>
              <a:rPr lang="en-US" dirty="0" err="1"/>
              <a:t>atau</a:t>
            </a:r>
            <a:r>
              <a:rPr lang="en-US" dirty="0"/>
              <a:t> </a:t>
            </a:r>
            <a:r>
              <a:rPr lang="en-US" dirty="0" err="1"/>
              <a:t>akan</a:t>
            </a:r>
            <a:r>
              <a:rPr lang="en-US" dirty="0"/>
              <a:t> </a:t>
            </a:r>
            <a:r>
              <a:rPr lang="en-US" dirty="0" err="1"/>
              <a:t>menerima</a:t>
            </a:r>
            <a:r>
              <a:rPr lang="en-US" dirty="0"/>
              <a:t> frame</a:t>
            </a:r>
          </a:p>
          <a:p>
            <a:r>
              <a:rPr lang="en-US" dirty="0" err="1"/>
              <a:t>Biasanya</a:t>
            </a:r>
            <a:r>
              <a:rPr lang="en-US" dirty="0"/>
              <a:t> </a:t>
            </a:r>
            <a:r>
              <a:rPr lang="en-US" dirty="0" err="1"/>
              <a:t>panjangnya</a:t>
            </a:r>
            <a:r>
              <a:rPr lang="en-US" dirty="0"/>
              <a:t> 8 bit</a:t>
            </a:r>
          </a:p>
          <a:p>
            <a:r>
              <a:rPr lang="en-US" dirty="0" err="1"/>
              <a:t>Bisa</a:t>
            </a:r>
            <a:r>
              <a:rPr lang="en-US" dirty="0"/>
              <a:t> </a:t>
            </a:r>
            <a:r>
              <a:rPr lang="en-US" dirty="0" err="1"/>
              <a:t>lebih</a:t>
            </a:r>
            <a:r>
              <a:rPr lang="en-US" dirty="0"/>
              <a:t> </a:t>
            </a:r>
            <a:r>
              <a:rPr lang="en-US" dirty="0" err="1"/>
              <a:t>panjang</a:t>
            </a:r>
            <a:r>
              <a:rPr lang="en-US" dirty="0"/>
              <a:t> </a:t>
            </a:r>
            <a:r>
              <a:rPr lang="en-US" dirty="0" err="1"/>
              <a:t>lagi</a:t>
            </a:r>
            <a:r>
              <a:rPr lang="en-US" dirty="0"/>
              <a:t> </a:t>
            </a:r>
            <a:r>
              <a:rPr lang="en-US" dirty="0" err="1"/>
              <a:t>sampai</a:t>
            </a:r>
            <a:r>
              <a:rPr lang="en-US" dirty="0"/>
              <a:t> </a:t>
            </a:r>
            <a:r>
              <a:rPr lang="en-US" dirty="0" err="1"/>
              <a:t>kelipatan</a:t>
            </a:r>
            <a:r>
              <a:rPr lang="en-US" dirty="0"/>
              <a:t> 7 bit</a:t>
            </a:r>
          </a:p>
          <a:p>
            <a:pPr lvl="1"/>
            <a:r>
              <a:rPr lang="en-US" dirty="0"/>
              <a:t>LSB </a:t>
            </a:r>
            <a:r>
              <a:rPr lang="en-US" dirty="0" err="1"/>
              <a:t>setiap</a:t>
            </a:r>
            <a:r>
              <a:rPr lang="en-US" dirty="0"/>
              <a:t> octet </a:t>
            </a:r>
            <a:r>
              <a:rPr lang="en-US" dirty="0" err="1"/>
              <a:t>mengindikasikan</a:t>
            </a:r>
            <a:r>
              <a:rPr lang="en-US" dirty="0"/>
              <a:t> </a:t>
            </a:r>
            <a:r>
              <a:rPr lang="en-US" dirty="0" err="1"/>
              <a:t>bahwa</a:t>
            </a:r>
            <a:r>
              <a:rPr lang="en-US" dirty="0"/>
              <a:t> </a:t>
            </a:r>
            <a:r>
              <a:rPr lang="en-US" dirty="0" err="1"/>
              <a:t>ini</a:t>
            </a:r>
            <a:r>
              <a:rPr lang="en-US" dirty="0"/>
              <a:t> </a:t>
            </a:r>
            <a:r>
              <a:rPr lang="en-US" dirty="0" err="1"/>
              <a:t>merupakan</a:t>
            </a:r>
            <a:r>
              <a:rPr lang="en-US" dirty="0"/>
              <a:t> octet </a:t>
            </a:r>
            <a:r>
              <a:rPr lang="en-US" dirty="0" err="1"/>
              <a:t>terakhir</a:t>
            </a:r>
            <a:r>
              <a:rPr lang="en-US" dirty="0"/>
              <a:t> (1) </a:t>
            </a:r>
            <a:r>
              <a:rPr lang="en-US" dirty="0" err="1"/>
              <a:t>atau</a:t>
            </a:r>
            <a:r>
              <a:rPr lang="en-US" dirty="0"/>
              <a:t> </a:t>
            </a:r>
            <a:r>
              <a:rPr lang="en-US" dirty="0" err="1"/>
              <a:t>bukan</a:t>
            </a:r>
            <a:r>
              <a:rPr lang="en-US" dirty="0"/>
              <a:t> (0)</a:t>
            </a:r>
          </a:p>
          <a:p>
            <a:r>
              <a:rPr lang="en-US" dirty="0" err="1"/>
              <a:t>Semua</a:t>
            </a:r>
            <a:r>
              <a:rPr lang="en-US" dirty="0"/>
              <a:t> bit </a:t>
            </a:r>
            <a:r>
              <a:rPr lang="en-US" dirty="0" err="1"/>
              <a:t>satu</a:t>
            </a:r>
            <a:r>
              <a:rPr lang="en-US" dirty="0"/>
              <a:t> (11111111) </a:t>
            </a:r>
            <a:r>
              <a:rPr lang="en-US" dirty="0" err="1"/>
              <a:t>di</a:t>
            </a:r>
            <a:r>
              <a:rPr lang="en-US" dirty="0"/>
              <a:t>-broadcast</a:t>
            </a:r>
          </a:p>
        </p:txBody>
      </p:sp>
      <p:pic>
        <p:nvPicPr>
          <p:cNvPr id="82949" name="Picture 5"/>
          <p:cNvPicPr>
            <a:picLocks noChangeAspect="1" noChangeArrowheads="1"/>
          </p:cNvPicPr>
          <p:nvPr/>
        </p:nvPicPr>
        <p:blipFill>
          <a:blip r:embed="rId2"/>
          <a:srcRect l="4630" t="23601" r="5556" b="64661"/>
          <a:stretch>
            <a:fillRect/>
          </a:stretch>
        </p:blipFill>
        <p:spPr bwMode="auto">
          <a:xfrm>
            <a:off x="1809720" y="4714885"/>
            <a:ext cx="8534400" cy="1404937"/>
          </a:xfrm>
          <a:prstGeom prst="rect">
            <a:avLst/>
          </a:prstGeom>
          <a:noFill/>
          <a:ln w="9525">
            <a:noFill/>
            <a:miter lim="800000"/>
            <a:headEnd/>
            <a:tailEnd/>
          </a:ln>
          <a:effectLst/>
        </p:spPr>
      </p:pic>
    </p:spTree>
    <p:extLst>
      <p:ext uri="{BB962C8B-B14F-4D97-AF65-F5344CB8AC3E}">
        <p14:creationId xmlns:p14="http://schemas.microsoft.com/office/powerpoint/2010/main" val="245247828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Control Field</a:t>
            </a:r>
          </a:p>
        </p:txBody>
      </p:sp>
      <p:sp>
        <p:nvSpPr>
          <p:cNvPr id="84995" name="Rectangle 3"/>
          <p:cNvSpPr>
            <a:spLocks noGrp="1" noChangeArrowheads="1"/>
          </p:cNvSpPr>
          <p:nvPr>
            <p:ph idx="1"/>
          </p:nvPr>
        </p:nvSpPr>
        <p:spPr/>
        <p:txBody>
          <a:bodyPr>
            <a:normAutofit/>
          </a:bodyPr>
          <a:lstStyle/>
          <a:p>
            <a:r>
              <a:rPr lang="en-US"/>
              <a:t>Berbeda untuk jenis frame yang beda </a:t>
            </a:r>
          </a:p>
          <a:p>
            <a:pPr lvl="1"/>
            <a:r>
              <a:rPr lang="en-US"/>
              <a:t>Information - data yang akan ditransmisikan ke user (next layer up)</a:t>
            </a:r>
          </a:p>
          <a:p>
            <a:pPr lvl="2"/>
            <a:r>
              <a:rPr lang="en-US"/>
              <a:t>Flow dan error control piggybacked pada frame information </a:t>
            </a:r>
          </a:p>
          <a:p>
            <a:pPr lvl="1"/>
            <a:r>
              <a:rPr lang="en-US"/>
              <a:t>Supervisory - ARQ ketika piggyback tidak digunakan</a:t>
            </a:r>
          </a:p>
          <a:p>
            <a:pPr lvl="1"/>
            <a:r>
              <a:rPr lang="en-US"/>
              <a:t>Unnumbered - Link control tambahan</a:t>
            </a:r>
          </a:p>
          <a:p>
            <a:r>
              <a:rPr lang="en-US"/>
              <a:t>Satu atau dua bit pertama dari control field mengidentifikasikan jenis frame</a:t>
            </a:r>
          </a:p>
          <a:p>
            <a:r>
              <a:rPr lang="en-US"/>
              <a:t>Bit-bit sisanya dijelaskan nanti saja</a:t>
            </a:r>
          </a:p>
          <a:p>
            <a:endParaRPr lang="en-US"/>
          </a:p>
          <a:p>
            <a:endParaRPr lang="en-US"/>
          </a:p>
        </p:txBody>
      </p:sp>
    </p:spTree>
    <p:extLst>
      <p:ext uri="{BB962C8B-B14F-4D97-AF65-F5344CB8AC3E}">
        <p14:creationId xmlns:p14="http://schemas.microsoft.com/office/powerpoint/2010/main" val="30065410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Diagram Control Field </a:t>
            </a:r>
          </a:p>
        </p:txBody>
      </p:sp>
      <p:pic>
        <p:nvPicPr>
          <p:cNvPr id="86020" name="Picture 4"/>
          <p:cNvPicPr>
            <a:picLocks noChangeAspect="1" noChangeArrowheads="1"/>
          </p:cNvPicPr>
          <p:nvPr/>
        </p:nvPicPr>
        <p:blipFill>
          <a:blip r:embed="rId2"/>
          <a:srcRect t="39670" b="7532"/>
          <a:stretch>
            <a:fillRect/>
          </a:stretch>
        </p:blipFill>
        <p:spPr bwMode="auto">
          <a:xfrm>
            <a:off x="2595538" y="1571612"/>
            <a:ext cx="7043758" cy="4688850"/>
          </a:xfrm>
          <a:prstGeom prst="rect">
            <a:avLst/>
          </a:prstGeom>
          <a:noFill/>
          <a:ln w="9525">
            <a:noFill/>
            <a:miter lim="800000"/>
            <a:headEnd/>
            <a:tailEnd/>
          </a:ln>
          <a:effectLst/>
        </p:spPr>
      </p:pic>
    </p:spTree>
    <p:extLst>
      <p:ext uri="{BB962C8B-B14F-4D97-AF65-F5344CB8AC3E}">
        <p14:creationId xmlns:p14="http://schemas.microsoft.com/office/powerpoint/2010/main" val="16233240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Bit Poll/Final </a:t>
            </a:r>
          </a:p>
        </p:txBody>
      </p:sp>
      <p:sp>
        <p:nvSpPr>
          <p:cNvPr id="87043" name="Rectangle 3"/>
          <p:cNvSpPr>
            <a:spLocks noGrp="1" noChangeArrowheads="1"/>
          </p:cNvSpPr>
          <p:nvPr>
            <p:ph idx="1"/>
          </p:nvPr>
        </p:nvSpPr>
        <p:spPr/>
        <p:txBody>
          <a:bodyPr/>
          <a:lstStyle/>
          <a:p>
            <a:r>
              <a:rPr lang="en-US"/>
              <a:t>Digunakan bergantung pada context</a:t>
            </a:r>
          </a:p>
          <a:p>
            <a:r>
              <a:rPr lang="en-US"/>
              <a:t>Command frame</a:t>
            </a:r>
          </a:p>
          <a:p>
            <a:pPr lvl="1"/>
            <a:r>
              <a:rPr lang="en-US"/>
              <a:t>P bit</a:t>
            </a:r>
          </a:p>
          <a:p>
            <a:pPr lvl="1"/>
            <a:r>
              <a:rPr lang="en-US"/>
              <a:t>1 untuk solicit (poll) response dari peer</a:t>
            </a:r>
          </a:p>
          <a:p>
            <a:r>
              <a:rPr lang="en-US"/>
              <a:t>Response frame</a:t>
            </a:r>
          </a:p>
          <a:p>
            <a:pPr lvl="1"/>
            <a:r>
              <a:rPr lang="en-US"/>
              <a:t>F bit</a:t>
            </a:r>
          </a:p>
          <a:p>
            <a:pPr lvl="1"/>
            <a:r>
              <a:rPr lang="en-US"/>
              <a:t>1 mengindikasikan response untuk soliciting command</a:t>
            </a:r>
          </a:p>
          <a:p>
            <a:endParaRPr lang="en-US"/>
          </a:p>
        </p:txBody>
      </p:sp>
    </p:spTree>
    <p:extLst>
      <p:ext uri="{BB962C8B-B14F-4D97-AF65-F5344CB8AC3E}">
        <p14:creationId xmlns:p14="http://schemas.microsoft.com/office/powerpoint/2010/main" val="94920474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Information Field</a:t>
            </a:r>
          </a:p>
        </p:txBody>
      </p:sp>
      <p:sp>
        <p:nvSpPr>
          <p:cNvPr id="88067" name="Rectangle 3"/>
          <p:cNvSpPr>
            <a:spLocks noGrp="1" noChangeArrowheads="1"/>
          </p:cNvSpPr>
          <p:nvPr>
            <p:ph idx="1"/>
          </p:nvPr>
        </p:nvSpPr>
        <p:spPr/>
        <p:txBody>
          <a:bodyPr/>
          <a:lstStyle/>
          <a:p>
            <a:r>
              <a:rPr lang="en-US"/>
              <a:t>Hanya didalam information dan beberapa   frame-frame tidak bernomor</a:t>
            </a:r>
          </a:p>
          <a:p>
            <a:r>
              <a:rPr lang="en-US"/>
              <a:t>Harus mengandung nomor integral dari octet</a:t>
            </a:r>
          </a:p>
          <a:p>
            <a:r>
              <a:rPr lang="en-US"/>
              <a:t>Panjang variabel </a:t>
            </a:r>
          </a:p>
        </p:txBody>
      </p:sp>
    </p:spTree>
    <p:extLst>
      <p:ext uri="{BB962C8B-B14F-4D97-AF65-F5344CB8AC3E}">
        <p14:creationId xmlns:p14="http://schemas.microsoft.com/office/powerpoint/2010/main" val="210610167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Frame Check Sequence Field</a:t>
            </a:r>
          </a:p>
        </p:txBody>
      </p:sp>
      <p:sp>
        <p:nvSpPr>
          <p:cNvPr id="90115" name="Rectangle 3"/>
          <p:cNvSpPr>
            <a:spLocks noGrp="1" noChangeArrowheads="1"/>
          </p:cNvSpPr>
          <p:nvPr>
            <p:ph idx="1"/>
          </p:nvPr>
        </p:nvSpPr>
        <p:spPr/>
        <p:txBody>
          <a:bodyPr/>
          <a:lstStyle/>
          <a:p>
            <a:r>
              <a:rPr lang="en-US"/>
              <a:t>FCS</a:t>
            </a:r>
          </a:p>
          <a:p>
            <a:r>
              <a:rPr lang="en-US"/>
              <a:t>Pendeteksian kesalahan</a:t>
            </a:r>
          </a:p>
          <a:p>
            <a:r>
              <a:rPr lang="en-US"/>
              <a:t>16 bit CRC</a:t>
            </a:r>
          </a:p>
          <a:p>
            <a:r>
              <a:rPr lang="en-US"/>
              <a:t>Optional 32 bit CRC</a:t>
            </a:r>
          </a:p>
          <a:p>
            <a:endParaRPr lang="en-US"/>
          </a:p>
        </p:txBody>
      </p:sp>
    </p:spTree>
    <p:extLst>
      <p:ext uri="{BB962C8B-B14F-4D97-AF65-F5344CB8AC3E}">
        <p14:creationId xmlns:p14="http://schemas.microsoft.com/office/powerpoint/2010/main" val="7157765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47800"/>
            <a:ext cx="8182004" cy="4724400"/>
          </a:xfrm>
        </p:spPr>
        <p:txBody>
          <a:bodyPr/>
          <a:lstStyle/>
          <a:p>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Kabel</a:t>
            </a:r>
            <a:r>
              <a:rPr lang="en-US" b="1" dirty="0" smtClean="0">
                <a:solidFill>
                  <a:srgbClr val="002060"/>
                </a:solidFill>
              </a:rPr>
              <a:t>-&gt; </a:t>
            </a:r>
            <a:r>
              <a:rPr lang="en-US" b="1" i="1" dirty="0" smtClean="0">
                <a:solidFill>
                  <a:srgbClr val="002060"/>
                </a:solidFill>
              </a:rPr>
              <a:t>Coaxial </a:t>
            </a:r>
          </a:p>
          <a:p>
            <a:r>
              <a:rPr lang="en-US" dirty="0" smtClean="0"/>
              <a:t>Coaxial </a:t>
            </a:r>
            <a:r>
              <a:rPr lang="en-US" dirty="0" err="1" smtClean="0"/>
              <a:t>terdapat</a:t>
            </a:r>
            <a:r>
              <a:rPr lang="en-US" dirty="0" smtClean="0"/>
              <a:t> </a:t>
            </a:r>
            <a:r>
              <a:rPr lang="en-US" dirty="0" err="1" smtClean="0"/>
              <a:t>dua</a:t>
            </a:r>
            <a:r>
              <a:rPr lang="en-US" dirty="0" smtClean="0"/>
              <a:t> </a:t>
            </a:r>
            <a:r>
              <a:rPr lang="en-US" dirty="0" err="1" smtClean="0"/>
              <a:t>jenis</a:t>
            </a:r>
            <a:r>
              <a:rPr lang="en-US" dirty="0" smtClean="0"/>
              <a:t> </a:t>
            </a:r>
            <a:r>
              <a:rPr lang="en-US" dirty="0" err="1" smtClean="0"/>
              <a:t>yaitu</a:t>
            </a:r>
            <a:r>
              <a:rPr lang="en-US" dirty="0" smtClean="0"/>
              <a:t> </a:t>
            </a:r>
            <a:r>
              <a:rPr lang="en-US" i="1" dirty="0" err="1" smtClean="0">
                <a:solidFill>
                  <a:srgbClr val="FF0000"/>
                </a:solidFill>
              </a:rPr>
              <a:t>Thicknet</a:t>
            </a:r>
            <a:r>
              <a:rPr lang="en-US" dirty="0" smtClean="0"/>
              <a:t> (</a:t>
            </a:r>
            <a:r>
              <a:rPr lang="en-US" dirty="0" err="1" smtClean="0"/>
              <a:t>ukuran</a:t>
            </a:r>
            <a:r>
              <a:rPr lang="en-US" dirty="0" smtClean="0"/>
              <a:t> </a:t>
            </a:r>
            <a:r>
              <a:rPr lang="en-US" dirty="0" err="1" smtClean="0"/>
              <a:t>besar</a:t>
            </a:r>
            <a:r>
              <a:rPr lang="en-US" dirty="0" smtClean="0"/>
              <a:t>) &amp; </a:t>
            </a:r>
            <a:r>
              <a:rPr lang="en-US" i="1" dirty="0" err="1" smtClean="0">
                <a:solidFill>
                  <a:srgbClr val="00B050"/>
                </a:solidFill>
              </a:rPr>
              <a:t>Thinnet</a:t>
            </a:r>
            <a:r>
              <a:rPr lang="en-US" dirty="0" smtClean="0"/>
              <a:t> (</a:t>
            </a:r>
            <a:r>
              <a:rPr lang="en-US" dirty="0" err="1" smtClean="0"/>
              <a:t>ukuran</a:t>
            </a:r>
            <a:r>
              <a:rPr lang="en-US" dirty="0" smtClean="0"/>
              <a:t> </a:t>
            </a:r>
            <a:r>
              <a:rPr lang="en-US" dirty="0" err="1" smtClean="0"/>
              <a:t>kecil</a:t>
            </a:r>
            <a:r>
              <a:rPr lang="en-US" dirty="0" smtClean="0"/>
              <a:t>)</a:t>
            </a:r>
            <a:endParaRPr lang="en-US" dirty="0"/>
          </a:p>
        </p:txBody>
      </p:sp>
      <p:pic>
        <p:nvPicPr>
          <p:cNvPr id="7170" name="Picture 2" descr="D:\JOB\NGAJAR\UDINUS\2013-FIK-TI Pengantar Teknologi Informasi (PTI)\Defri\PTI Teori\IMG\T.jpg"/>
          <p:cNvPicPr>
            <a:picLocks noChangeAspect="1" noChangeArrowheads="1"/>
          </p:cNvPicPr>
          <p:nvPr/>
        </p:nvPicPr>
        <p:blipFill>
          <a:blip r:embed="rId2"/>
          <a:srcRect l="2083" t="4286" r="2083" b="40000"/>
          <a:stretch>
            <a:fillRect/>
          </a:stretch>
        </p:blipFill>
        <p:spPr bwMode="auto">
          <a:xfrm>
            <a:off x="3595670" y="3286124"/>
            <a:ext cx="4714908" cy="2664948"/>
          </a:xfrm>
          <a:prstGeom prst="rect">
            <a:avLst/>
          </a:prstGeom>
          <a:noFill/>
        </p:spPr>
      </p:pic>
    </p:spTree>
    <p:extLst>
      <p:ext uri="{BB962C8B-B14F-4D97-AF65-F5344CB8AC3E}">
        <p14:creationId xmlns:p14="http://schemas.microsoft.com/office/powerpoint/2010/main" val="51235538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Operasi HDLC </a:t>
            </a:r>
          </a:p>
        </p:txBody>
      </p:sp>
      <p:sp>
        <p:nvSpPr>
          <p:cNvPr id="91139" name="Rectangle 3"/>
          <p:cNvSpPr>
            <a:spLocks noGrp="1" noChangeArrowheads="1"/>
          </p:cNvSpPr>
          <p:nvPr>
            <p:ph idx="1"/>
          </p:nvPr>
        </p:nvSpPr>
        <p:spPr/>
        <p:txBody>
          <a:bodyPr/>
          <a:lstStyle/>
          <a:p>
            <a:r>
              <a:rPr lang="en-US"/>
              <a:t>Pertukaran informasi, supervisory dan frame-frame tidak bernomor</a:t>
            </a:r>
          </a:p>
          <a:p>
            <a:r>
              <a:rPr lang="en-US"/>
              <a:t>Tiga fase</a:t>
            </a:r>
          </a:p>
          <a:p>
            <a:pPr lvl="1"/>
            <a:r>
              <a:rPr lang="en-US"/>
              <a:t>Initialization</a:t>
            </a:r>
          </a:p>
          <a:p>
            <a:pPr lvl="1"/>
            <a:r>
              <a:rPr lang="en-US"/>
              <a:t>Data transfer</a:t>
            </a:r>
          </a:p>
          <a:p>
            <a:pPr lvl="1"/>
            <a:r>
              <a:rPr lang="en-US"/>
              <a:t>Disconnect</a:t>
            </a:r>
          </a:p>
        </p:txBody>
      </p:sp>
    </p:spTree>
    <p:extLst>
      <p:ext uri="{BB962C8B-B14F-4D97-AF65-F5344CB8AC3E}">
        <p14:creationId xmlns:p14="http://schemas.microsoft.com/office/powerpoint/2010/main" val="147519759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Contoh Operasi (1)</a:t>
            </a:r>
          </a:p>
        </p:txBody>
      </p:sp>
      <p:pic>
        <p:nvPicPr>
          <p:cNvPr id="92164" name="Picture 4"/>
          <p:cNvPicPr>
            <a:picLocks noChangeAspect="1" noChangeArrowheads="1"/>
          </p:cNvPicPr>
          <p:nvPr/>
        </p:nvPicPr>
        <p:blipFill>
          <a:blip r:embed="rId2"/>
          <a:srcRect b="53366"/>
          <a:stretch>
            <a:fillRect/>
          </a:stretch>
        </p:blipFill>
        <p:spPr bwMode="auto">
          <a:xfrm>
            <a:off x="1981200" y="1382714"/>
            <a:ext cx="8001000" cy="4954587"/>
          </a:xfrm>
          <a:prstGeom prst="rect">
            <a:avLst/>
          </a:prstGeom>
          <a:noFill/>
          <a:ln w="9525">
            <a:noFill/>
            <a:miter lim="800000"/>
            <a:headEnd/>
            <a:tailEnd/>
          </a:ln>
          <a:effectLst/>
        </p:spPr>
      </p:pic>
    </p:spTree>
    <p:extLst>
      <p:ext uri="{BB962C8B-B14F-4D97-AF65-F5344CB8AC3E}">
        <p14:creationId xmlns:p14="http://schemas.microsoft.com/office/powerpoint/2010/main" val="27489148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Contoh Operasi (2)</a:t>
            </a:r>
          </a:p>
        </p:txBody>
      </p:sp>
      <p:pic>
        <p:nvPicPr>
          <p:cNvPr id="93189" name="Picture 5"/>
          <p:cNvPicPr>
            <a:picLocks noChangeAspect="1" noChangeArrowheads="1"/>
          </p:cNvPicPr>
          <p:nvPr/>
        </p:nvPicPr>
        <p:blipFill>
          <a:blip r:embed="rId2"/>
          <a:srcRect t="47755" r="17773" b="6241"/>
          <a:stretch>
            <a:fillRect/>
          </a:stretch>
        </p:blipFill>
        <p:spPr bwMode="auto">
          <a:xfrm>
            <a:off x="1981200" y="1363664"/>
            <a:ext cx="6781800" cy="5037137"/>
          </a:xfrm>
          <a:prstGeom prst="rect">
            <a:avLst/>
          </a:prstGeom>
          <a:noFill/>
          <a:ln w="9525">
            <a:noFill/>
            <a:miter lim="800000"/>
            <a:headEnd/>
            <a:tailEnd/>
          </a:ln>
          <a:effectLst/>
        </p:spPr>
      </p:pic>
    </p:spTree>
    <p:extLst>
      <p:ext uri="{BB962C8B-B14F-4D97-AF65-F5344CB8AC3E}">
        <p14:creationId xmlns:p14="http://schemas.microsoft.com/office/powerpoint/2010/main" val="41285385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ormAutofit/>
          </a:bodyPr>
          <a:lstStyle/>
          <a:p>
            <a:r>
              <a:rPr lang="en-US"/>
              <a:t>Protokol DLC lain (LAPB,LAPD)</a:t>
            </a:r>
          </a:p>
        </p:txBody>
      </p:sp>
      <p:sp>
        <p:nvSpPr>
          <p:cNvPr id="94211" name="Rectangle 3"/>
          <p:cNvSpPr>
            <a:spLocks noGrp="1" noChangeArrowheads="1"/>
          </p:cNvSpPr>
          <p:nvPr>
            <p:ph idx="1"/>
          </p:nvPr>
        </p:nvSpPr>
        <p:spPr/>
        <p:txBody>
          <a:bodyPr>
            <a:normAutofit/>
          </a:bodyPr>
          <a:lstStyle/>
          <a:p>
            <a:r>
              <a:rPr lang="en-US" dirty="0"/>
              <a:t>Link Access Procedure, Balanced (LAPB)</a:t>
            </a:r>
          </a:p>
          <a:p>
            <a:pPr lvl="1"/>
            <a:r>
              <a:rPr lang="en-US" dirty="0" err="1"/>
              <a:t>Bagian</a:t>
            </a:r>
            <a:r>
              <a:rPr lang="en-US" dirty="0"/>
              <a:t> </a:t>
            </a:r>
            <a:r>
              <a:rPr lang="en-US" dirty="0" err="1"/>
              <a:t>dari</a:t>
            </a:r>
            <a:r>
              <a:rPr lang="en-US" dirty="0"/>
              <a:t> X.25 (ITU-T)</a:t>
            </a:r>
          </a:p>
          <a:p>
            <a:pPr lvl="1"/>
            <a:r>
              <a:rPr lang="en-US" dirty="0"/>
              <a:t>Subset </a:t>
            </a:r>
            <a:r>
              <a:rPr lang="en-US" dirty="0" err="1"/>
              <a:t>dari</a:t>
            </a:r>
            <a:r>
              <a:rPr lang="en-US" dirty="0"/>
              <a:t> HDLC - ABM</a:t>
            </a:r>
          </a:p>
          <a:p>
            <a:pPr lvl="1"/>
            <a:r>
              <a:rPr lang="en-US" dirty="0"/>
              <a:t>Point to point link </a:t>
            </a:r>
            <a:r>
              <a:rPr lang="en-US" dirty="0" err="1"/>
              <a:t>antara</a:t>
            </a:r>
            <a:r>
              <a:rPr lang="en-US" dirty="0"/>
              <a:t> system </a:t>
            </a:r>
            <a:r>
              <a:rPr lang="en-US" dirty="0" err="1"/>
              <a:t>dan</a:t>
            </a:r>
            <a:r>
              <a:rPr lang="en-US" dirty="0"/>
              <a:t> packet switching network node</a:t>
            </a:r>
          </a:p>
          <a:p>
            <a:r>
              <a:rPr lang="en-US" dirty="0"/>
              <a:t>Link Access Procedure, D-Channel</a:t>
            </a:r>
          </a:p>
          <a:p>
            <a:pPr lvl="1"/>
            <a:r>
              <a:rPr lang="en-US" dirty="0"/>
              <a:t>ISDN (ITU-D)</a:t>
            </a:r>
          </a:p>
          <a:p>
            <a:pPr lvl="1"/>
            <a:r>
              <a:rPr lang="en-US" dirty="0"/>
              <a:t>ABM</a:t>
            </a:r>
          </a:p>
          <a:p>
            <a:pPr lvl="1"/>
            <a:r>
              <a:rPr lang="en-US" dirty="0" err="1"/>
              <a:t>Selalu</a:t>
            </a:r>
            <a:r>
              <a:rPr lang="en-US" dirty="0"/>
              <a:t> </a:t>
            </a:r>
            <a:r>
              <a:rPr lang="en-US" dirty="0" err="1"/>
              <a:t>angka-angka</a:t>
            </a:r>
            <a:r>
              <a:rPr lang="en-US" dirty="0"/>
              <a:t> </a:t>
            </a:r>
            <a:r>
              <a:rPr lang="en-US" dirty="0" err="1"/>
              <a:t>deretan</a:t>
            </a:r>
            <a:r>
              <a:rPr lang="en-US" dirty="0"/>
              <a:t> 7-bit (</a:t>
            </a:r>
            <a:r>
              <a:rPr lang="en-US" dirty="0" err="1"/>
              <a:t>tidak</a:t>
            </a:r>
            <a:r>
              <a:rPr lang="en-US" dirty="0"/>
              <a:t> </a:t>
            </a:r>
            <a:r>
              <a:rPr lang="en-US" dirty="0" err="1"/>
              <a:t>ada</a:t>
            </a:r>
            <a:r>
              <a:rPr lang="en-US" dirty="0"/>
              <a:t> 3-bit)</a:t>
            </a:r>
          </a:p>
          <a:p>
            <a:pPr lvl="1"/>
            <a:r>
              <a:rPr lang="en-US" dirty="0"/>
              <a:t>16 bit address field </a:t>
            </a:r>
            <a:r>
              <a:rPr lang="en-US" dirty="0" err="1"/>
              <a:t>mengandung</a:t>
            </a:r>
            <a:r>
              <a:rPr lang="en-US" dirty="0"/>
              <a:t> </a:t>
            </a:r>
            <a:r>
              <a:rPr lang="en-US" dirty="0" err="1"/>
              <a:t>dua</a:t>
            </a:r>
            <a:r>
              <a:rPr lang="en-US" dirty="0"/>
              <a:t> sub-addresses</a:t>
            </a:r>
          </a:p>
          <a:p>
            <a:pPr lvl="2"/>
            <a:r>
              <a:rPr lang="en-US" dirty="0" err="1"/>
              <a:t>Satu</a:t>
            </a:r>
            <a:r>
              <a:rPr lang="en-US" dirty="0"/>
              <a:t> </a:t>
            </a:r>
            <a:r>
              <a:rPr lang="en-US" dirty="0" err="1"/>
              <a:t>untuk</a:t>
            </a:r>
            <a:r>
              <a:rPr lang="en-US" dirty="0"/>
              <a:t> device </a:t>
            </a:r>
            <a:r>
              <a:rPr lang="en-US" dirty="0" err="1"/>
              <a:t>dan</a:t>
            </a:r>
            <a:r>
              <a:rPr lang="en-US" dirty="0"/>
              <a:t> </a:t>
            </a:r>
            <a:r>
              <a:rPr lang="en-US" dirty="0" err="1"/>
              <a:t>satu</a:t>
            </a:r>
            <a:r>
              <a:rPr lang="en-US" dirty="0"/>
              <a:t> </a:t>
            </a:r>
            <a:r>
              <a:rPr lang="en-US" dirty="0" err="1"/>
              <a:t>untuk</a:t>
            </a:r>
            <a:r>
              <a:rPr lang="en-US" dirty="0"/>
              <a:t> user (next layer up)</a:t>
            </a:r>
          </a:p>
        </p:txBody>
      </p:sp>
    </p:spTree>
    <p:extLst>
      <p:ext uri="{BB962C8B-B14F-4D97-AF65-F5344CB8AC3E}">
        <p14:creationId xmlns:p14="http://schemas.microsoft.com/office/powerpoint/2010/main" val="84700839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err="1"/>
              <a:t>Protokol</a:t>
            </a:r>
            <a:r>
              <a:rPr lang="en-US" dirty="0"/>
              <a:t> DLC lain (LLC)</a:t>
            </a:r>
          </a:p>
        </p:txBody>
      </p:sp>
      <p:sp>
        <p:nvSpPr>
          <p:cNvPr id="95235" name="Rectangle 3"/>
          <p:cNvSpPr>
            <a:spLocks noGrp="1" noChangeArrowheads="1"/>
          </p:cNvSpPr>
          <p:nvPr>
            <p:ph idx="1"/>
          </p:nvPr>
        </p:nvSpPr>
        <p:spPr/>
        <p:txBody>
          <a:bodyPr>
            <a:normAutofit/>
          </a:bodyPr>
          <a:lstStyle/>
          <a:p>
            <a:r>
              <a:rPr lang="en-US"/>
              <a:t>Logical Link Control (LLC)</a:t>
            </a:r>
          </a:p>
          <a:p>
            <a:pPr lvl="1"/>
            <a:r>
              <a:rPr lang="en-US"/>
              <a:t>IEEE 802</a:t>
            </a:r>
          </a:p>
          <a:p>
            <a:pPr lvl="1"/>
            <a:r>
              <a:rPr lang="en-US"/>
              <a:t>Format frame yang berbeda</a:t>
            </a:r>
          </a:p>
          <a:p>
            <a:pPr lvl="1"/>
            <a:r>
              <a:rPr lang="en-US"/>
              <a:t>Link control dipisah antara medium access layer (MAC) dan LLC (berada paling atas pada MAC)</a:t>
            </a:r>
          </a:p>
          <a:p>
            <a:pPr lvl="1"/>
            <a:r>
              <a:rPr lang="en-US"/>
              <a:t>Tidak ada primary dan secondary - semua station adalah peer</a:t>
            </a:r>
          </a:p>
          <a:p>
            <a:pPr lvl="1"/>
            <a:r>
              <a:rPr lang="en-US"/>
              <a:t>Dua alamat diperlukan</a:t>
            </a:r>
          </a:p>
          <a:p>
            <a:pPr lvl="2"/>
            <a:r>
              <a:rPr lang="en-US"/>
              <a:t>Sender dan receiver</a:t>
            </a:r>
          </a:p>
          <a:p>
            <a:pPr lvl="1"/>
            <a:r>
              <a:rPr lang="en-US"/>
              <a:t>Pendeteksian kesalahan pada MAC layer</a:t>
            </a:r>
          </a:p>
          <a:p>
            <a:pPr lvl="2"/>
            <a:r>
              <a:rPr lang="en-US"/>
              <a:t>32 bit CRC</a:t>
            </a:r>
          </a:p>
          <a:p>
            <a:pPr lvl="1"/>
            <a:r>
              <a:rPr lang="en-US"/>
              <a:t>Destination dan Source Access Points (DSAP, SSAP)</a:t>
            </a:r>
          </a:p>
        </p:txBody>
      </p:sp>
    </p:spTree>
    <p:extLst>
      <p:ext uri="{BB962C8B-B14F-4D97-AF65-F5344CB8AC3E}">
        <p14:creationId xmlns:p14="http://schemas.microsoft.com/office/powerpoint/2010/main" val="41195746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dirty="0" smtClean="0"/>
              <a:t>Protocol DLC </a:t>
            </a:r>
            <a:r>
              <a:rPr lang="en-US" dirty="0" err="1" smtClean="0"/>
              <a:t>Lainnya</a:t>
            </a:r>
            <a:r>
              <a:rPr lang="en-US" dirty="0" smtClean="0"/>
              <a:t> (PPP)</a:t>
            </a:r>
          </a:p>
        </p:txBody>
      </p:sp>
      <p:sp>
        <p:nvSpPr>
          <p:cNvPr id="20483" name="Rectangle 3"/>
          <p:cNvSpPr>
            <a:spLocks noGrp="1" noChangeArrowheads="1"/>
          </p:cNvSpPr>
          <p:nvPr>
            <p:ph idx="1"/>
          </p:nvPr>
        </p:nvSpPr>
        <p:spPr/>
        <p:txBody>
          <a:bodyPr/>
          <a:lstStyle/>
          <a:p>
            <a:r>
              <a:rPr lang="en-US" sz="2400"/>
              <a:t>PPP (Point-to-Point Link Protocol)</a:t>
            </a:r>
          </a:p>
          <a:p>
            <a:r>
              <a:rPr lang="en-US" sz="2400"/>
              <a:t>Layout frame utk PPP:</a:t>
            </a:r>
          </a:p>
        </p:txBody>
      </p:sp>
      <p:grpSp>
        <p:nvGrpSpPr>
          <p:cNvPr id="2" name="Group 5"/>
          <p:cNvGrpSpPr>
            <a:grpSpLocks/>
          </p:cNvGrpSpPr>
          <p:nvPr/>
        </p:nvGrpSpPr>
        <p:grpSpPr bwMode="auto">
          <a:xfrm>
            <a:off x="2133601" y="3505200"/>
            <a:ext cx="8277225" cy="1830388"/>
            <a:chOff x="324" y="906"/>
            <a:chExt cx="5214" cy="1153"/>
          </a:xfrm>
        </p:grpSpPr>
        <p:sp>
          <p:nvSpPr>
            <p:cNvPr id="20485" name="AutoShape 6"/>
            <p:cNvSpPr>
              <a:spLocks noChangeArrowheads="1"/>
            </p:cNvSpPr>
            <p:nvPr/>
          </p:nvSpPr>
          <p:spPr bwMode="auto">
            <a:xfrm>
              <a:off x="528" y="936"/>
              <a:ext cx="4648" cy="328"/>
            </a:xfrm>
            <a:prstGeom prst="roundRect">
              <a:avLst>
                <a:gd name="adj" fmla="val 301"/>
              </a:avLst>
            </a:prstGeom>
            <a:noFill/>
            <a:ln w="36000">
              <a:solidFill>
                <a:srgbClr val="000000"/>
              </a:solidFill>
              <a:round/>
              <a:headEnd/>
              <a:tailEnd/>
            </a:ln>
          </p:spPr>
          <p:txBody>
            <a:bodyPr wrap="none" anchor="ctr"/>
            <a:lstStyle/>
            <a:p>
              <a:endParaRPr lang="en-US">
                <a:latin typeface="Franklin Gothic Book" pitchFamily="34" charset="0"/>
              </a:endParaRPr>
            </a:p>
          </p:txBody>
        </p:sp>
        <p:sp>
          <p:nvSpPr>
            <p:cNvPr id="20486" name="Line 7"/>
            <p:cNvSpPr>
              <a:spLocks noChangeShapeType="1"/>
            </p:cNvSpPr>
            <p:nvPr/>
          </p:nvSpPr>
          <p:spPr bwMode="auto">
            <a:xfrm>
              <a:off x="1100" y="936"/>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87" name="Line 8"/>
            <p:cNvSpPr>
              <a:spLocks noChangeShapeType="1"/>
            </p:cNvSpPr>
            <p:nvPr/>
          </p:nvSpPr>
          <p:spPr bwMode="auto">
            <a:xfrm>
              <a:off x="1748" y="936"/>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88" name="Line 9"/>
            <p:cNvSpPr>
              <a:spLocks noChangeShapeType="1"/>
            </p:cNvSpPr>
            <p:nvPr/>
          </p:nvSpPr>
          <p:spPr bwMode="auto">
            <a:xfrm>
              <a:off x="2324" y="936"/>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89" name="Line 10"/>
            <p:cNvSpPr>
              <a:spLocks noChangeShapeType="1"/>
            </p:cNvSpPr>
            <p:nvPr/>
          </p:nvSpPr>
          <p:spPr bwMode="auto">
            <a:xfrm>
              <a:off x="3908" y="948"/>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90" name="Line 11"/>
            <p:cNvSpPr>
              <a:spLocks noChangeShapeType="1"/>
            </p:cNvSpPr>
            <p:nvPr/>
          </p:nvSpPr>
          <p:spPr bwMode="auto">
            <a:xfrm>
              <a:off x="4616" y="948"/>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91" name="Text Box 12"/>
            <p:cNvSpPr txBox="1">
              <a:spLocks noChangeArrowheads="1"/>
            </p:cNvSpPr>
            <p:nvPr/>
          </p:nvSpPr>
          <p:spPr bwMode="auto">
            <a:xfrm>
              <a:off x="635" y="934"/>
              <a:ext cx="370" cy="217"/>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Flag</a:t>
              </a:r>
            </a:p>
          </p:txBody>
        </p:sp>
        <p:sp>
          <p:nvSpPr>
            <p:cNvPr id="20492" name="Text Box 13"/>
            <p:cNvSpPr txBox="1">
              <a:spLocks noChangeArrowheads="1"/>
            </p:cNvSpPr>
            <p:nvPr/>
          </p:nvSpPr>
          <p:spPr bwMode="auto">
            <a:xfrm>
              <a:off x="4711" y="906"/>
              <a:ext cx="338" cy="217"/>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flag</a:t>
              </a:r>
            </a:p>
          </p:txBody>
        </p:sp>
        <p:sp>
          <p:nvSpPr>
            <p:cNvPr id="20493" name="Text Box 14"/>
            <p:cNvSpPr txBox="1">
              <a:spLocks noChangeArrowheads="1"/>
            </p:cNvSpPr>
            <p:nvPr/>
          </p:nvSpPr>
          <p:spPr bwMode="auto">
            <a:xfrm>
              <a:off x="1103" y="918"/>
              <a:ext cx="607" cy="219"/>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Address</a:t>
              </a:r>
            </a:p>
          </p:txBody>
        </p:sp>
        <p:sp>
          <p:nvSpPr>
            <p:cNvPr id="20494" name="Text Box 15"/>
            <p:cNvSpPr txBox="1">
              <a:spLocks noChangeArrowheads="1"/>
            </p:cNvSpPr>
            <p:nvPr/>
          </p:nvSpPr>
          <p:spPr bwMode="auto">
            <a:xfrm>
              <a:off x="1779" y="938"/>
              <a:ext cx="554" cy="217"/>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Control</a:t>
              </a:r>
            </a:p>
          </p:txBody>
        </p:sp>
        <p:sp>
          <p:nvSpPr>
            <p:cNvPr id="20495" name="Text Box 16"/>
            <p:cNvSpPr txBox="1">
              <a:spLocks noChangeArrowheads="1"/>
            </p:cNvSpPr>
            <p:nvPr/>
          </p:nvSpPr>
          <p:spPr bwMode="auto">
            <a:xfrm>
              <a:off x="3075" y="970"/>
              <a:ext cx="820" cy="219"/>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Information</a:t>
              </a:r>
            </a:p>
          </p:txBody>
        </p:sp>
        <p:sp>
          <p:nvSpPr>
            <p:cNvPr id="20496" name="Text Box 17"/>
            <p:cNvSpPr txBox="1">
              <a:spLocks noChangeArrowheads="1"/>
            </p:cNvSpPr>
            <p:nvPr/>
          </p:nvSpPr>
          <p:spPr bwMode="auto">
            <a:xfrm>
              <a:off x="4055" y="982"/>
              <a:ext cx="370" cy="219"/>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CRC</a:t>
              </a:r>
            </a:p>
          </p:txBody>
        </p:sp>
        <p:sp>
          <p:nvSpPr>
            <p:cNvPr id="20497" name="Line 18"/>
            <p:cNvSpPr>
              <a:spLocks noChangeShapeType="1"/>
            </p:cNvSpPr>
            <p:nvPr/>
          </p:nvSpPr>
          <p:spPr bwMode="auto">
            <a:xfrm>
              <a:off x="2988" y="936"/>
              <a:ext cx="1" cy="328"/>
            </a:xfrm>
            <a:prstGeom prst="line">
              <a:avLst/>
            </a:prstGeom>
            <a:noFill/>
            <a:ln w="12600">
              <a:solidFill>
                <a:srgbClr val="000000"/>
              </a:solidFill>
              <a:round/>
              <a:headEnd/>
              <a:tailEnd/>
            </a:ln>
          </p:spPr>
          <p:txBody>
            <a:bodyPr/>
            <a:lstStyle/>
            <a:p>
              <a:endParaRPr lang="en-SG">
                <a:latin typeface="Franklin Gothic Book" pitchFamily="34" charset="0"/>
              </a:endParaRPr>
            </a:p>
          </p:txBody>
        </p:sp>
        <p:sp>
          <p:nvSpPr>
            <p:cNvPr id="20498" name="Text Box 19"/>
            <p:cNvSpPr txBox="1">
              <a:spLocks noChangeArrowheads="1"/>
            </p:cNvSpPr>
            <p:nvPr/>
          </p:nvSpPr>
          <p:spPr bwMode="auto">
            <a:xfrm>
              <a:off x="2395" y="962"/>
              <a:ext cx="611" cy="219"/>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Protocol</a:t>
              </a:r>
            </a:p>
          </p:txBody>
        </p:sp>
        <p:sp>
          <p:nvSpPr>
            <p:cNvPr id="20499" name="Text Box 20"/>
            <p:cNvSpPr txBox="1">
              <a:spLocks noChangeArrowheads="1"/>
            </p:cNvSpPr>
            <p:nvPr/>
          </p:nvSpPr>
          <p:spPr bwMode="auto">
            <a:xfrm>
              <a:off x="503" y="1072"/>
              <a:ext cx="700" cy="201"/>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Franklin Gothic Book" pitchFamily="34" charset="0"/>
                </a:rPr>
                <a:t>01111110</a:t>
              </a:r>
            </a:p>
          </p:txBody>
        </p:sp>
        <p:sp>
          <p:nvSpPr>
            <p:cNvPr id="20500" name="Text Box 21"/>
            <p:cNvSpPr txBox="1">
              <a:spLocks noChangeArrowheads="1"/>
            </p:cNvSpPr>
            <p:nvPr/>
          </p:nvSpPr>
          <p:spPr bwMode="auto">
            <a:xfrm>
              <a:off x="4591" y="1064"/>
              <a:ext cx="700" cy="201"/>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Franklin Gothic Book" pitchFamily="34" charset="0"/>
                </a:rPr>
                <a:t>01111110</a:t>
              </a:r>
            </a:p>
          </p:txBody>
        </p:sp>
        <p:sp>
          <p:nvSpPr>
            <p:cNvPr id="20501" name="Text Box 22"/>
            <p:cNvSpPr txBox="1">
              <a:spLocks noChangeArrowheads="1"/>
            </p:cNvSpPr>
            <p:nvPr/>
          </p:nvSpPr>
          <p:spPr bwMode="auto">
            <a:xfrm>
              <a:off x="1095" y="1080"/>
              <a:ext cx="631" cy="201"/>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Franklin Gothic Book" pitchFamily="34" charset="0"/>
                </a:rPr>
                <a:t>1111111</a:t>
              </a:r>
            </a:p>
          </p:txBody>
        </p:sp>
        <p:sp>
          <p:nvSpPr>
            <p:cNvPr id="20502" name="Text Box 23"/>
            <p:cNvSpPr txBox="1">
              <a:spLocks noChangeArrowheads="1"/>
            </p:cNvSpPr>
            <p:nvPr/>
          </p:nvSpPr>
          <p:spPr bwMode="auto">
            <a:xfrm>
              <a:off x="1743" y="1088"/>
              <a:ext cx="714" cy="201"/>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a:latin typeface="Franklin Gothic Book" pitchFamily="34" charset="0"/>
                </a:rPr>
                <a:t>00000011</a:t>
              </a:r>
            </a:p>
          </p:txBody>
        </p:sp>
        <p:sp>
          <p:nvSpPr>
            <p:cNvPr id="20503" name="Text Box 24"/>
            <p:cNvSpPr txBox="1">
              <a:spLocks noChangeArrowheads="1"/>
            </p:cNvSpPr>
            <p:nvPr/>
          </p:nvSpPr>
          <p:spPr bwMode="auto">
            <a:xfrm>
              <a:off x="1601" y="1681"/>
              <a:ext cx="944" cy="378"/>
            </a:xfrm>
            <a:prstGeom prst="rect">
              <a:avLst/>
            </a:prstGeom>
            <a:noFill/>
            <a:ln w="9525">
              <a:noFill/>
              <a:miter lim="800000"/>
              <a:headEnd/>
              <a:tailEnd/>
            </a:ln>
          </p:spPr>
          <p:txBody>
            <a:bodyPr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Unnumbered frame</a:t>
              </a:r>
            </a:p>
          </p:txBody>
        </p:sp>
        <p:sp>
          <p:nvSpPr>
            <p:cNvPr id="20504" name="Line 25"/>
            <p:cNvSpPr>
              <a:spLocks noChangeShapeType="1"/>
            </p:cNvSpPr>
            <p:nvPr/>
          </p:nvSpPr>
          <p:spPr bwMode="auto">
            <a:xfrm flipV="1">
              <a:off x="2037" y="1275"/>
              <a:ext cx="1" cy="457"/>
            </a:xfrm>
            <a:prstGeom prst="line">
              <a:avLst/>
            </a:prstGeom>
            <a:noFill/>
            <a:ln w="12600">
              <a:solidFill>
                <a:srgbClr val="000000"/>
              </a:solidFill>
              <a:prstDash val="sysDot"/>
              <a:round/>
              <a:headEnd/>
              <a:tailEnd type="triangle" w="lg" len="lg"/>
            </a:ln>
          </p:spPr>
          <p:txBody>
            <a:bodyPr/>
            <a:lstStyle/>
            <a:p>
              <a:endParaRPr lang="en-SG">
                <a:latin typeface="Franklin Gothic Book" pitchFamily="34" charset="0"/>
              </a:endParaRPr>
            </a:p>
          </p:txBody>
        </p:sp>
        <p:sp>
          <p:nvSpPr>
            <p:cNvPr id="20505" name="Line 26"/>
            <p:cNvSpPr>
              <a:spLocks noChangeShapeType="1"/>
            </p:cNvSpPr>
            <p:nvPr/>
          </p:nvSpPr>
          <p:spPr bwMode="auto">
            <a:xfrm flipH="1" flipV="1">
              <a:off x="2723" y="1315"/>
              <a:ext cx="158" cy="405"/>
            </a:xfrm>
            <a:prstGeom prst="line">
              <a:avLst/>
            </a:prstGeom>
            <a:noFill/>
            <a:ln w="12600">
              <a:solidFill>
                <a:srgbClr val="000000"/>
              </a:solidFill>
              <a:prstDash val="sysDot"/>
              <a:round/>
              <a:headEnd/>
              <a:tailEnd type="triangle" w="lg" len="lg"/>
            </a:ln>
          </p:spPr>
          <p:txBody>
            <a:bodyPr/>
            <a:lstStyle/>
            <a:p>
              <a:endParaRPr lang="en-SG">
                <a:latin typeface="Franklin Gothic Book" pitchFamily="34" charset="0"/>
              </a:endParaRPr>
            </a:p>
          </p:txBody>
        </p:sp>
        <p:sp>
          <p:nvSpPr>
            <p:cNvPr id="20506" name="Text Box 27"/>
            <p:cNvSpPr txBox="1">
              <a:spLocks noChangeArrowheads="1"/>
            </p:cNvSpPr>
            <p:nvPr/>
          </p:nvSpPr>
          <p:spPr bwMode="auto">
            <a:xfrm>
              <a:off x="2570" y="1680"/>
              <a:ext cx="2968" cy="378"/>
            </a:xfrm>
            <a:prstGeom prst="rect">
              <a:avLst/>
            </a:prstGeom>
            <a:noFill/>
            <a:ln w="9525">
              <a:noFill/>
              <a:miter lim="800000"/>
              <a:headEnd/>
              <a:tailEnd/>
            </a:ln>
          </p:spPr>
          <p:txBody>
            <a:bodyPr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Specifies what kind of packet is contained in the payload, e.g.,  LCP, NCP, IP, OSI CLNP, IPX</a:t>
              </a:r>
            </a:p>
          </p:txBody>
        </p:sp>
        <p:sp>
          <p:nvSpPr>
            <p:cNvPr id="20507" name="Line 28"/>
            <p:cNvSpPr>
              <a:spLocks noChangeShapeType="1"/>
            </p:cNvSpPr>
            <p:nvPr/>
          </p:nvSpPr>
          <p:spPr bwMode="auto">
            <a:xfrm flipV="1">
              <a:off x="1276" y="1315"/>
              <a:ext cx="128" cy="338"/>
            </a:xfrm>
            <a:prstGeom prst="line">
              <a:avLst/>
            </a:prstGeom>
            <a:noFill/>
            <a:ln w="12600">
              <a:solidFill>
                <a:srgbClr val="000000"/>
              </a:solidFill>
              <a:prstDash val="sysDot"/>
              <a:round/>
              <a:headEnd/>
              <a:tailEnd type="triangle" w="lg" len="lg"/>
            </a:ln>
          </p:spPr>
          <p:txBody>
            <a:bodyPr/>
            <a:lstStyle/>
            <a:p>
              <a:endParaRPr lang="en-SG">
                <a:latin typeface="Franklin Gothic Book" pitchFamily="34" charset="0"/>
              </a:endParaRPr>
            </a:p>
          </p:txBody>
        </p:sp>
        <p:sp>
          <p:nvSpPr>
            <p:cNvPr id="20508" name="Text Box 29"/>
            <p:cNvSpPr txBox="1">
              <a:spLocks noChangeArrowheads="1"/>
            </p:cNvSpPr>
            <p:nvPr/>
          </p:nvSpPr>
          <p:spPr bwMode="auto">
            <a:xfrm>
              <a:off x="324" y="1663"/>
              <a:ext cx="1175" cy="370"/>
            </a:xfrm>
            <a:prstGeom prst="rect">
              <a:avLst/>
            </a:prstGeom>
            <a:noFill/>
            <a:ln w="9525">
              <a:noFill/>
              <a:miter lim="800000"/>
              <a:headEnd/>
              <a:tailEnd/>
            </a:ln>
          </p:spPr>
          <p:txBody>
            <a:bodyPr wrap="none" lIns="90360" tIns="44280" rIns="90360" bIns="44280">
              <a:spAutoFit/>
            </a:bodyPr>
            <a:lstStyle/>
            <a:p>
              <a:pPr>
                <a:lnSpc>
                  <a:spcPct val="93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All stations are to</a:t>
              </a:r>
            </a:p>
            <a:p>
              <a:pPr>
                <a:lnSpc>
                  <a:spcPct val="87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atin typeface="Franklin Gothic Book" pitchFamily="34" charset="0"/>
                </a:rPr>
                <a:t>accept the frame</a:t>
              </a:r>
            </a:p>
          </p:txBody>
        </p:sp>
      </p:grpSp>
    </p:spTree>
    <p:extLst>
      <p:ext uri="{BB962C8B-B14F-4D97-AF65-F5344CB8AC3E}">
        <p14:creationId xmlns:p14="http://schemas.microsoft.com/office/powerpoint/2010/main" val="293326673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a:bodyPr>
          <a:lstStyle/>
          <a:p>
            <a:r>
              <a:rPr lang="en-US"/>
              <a:t>Protokol DLC lain </a:t>
            </a:r>
            <a:br>
              <a:rPr lang="en-US"/>
            </a:br>
            <a:r>
              <a:rPr lang="en-US"/>
              <a:t>(Frame Relay) (1)</a:t>
            </a:r>
          </a:p>
        </p:txBody>
      </p:sp>
      <p:sp>
        <p:nvSpPr>
          <p:cNvPr id="96259" name="Rectangle 3"/>
          <p:cNvSpPr>
            <a:spLocks noGrp="1" noChangeArrowheads="1"/>
          </p:cNvSpPr>
          <p:nvPr>
            <p:ph idx="1"/>
          </p:nvPr>
        </p:nvSpPr>
        <p:spPr/>
        <p:txBody>
          <a:bodyPr/>
          <a:lstStyle/>
          <a:p>
            <a:r>
              <a:rPr lang="en-US"/>
              <a:t>Kemampuan Streamlined melalui jaringan   packet switched kecepatan tinggi</a:t>
            </a:r>
          </a:p>
          <a:p>
            <a:r>
              <a:rPr lang="en-US"/>
              <a:t>Digunakan sebagai tempat X.25</a:t>
            </a:r>
          </a:p>
          <a:p>
            <a:r>
              <a:rPr lang="en-US"/>
              <a:t>Menggunakan Link Access Procedure for Frame-Mode Bearer Services (LAPF)</a:t>
            </a:r>
          </a:p>
          <a:p>
            <a:r>
              <a:rPr lang="en-US"/>
              <a:t>Dua protokol</a:t>
            </a:r>
          </a:p>
          <a:p>
            <a:pPr lvl="1"/>
            <a:r>
              <a:rPr lang="en-US"/>
              <a:t>Control - mirip dengan HDLC</a:t>
            </a:r>
          </a:p>
          <a:p>
            <a:pPr lvl="1"/>
            <a:r>
              <a:rPr lang="en-US"/>
              <a:t>Core - subset dari control</a:t>
            </a:r>
          </a:p>
        </p:txBody>
      </p:sp>
    </p:spTree>
    <p:extLst>
      <p:ext uri="{BB962C8B-B14F-4D97-AF65-F5344CB8AC3E}">
        <p14:creationId xmlns:p14="http://schemas.microsoft.com/office/powerpoint/2010/main" val="428238892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normAutofit/>
          </a:bodyPr>
          <a:lstStyle/>
          <a:p>
            <a:r>
              <a:rPr lang="en-US"/>
              <a:t>Protokol DLC lain </a:t>
            </a:r>
            <a:br>
              <a:rPr lang="en-US"/>
            </a:br>
            <a:r>
              <a:rPr lang="en-US"/>
              <a:t>(Frame Relay) (2)</a:t>
            </a:r>
          </a:p>
        </p:txBody>
      </p:sp>
      <p:sp>
        <p:nvSpPr>
          <p:cNvPr id="97283" name="Rectangle 3"/>
          <p:cNvSpPr>
            <a:spLocks noGrp="1" noChangeArrowheads="1"/>
          </p:cNvSpPr>
          <p:nvPr>
            <p:ph idx="1"/>
          </p:nvPr>
        </p:nvSpPr>
        <p:spPr/>
        <p:txBody>
          <a:bodyPr/>
          <a:lstStyle/>
          <a:p>
            <a:r>
              <a:rPr lang="en-US"/>
              <a:t>ABM</a:t>
            </a:r>
          </a:p>
          <a:p>
            <a:r>
              <a:rPr lang="en-US"/>
              <a:t>Angka-angka deretan 7-bit</a:t>
            </a:r>
          </a:p>
          <a:p>
            <a:r>
              <a:rPr lang="en-US"/>
              <a:t>16 bit CRC</a:t>
            </a:r>
          </a:p>
          <a:p>
            <a:r>
              <a:rPr lang="en-US"/>
              <a:t>2, 3 atau 4 octet address field</a:t>
            </a:r>
          </a:p>
          <a:p>
            <a:pPr lvl="1"/>
            <a:r>
              <a:rPr lang="en-US"/>
              <a:t>Data link connection identifier (DLCI)</a:t>
            </a:r>
          </a:p>
          <a:p>
            <a:pPr lvl="1"/>
            <a:r>
              <a:rPr lang="en-US"/>
              <a:t>Mengidentifikasi logical connection</a:t>
            </a:r>
          </a:p>
          <a:p>
            <a:r>
              <a:rPr lang="en-US"/>
              <a:t>Lebih banyak pada frame relay terakhir</a:t>
            </a:r>
          </a:p>
          <a:p>
            <a:endParaRPr lang="en-US"/>
          </a:p>
        </p:txBody>
      </p:sp>
    </p:spTree>
    <p:extLst>
      <p:ext uri="{BB962C8B-B14F-4D97-AF65-F5344CB8AC3E}">
        <p14:creationId xmlns:p14="http://schemas.microsoft.com/office/powerpoint/2010/main" val="25364237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Protokol DLC lain (ATM)</a:t>
            </a:r>
          </a:p>
        </p:txBody>
      </p:sp>
      <p:sp>
        <p:nvSpPr>
          <p:cNvPr id="99331" name="Rectangle 3"/>
          <p:cNvSpPr>
            <a:spLocks noGrp="1" noChangeArrowheads="1"/>
          </p:cNvSpPr>
          <p:nvPr>
            <p:ph idx="1"/>
          </p:nvPr>
        </p:nvSpPr>
        <p:spPr/>
        <p:txBody>
          <a:bodyPr/>
          <a:lstStyle/>
          <a:p>
            <a:r>
              <a:rPr lang="en-US"/>
              <a:t>Asynchronous Transfer Mode</a:t>
            </a:r>
          </a:p>
          <a:p>
            <a:r>
              <a:rPr lang="en-US"/>
              <a:t>Kemampuan Streamlined melampaui jaringan kecepatan tinggi</a:t>
            </a:r>
          </a:p>
          <a:p>
            <a:r>
              <a:rPr lang="en-US"/>
              <a:t>Tidak didasarkan pada HDLC </a:t>
            </a:r>
          </a:p>
          <a:p>
            <a:r>
              <a:rPr lang="en-US"/>
              <a:t>Format frame disebut “cell”</a:t>
            </a:r>
          </a:p>
          <a:p>
            <a:r>
              <a:rPr lang="en-US"/>
              <a:t>Fixed 53 octet (424 bit)</a:t>
            </a:r>
          </a:p>
          <a:p>
            <a:r>
              <a:rPr lang="en-US"/>
              <a:t>Detilnya nanti dulu</a:t>
            </a:r>
          </a:p>
          <a:p>
            <a:endParaRPr lang="en-US"/>
          </a:p>
        </p:txBody>
      </p:sp>
    </p:spTree>
    <p:extLst>
      <p:ext uri="{BB962C8B-B14F-4D97-AF65-F5344CB8AC3E}">
        <p14:creationId xmlns:p14="http://schemas.microsoft.com/office/powerpoint/2010/main" val="153926843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231573" y="2535382"/>
            <a:ext cx="7620000" cy="7159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accent6">
                    <a:lumMod val="40000"/>
                    <a:lumOff val="60000"/>
                  </a:schemeClr>
                </a:solidFill>
              </a:rPr>
              <a:t>Multiplexing </a:t>
            </a:r>
            <a:endParaRPr lang="en-US" dirty="0">
              <a:solidFill>
                <a:schemeClr val="accent6">
                  <a:lumMod val="40000"/>
                  <a:lumOff val="60000"/>
                </a:schemeClr>
              </a:solidFill>
            </a:endParaRPr>
          </a:p>
        </p:txBody>
      </p:sp>
      <p:sp>
        <p:nvSpPr>
          <p:cNvPr id="3" name="Striped Right Arrow 2"/>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783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47800"/>
            <a:ext cx="4467228" cy="4724400"/>
          </a:xfrm>
        </p:spPr>
        <p:txBody>
          <a:bodyPr/>
          <a:lstStyle/>
          <a:p>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Kabel</a:t>
            </a:r>
            <a:r>
              <a:rPr lang="en-US" b="1" dirty="0" smtClean="0">
                <a:solidFill>
                  <a:srgbClr val="002060"/>
                </a:solidFill>
              </a:rPr>
              <a:t>-&gt; </a:t>
            </a:r>
            <a:r>
              <a:rPr lang="en-US" b="1" i="1" dirty="0" smtClean="0">
                <a:solidFill>
                  <a:srgbClr val="002060"/>
                </a:solidFill>
              </a:rPr>
              <a:t>Coaxial</a:t>
            </a:r>
            <a:r>
              <a:rPr lang="en-US" b="1" dirty="0" smtClean="0">
                <a:solidFill>
                  <a:srgbClr val="002060"/>
                </a:solidFill>
              </a:rPr>
              <a:t> </a:t>
            </a:r>
          </a:p>
          <a:p>
            <a:r>
              <a:rPr lang="en-US" dirty="0" err="1" smtClean="0"/>
              <a:t>Membutuhkan</a:t>
            </a:r>
            <a:r>
              <a:rPr lang="en-US" dirty="0" smtClean="0"/>
              <a:t> BNC</a:t>
            </a:r>
            <a:r>
              <a:rPr lang="en-US" i="1" dirty="0" smtClean="0"/>
              <a:t> Connector </a:t>
            </a:r>
            <a:r>
              <a:rPr lang="en-US" dirty="0" err="1" smtClean="0"/>
              <a:t>untuk</a:t>
            </a:r>
            <a:r>
              <a:rPr lang="en-US" dirty="0" smtClean="0"/>
              <a:t> </a:t>
            </a:r>
            <a:r>
              <a:rPr lang="en-US" dirty="0" err="1" smtClean="0"/>
              <a:t>menyambungkan</a:t>
            </a:r>
            <a:r>
              <a:rPr lang="en-US" dirty="0" smtClean="0"/>
              <a:t> </a:t>
            </a:r>
            <a:r>
              <a:rPr lang="en-US" dirty="0" err="1" smtClean="0"/>
              <a:t>kabel</a:t>
            </a:r>
            <a:r>
              <a:rPr lang="en-US" dirty="0" smtClean="0"/>
              <a:t> coaxial</a:t>
            </a:r>
            <a:endParaRPr lang="en-US" i="1" dirty="0"/>
          </a:p>
        </p:txBody>
      </p:sp>
      <p:pic>
        <p:nvPicPr>
          <p:cNvPr id="5125" name="Picture 5" descr="D:\JOB\NGAJAR\UDINUS\2013-FIK-TI Pengantar Teknologi Informasi (PTI)\Defri\PTI Teori\IMG\NIC.gif"/>
          <p:cNvPicPr>
            <a:picLocks noChangeAspect="1" noChangeArrowheads="1"/>
          </p:cNvPicPr>
          <p:nvPr/>
        </p:nvPicPr>
        <p:blipFill>
          <a:blip r:embed="rId2"/>
          <a:srcRect/>
          <a:stretch>
            <a:fillRect/>
          </a:stretch>
        </p:blipFill>
        <p:spPr bwMode="auto">
          <a:xfrm>
            <a:off x="6750346" y="4500570"/>
            <a:ext cx="3549765" cy="1928826"/>
          </a:xfrm>
          <a:prstGeom prst="rect">
            <a:avLst/>
          </a:prstGeom>
          <a:noFill/>
        </p:spPr>
      </p:pic>
      <p:pic>
        <p:nvPicPr>
          <p:cNvPr id="5126" name="Picture 6" descr="D:\JOB\NGAJAR\UDINUS\2013-FIK-TI Pengantar Teknologi Informasi (PTI)\Defri\PTI Teori\IMG\BNC.GIF"/>
          <p:cNvPicPr>
            <a:picLocks noChangeAspect="1" noChangeArrowheads="1"/>
          </p:cNvPicPr>
          <p:nvPr/>
        </p:nvPicPr>
        <p:blipFill>
          <a:blip r:embed="rId3"/>
          <a:srcRect t="10025"/>
          <a:stretch>
            <a:fillRect/>
          </a:stretch>
        </p:blipFill>
        <p:spPr bwMode="auto">
          <a:xfrm>
            <a:off x="6667504" y="1500174"/>
            <a:ext cx="3601310" cy="2643206"/>
          </a:xfrm>
          <a:prstGeom prst="rect">
            <a:avLst/>
          </a:prstGeom>
          <a:noFill/>
        </p:spPr>
      </p:pic>
      <p:pic>
        <p:nvPicPr>
          <p:cNvPr id="6146" name="Picture 2" descr="D:\JOB\NGAJAR\UDINUS\2013-FIK-TI Pengantar Teknologi Informasi (PTI)\Defri\PTI Teori\IMG\coaxial.png"/>
          <p:cNvPicPr>
            <a:picLocks noChangeAspect="1" noChangeArrowheads="1"/>
          </p:cNvPicPr>
          <p:nvPr/>
        </p:nvPicPr>
        <p:blipFill>
          <a:blip r:embed="rId4"/>
          <a:srcRect/>
          <a:stretch>
            <a:fillRect/>
          </a:stretch>
        </p:blipFill>
        <p:spPr bwMode="auto">
          <a:xfrm>
            <a:off x="2952728" y="4429132"/>
            <a:ext cx="2633131" cy="1643074"/>
          </a:xfrm>
          <a:prstGeom prst="rect">
            <a:avLst/>
          </a:prstGeom>
          <a:noFill/>
        </p:spPr>
      </p:pic>
    </p:spTree>
    <p:extLst>
      <p:ext uri="{BB962C8B-B14F-4D97-AF65-F5344CB8AC3E}">
        <p14:creationId xmlns:p14="http://schemas.microsoft.com/office/powerpoint/2010/main" val="162162294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91" y="181120"/>
            <a:ext cx="7620000" cy="715962"/>
          </a:xfrm>
        </p:spPr>
        <p:txBody>
          <a:bodyPr/>
          <a:lstStyle/>
          <a:p>
            <a:r>
              <a:rPr lang="en-US" dirty="0" smtClean="0"/>
              <a:t>Multiplexing </a:t>
            </a:r>
            <a:endParaRPr lang="en-US" dirty="0"/>
          </a:p>
        </p:txBody>
      </p:sp>
      <p:sp>
        <p:nvSpPr>
          <p:cNvPr id="3" name="Content Placeholder 2"/>
          <p:cNvSpPr>
            <a:spLocks noGrp="1"/>
          </p:cNvSpPr>
          <p:nvPr>
            <p:ph idx="1"/>
          </p:nvPr>
        </p:nvSpPr>
        <p:spPr>
          <a:xfrm>
            <a:off x="758535" y="1066800"/>
            <a:ext cx="11211791" cy="5334000"/>
          </a:xfrm>
        </p:spPr>
        <p:txBody>
          <a:bodyPr>
            <a:normAutofit fontScale="92500" lnSpcReduction="10000"/>
          </a:bodyPr>
          <a:lstStyle/>
          <a:p>
            <a:pPr algn="just"/>
            <a:r>
              <a:rPr lang="en-US" b="1" dirty="0" smtClean="0"/>
              <a:t>Multiplex </a:t>
            </a:r>
            <a:r>
              <a:rPr lang="en-US" dirty="0" err="1" smtClean="0"/>
              <a:t>adalah</a:t>
            </a:r>
            <a:r>
              <a:rPr lang="en-US" dirty="0" smtClean="0"/>
              <a:t> </a:t>
            </a:r>
            <a:r>
              <a:rPr lang="en-US" dirty="0" err="1" smtClean="0"/>
              <a:t>teknik</a:t>
            </a:r>
            <a:r>
              <a:rPr lang="en-US" dirty="0" smtClean="0"/>
              <a:t> </a:t>
            </a:r>
            <a:r>
              <a:rPr lang="en-US" dirty="0" err="1" smtClean="0"/>
              <a:t>mengkombinasikan</a:t>
            </a:r>
            <a:r>
              <a:rPr lang="en-US" dirty="0" smtClean="0"/>
              <a:t> </a:t>
            </a:r>
            <a:r>
              <a:rPr lang="en-US" dirty="0" err="1" smtClean="0"/>
              <a:t>sejumlah</a:t>
            </a:r>
            <a:r>
              <a:rPr lang="en-US" dirty="0" smtClean="0"/>
              <a:t> </a:t>
            </a:r>
            <a:r>
              <a:rPr lang="en-US" dirty="0" err="1" smtClean="0"/>
              <a:t>sinyal</a:t>
            </a:r>
            <a:r>
              <a:rPr lang="en-US" dirty="0" smtClean="0"/>
              <a:t> (analog </a:t>
            </a:r>
            <a:r>
              <a:rPr lang="en-US" dirty="0" err="1" smtClean="0"/>
              <a:t>atau</a:t>
            </a:r>
            <a:r>
              <a:rPr lang="en-US" dirty="0" smtClean="0"/>
              <a:t> digital) </a:t>
            </a:r>
            <a:r>
              <a:rPr lang="en-US" dirty="0" err="1" smtClean="0"/>
              <a:t>untuk</a:t>
            </a:r>
            <a:r>
              <a:rPr lang="en-US" dirty="0" smtClean="0"/>
              <a:t> </a:t>
            </a:r>
            <a:r>
              <a:rPr lang="en-US" dirty="0" err="1" smtClean="0"/>
              <a:t>ditransmisikan</a:t>
            </a:r>
            <a:r>
              <a:rPr lang="en-US" dirty="0" smtClean="0"/>
              <a:t> </a:t>
            </a:r>
            <a:r>
              <a:rPr lang="en-US" dirty="0" err="1" smtClean="0"/>
              <a:t>melalui</a:t>
            </a:r>
            <a:r>
              <a:rPr lang="en-US" dirty="0" smtClean="0"/>
              <a:t> </a:t>
            </a:r>
            <a:r>
              <a:rPr lang="en-US" dirty="0" err="1" smtClean="0"/>
              <a:t>satu</a:t>
            </a:r>
            <a:r>
              <a:rPr lang="en-US" dirty="0" smtClean="0"/>
              <a:t> media </a:t>
            </a:r>
            <a:r>
              <a:rPr lang="en-US" dirty="0" err="1" smtClean="0"/>
              <a:t>atau</a:t>
            </a:r>
            <a:r>
              <a:rPr lang="en-US" dirty="0" smtClean="0"/>
              <a:t> </a:t>
            </a:r>
            <a:r>
              <a:rPr lang="en-US" dirty="0" err="1" smtClean="0"/>
              <a:t>saluran</a:t>
            </a:r>
            <a:r>
              <a:rPr lang="en-US" dirty="0" smtClean="0"/>
              <a:t>.</a:t>
            </a:r>
          </a:p>
          <a:p>
            <a:pPr algn="just"/>
            <a:r>
              <a:rPr lang="en-US" dirty="0" smtClean="0"/>
              <a:t>Cara </a:t>
            </a:r>
            <a:r>
              <a:rPr lang="en-US" dirty="0" err="1" smtClean="0"/>
              <a:t>umum</a:t>
            </a:r>
            <a:r>
              <a:rPr lang="en-US" dirty="0" smtClean="0"/>
              <a:t>  multiplexing </a:t>
            </a:r>
            <a:r>
              <a:rPr lang="en-US" dirty="0" err="1" smtClean="0"/>
              <a:t>adalah</a:t>
            </a:r>
            <a:r>
              <a:rPr lang="en-US" dirty="0" smtClean="0"/>
              <a:t> </a:t>
            </a:r>
            <a:r>
              <a:rPr lang="en-US" dirty="0" err="1" smtClean="0"/>
              <a:t>dengan</a:t>
            </a:r>
            <a:r>
              <a:rPr lang="en-US" dirty="0" smtClean="0"/>
              <a:t> </a:t>
            </a:r>
            <a:r>
              <a:rPr lang="en-US" dirty="0" err="1" smtClean="0"/>
              <a:t>mengkombinasikan</a:t>
            </a:r>
            <a:r>
              <a:rPr lang="en-US" dirty="0" smtClean="0"/>
              <a:t> </a:t>
            </a:r>
            <a:r>
              <a:rPr lang="en-US" dirty="0" err="1" smtClean="0"/>
              <a:t>sejumlah</a:t>
            </a:r>
            <a:r>
              <a:rPr lang="en-US" dirty="0" smtClean="0"/>
              <a:t> </a:t>
            </a:r>
            <a:r>
              <a:rPr lang="en-US" dirty="0" err="1" smtClean="0"/>
              <a:t>sinyal</a:t>
            </a:r>
            <a:r>
              <a:rPr lang="en-US" dirty="0" smtClean="0"/>
              <a:t> </a:t>
            </a:r>
            <a:r>
              <a:rPr lang="en-US" dirty="0" err="1" smtClean="0"/>
              <a:t>berkecepatan</a:t>
            </a:r>
            <a:r>
              <a:rPr lang="en-US" dirty="0" smtClean="0"/>
              <a:t> </a:t>
            </a:r>
            <a:r>
              <a:rPr lang="en-US" dirty="0" err="1" smtClean="0"/>
              <a:t>rendah</a:t>
            </a:r>
            <a:r>
              <a:rPr lang="en-US" dirty="0" smtClean="0"/>
              <a:t> </a:t>
            </a:r>
            <a:r>
              <a:rPr lang="en-US" dirty="0" err="1" smtClean="0"/>
              <a:t>melalui</a:t>
            </a:r>
            <a:r>
              <a:rPr lang="en-US" dirty="0" smtClean="0"/>
              <a:t> </a:t>
            </a:r>
            <a:r>
              <a:rPr lang="en-US" dirty="0" err="1" smtClean="0"/>
              <a:t>satu</a:t>
            </a:r>
            <a:r>
              <a:rPr lang="en-US" dirty="0" smtClean="0"/>
              <a:t> </a:t>
            </a:r>
            <a:r>
              <a:rPr lang="en-US" dirty="0" err="1" smtClean="0"/>
              <a:t>saluran</a:t>
            </a:r>
            <a:r>
              <a:rPr lang="en-US" dirty="0" smtClean="0"/>
              <a:t> </a:t>
            </a:r>
            <a:r>
              <a:rPr lang="en-US" dirty="0" err="1" smtClean="0"/>
              <a:t>berkecepatan</a:t>
            </a:r>
            <a:r>
              <a:rPr lang="en-US" dirty="0" smtClean="0"/>
              <a:t> </a:t>
            </a:r>
            <a:r>
              <a:rPr lang="en-US" dirty="0" err="1" smtClean="0"/>
              <a:t>tinggi</a:t>
            </a:r>
            <a:r>
              <a:rPr lang="en-US" dirty="0" smtClean="0"/>
              <a:t>.</a:t>
            </a:r>
          </a:p>
          <a:p>
            <a:pPr algn="just"/>
            <a:r>
              <a:rPr lang="en-US" b="1" dirty="0" smtClean="0"/>
              <a:t>Multiplexer</a:t>
            </a:r>
            <a:r>
              <a:rPr lang="en-US" dirty="0" smtClean="0"/>
              <a:t> </a:t>
            </a:r>
            <a:r>
              <a:rPr lang="en-US" dirty="0" err="1" smtClean="0"/>
              <a:t>adalah</a:t>
            </a:r>
            <a:r>
              <a:rPr lang="en-US" dirty="0" smtClean="0"/>
              <a:t> </a:t>
            </a:r>
            <a:r>
              <a:rPr lang="en-US" dirty="0" err="1" smtClean="0"/>
              <a:t>suatu</a:t>
            </a:r>
            <a:r>
              <a:rPr lang="en-US" dirty="0" smtClean="0"/>
              <a:t> </a:t>
            </a:r>
            <a:r>
              <a:rPr lang="en-US" dirty="0" err="1" smtClean="0"/>
              <a:t>sirkuit</a:t>
            </a:r>
            <a:r>
              <a:rPr lang="en-US" dirty="0" smtClean="0"/>
              <a:t> yang </a:t>
            </a:r>
            <a:r>
              <a:rPr lang="en-US" dirty="0" err="1" smtClean="0"/>
              <a:t>berfungsi</a:t>
            </a:r>
            <a:r>
              <a:rPr lang="en-US" dirty="0" smtClean="0"/>
              <a:t> </a:t>
            </a:r>
            <a:r>
              <a:rPr lang="en-US" dirty="0" err="1" smtClean="0"/>
              <a:t>menggabungkan</a:t>
            </a:r>
            <a:r>
              <a:rPr lang="en-US" dirty="0" smtClean="0"/>
              <a:t> </a:t>
            </a:r>
            <a:r>
              <a:rPr lang="en-US" dirty="0" err="1" smtClean="0"/>
              <a:t>beberapa</a:t>
            </a:r>
            <a:r>
              <a:rPr lang="en-US" dirty="0" smtClean="0"/>
              <a:t>  </a:t>
            </a:r>
            <a:r>
              <a:rPr lang="en-US" dirty="0" err="1" smtClean="0"/>
              <a:t>atau</a:t>
            </a:r>
            <a:r>
              <a:rPr lang="en-US" dirty="0" smtClean="0"/>
              <a:t> </a:t>
            </a:r>
            <a:r>
              <a:rPr lang="en-US" dirty="0" err="1" smtClean="0"/>
              <a:t>banyak</a:t>
            </a:r>
            <a:r>
              <a:rPr lang="en-US" dirty="0" smtClean="0"/>
              <a:t> </a:t>
            </a:r>
            <a:r>
              <a:rPr lang="en-US" dirty="0" err="1" smtClean="0"/>
              <a:t>sinyal</a:t>
            </a:r>
            <a:r>
              <a:rPr lang="en-US" dirty="0" smtClean="0"/>
              <a:t> </a:t>
            </a:r>
            <a:r>
              <a:rPr lang="en-US" dirty="0" err="1" smtClean="0"/>
              <a:t>elektrik</a:t>
            </a:r>
            <a:r>
              <a:rPr lang="en-US" dirty="0" smtClean="0"/>
              <a:t> </a:t>
            </a:r>
            <a:r>
              <a:rPr lang="en-US" dirty="0" err="1" smtClean="0"/>
              <a:t>menjadi</a:t>
            </a:r>
            <a:r>
              <a:rPr lang="en-US" dirty="0" smtClean="0"/>
              <a:t> 1 </a:t>
            </a:r>
            <a:r>
              <a:rPr lang="en-US" dirty="0" err="1" smtClean="0"/>
              <a:t>sinyal</a:t>
            </a:r>
            <a:r>
              <a:rPr lang="en-US" dirty="0" smtClean="0"/>
              <a:t> </a:t>
            </a:r>
            <a:r>
              <a:rPr lang="en-US" dirty="0" err="1" smtClean="0"/>
              <a:t>tunggal</a:t>
            </a:r>
            <a:r>
              <a:rPr lang="en-US" dirty="0" smtClean="0"/>
              <a:t>.</a:t>
            </a:r>
          </a:p>
          <a:p>
            <a:pPr lvl="0" algn="just"/>
            <a:r>
              <a:rPr lang="en-US" dirty="0" err="1" smtClean="0"/>
              <a:t>Alasan</a:t>
            </a:r>
            <a:r>
              <a:rPr lang="en-US" dirty="0" smtClean="0"/>
              <a:t> </a:t>
            </a:r>
            <a:r>
              <a:rPr lang="en-US" dirty="0" err="1"/>
              <a:t>penggunaan</a:t>
            </a:r>
            <a:r>
              <a:rPr lang="en-US" dirty="0"/>
              <a:t> </a:t>
            </a:r>
            <a:r>
              <a:rPr lang="en-US" b="1" dirty="0"/>
              <a:t>multiplex :</a:t>
            </a:r>
          </a:p>
          <a:p>
            <a:pPr marL="571500" indent="-457200" algn="just">
              <a:buFont typeface="+mj-lt"/>
              <a:buAutoNum type="arabicPeriod"/>
            </a:pPr>
            <a:r>
              <a:rPr lang="en-US" dirty="0" err="1"/>
              <a:t>Menghemat</a:t>
            </a:r>
            <a:r>
              <a:rPr lang="en-US" dirty="0"/>
              <a:t> </a:t>
            </a:r>
            <a:r>
              <a:rPr lang="en-US" dirty="0" err="1"/>
              <a:t>biaya</a:t>
            </a:r>
            <a:r>
              <a:rPr lang="en-US" dirty="0"/>
              <a:t> </a:t>
            </a:r>
            <a:r>
              <a:rPr lang="en-US" dirty="0" err="1"/>
              <a:t>penggunaan</a:t>
            </a:r>
            <a:r>
              <a:rPr lang="en-US" dirty="0"/>
              <a:t> </a:t>
            </a:r>
            <a:r>
              <a:rPr lang="en-US" dirty="0" err="1"/>
              <a:t>saluran</a:t>
            </a:r>
            <a:r>
              <a:rPr lang="en-US" dirty="0"/>
              <a:t> </a:t>
            </a:r>
            <a:r>
              <a:rPr lang="en-US" dirty="0" err="1"/>
              <a:t>komunikasi</a:t>
            </a:r>
            <a:endParaRPr lang="en-US" dirty="0"/>
          </a:p>
          <a:p>
            <a:pPr marL="571500" indent="-457200" algn="just">
              <a:buFont typeface="+mj-lt"/>
              <a:buAutoNum type="arabicPeriod"/>
            </a:pPr>
            <a:r>
              <a:rPr lang="en-US" dirty="0" err="1"/>
              <a:t>Memanfaatkan</a:t>
            </a:r>
            <a:r>
              <a:rPr lang="en-US" dirty="0"/>
              <a:t> </a:t>
            </a:r>
            <a:r>
              <a:rPr lang="en-US" dirty="0" err="1"/>
              <a:t>sumber</a:t>
            </a:r>
            <a:r>
              <a:rPr lang="en-US" dirty="0"/>
              <a:t> </a:t>
            </a:r>
            <a:r>
              <a:rPr lang="en-US" dirty="0" err="1"/>
              <a:t>daya</a:t>
            </a:r>
            <a:r>
              <a:rPr lang="en-US" dirty="0"/>
              <a:t> </a:t>
            </a:r>
            <a:r>
              <a:rPr lang="en-US" dirty="0" err="1"/>
              <a:t>seefisien</a:t>
            </a:r>
            <a:r>
              <a:rPr lang="en-US" dirty="0"/>
              <a:t> </a:t>
            </a:r>
            <a:r>
              <a:rPr lang="en-US" dirty="0" err="1"/>
              <a:t>mungkin</a:t>
            </a:r>
            <a:endParaRPr lang="en-US" dirty="0"/>
          </a:p>
          <a:p>
            <a:pPr marL="571500" indent="-457200" algn="just">
              <a:buFont typeface="+mj-lt"/>
              <a:buAutoNum type="arabicPeriod"/>
            </a:pPr>
            <a:r>
              <a:rPr lang="en-US" dirty="0" err="1"/>
              <a:t>Kapasitas</a:t>
            </a:r>
            <a:r>
              <a:rPr lang="en-US" dirty="0"/>
              <a:t> </a:t>
            </a:r>
            <a:r>
              <a:rPr lang="en-US" dirty="0" err="1"/>
              <a:t>terbatas</a:t>
            </a:r>
            <a:r>
              <a:rPr lang="en-US" dirty="0"/>
              <a:t> </a:t>
            </a:r>
            <a:r>
              <a:rPr lang="en-US" dirty="0" err="1"/>
              <a:t>dari</a:t>
            </a:r>
            <a:r>
              <a:rPr lang="en-US" dirty="0"/>
              <a:t> </a:t>
            </a:r>
            <a:r>
              <a:rPr lang="en-US" dirty="0" err="1"/>
              <a:t>saluran</a:t>
            </a:r>
            <a:r>
              <a:rPr lang="en-US" dirty="0"/>
              <a:t> </a:t>
            </a:r>
            <a:r>
              <a:rPr lang="en-US" dirty="0" err="1"/>
              <a:t>telekomunikasi</a:t>
            </a:r>
            <a:r>
              <a:rPr lang="en-US" dirty="0"/>
              <a:t> </a:t>
            </a:r>
            <a:r>
              <a:rPr lang="en-US" dirty="0" err="1"/>
              <a:t>digunakan</a:t>
            </a:r>
            <a:r>
              <a:rPr lang="en-US" dirty="0"/>
              <a:t> </a:t>
            </a:r>
            <a:r>
              <a:rPr lang="en-US" dirty="0" err="1"/>
              <a:t>semaksimal</a:t>
            </a:r>
            <a:r>
              <a:rPr lang="en-US" dirty="0"/>
              <a:t> </a:t>
            </a:r>
            <a:r>
              <a:rPr lang="en-US" dirty="0" err="1"/>
              <a:t>mungkin</a:t>
            </a:r>
            <a:endParaRPr lang="en-US" dirty="0"/>
          </a:p>
          <a:p>
            <a:pPr marL="571500" indent="-457200" algn="just">
              <a:buFont typeface="+mj-lt"/>
              <a:buAutoNum type="arabicPeriod"/>
            </a:pPr>
            <a:r>
              <a:rPr lang="en-US" dirty="0" err="1"/>
              <a:t>Karakteristik</a:t>
            </a:r>
            <a:r>
              <a:rPr lang="en-US" dirty="0"/>
              <a:t> </a:t>
            </a:r>
            <a:r>
              <a:rPr lang="en-US" dirty="0" err="1"/>
              <a:t>permintaan</a:t>
            </a:r>
            <a:r>
              <a:rPr lang="en-US" dirty="0"/>
              <a:t> </a:t>
            </a:r>
            <a:r>
              <a:rPr lang="en-US" dirty="0" err="1"/>
              <a:t>komunikasi</a:t>
            </a:r>
            <a:r>
              <a:rPr lang="en-US" dirty="0"/>
              <a:t> </a:t>
            </a:r>
            <a:r>
              <a:rPr lang="en-US" dirty="0" err="1"/>
              <a:t>pada</a:t>
            </a:r>
            <a:r>
              <a:rPr lang="en-US" dirty="0"/>
              <a:t> </a:t>
            </a:r>
            <a:r>
              <a:rPr lang="en-US" dirty="0" err="1"/>
              <a:t>umumnya</a:t>
            </a:r>
            <a:r>
              <a:rPr lang="en-US" dirty="0"/>
              <a:t> </a:t>
            </a:r>
            <a:r>
              <a:rPr lang="en-US" dirty="0" err="1"/>
              <a:t>memerlukan</a:t>
            </a:r>
            <a:r>
              <a:rPr lang="en-US" dirty="0"/>
              <a:t> </a:t>
            </a:r>
            <a:r>
              <a:rPr lang="en-US" dirty="0" err="1"/>
              <a:t>penyaluran</a:t>
            </a:r>
            <a:r>
              <a:rPr lang="en-US" dirty="0"/>
              <a:t> data </a:t>
            </a:r>
            <a:r>
              <a:rPr lang="en-US" dirty="0" err="1"/>
              <a:t>dari</a:t>
            </a:r>
            <a:r>
              <a:rPr lang="en-US" dirty="0"/>
              <a:t> </a:t>
            </a:r>
            <a:r>
              <a:rPr lang="en-US" dirty="0" err="1"/>
              <a:t>beberapa</a:t>
            </a:r>
            <a:r>
              <a:rPr lang="en-US" dirty="0"/>
              <a:t> terminal </a:t>
            </a:r>
            <a:r>
              <a:rPr lang="en-US" dirty="0" err="1"/>
              <a:t>ke</a:t>
            </a:r>
            <a:r>
              <a:rPr lang="en-US" dirty="0"/>
              <a:t> </a:t>
            </a:r>
            <a:r>
              <a:rPr lang="en-US" dirty="0" err="1"/>
              <a:t>titik</a:t>
            </a:r>
            <a:r>
              <a:rPr lang="en-US" dirty="0"/>
              <a:t> yang </a:t>
            </a:r>
            <a:r>
              <a:rPr lang="en-US" dirty="0" err="1"/>
              <a:t>sama</a:t>
            </a:r>
            <a:endParaRPr lang="en-US" dirty="0"/>
          </a:p>
          <a:p>
            <a:pPr algn="just"/>
            <a:endParaRPr lang="en-US" dirty="0"/>
          </a:p>
        </p:txBody>
      </p:sp>
      <p:sp>
        <p:nvSpPr>
          <p:cNvPr id="4" name="Date Placeholder 3"/>
          <p:cNvSpPr>
            <a:spLocks noGrp="1"/>
          </p:cNvSpPr>
          <p:nvPr>
            <p:ph type="dt" sz="half" idx="10"/>
          </p:nvPr>
        </p:nvSpPr>
        <p:spPr/>
        <p:txBody>
          <a:bodyPr/>
          <a:lstStyle/>
          <a:p>
            <a:fld id="{84FA78CF-E13F-484E-A5A8-21E7A857CFA4}"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190</a:t>
            </a:fld>
            <a:endParaRPr lang="en-US"/>
          </a:p>
        </p:txBody>
      </p:sp>
    </p:spTree>
    <p:extLst>
      <p:ext uri="{BB962C8B-B14F-4D97-AF65-F5344CB8AC3E}">
        <p14:creationId xmlns:p14="http://schemas.microsoft.com/office/powerpoint/2010/main" val="303052761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457200"/>
            <a:ext cx="8153400" cy="5943600"/>
          </a:xfrm>
        </p:spPr>
        <p:txBody>
          <a:bodyPr>
            <a:normAutofit fontScale="77500" lnSpcReduction="20000"/>
          </a:bodyPr>
          <a:lstStyle/>
          <a:p>
            <a:pPr lvl="0" algn="just"/>
            <a:r>
              <a:rPr lang="en-US" b="1" dirty="0" err="1"/>
              <a:t>Fungsi</a:t>
            </a:r>
            <a:r>
              <a:rPr lang="en-US" b="1" dirty="0"/>
              <a:t> multiplex:</a:t>
            </a:r>
          </a:p>
          <a:p>
            <a:pPr marL="571500" indent="-457200" algn="just">
              <a:buFont typeface="+mj-lt"/>
              <a:buAutoNum type="arabicPeriod"/>
            </a:pPr>
            <a:r>
              <a:rPr lang="en-US" dirty="0" err="1"/>
              <a:t>Membantu</a:t>
            </a:r>
            <a:r>
              <a:rPr lang="en-US" dirty="0"/>
              <a:t> </a:t>
            </a:r>
            <a:r>
              <a:rPr lang="en-US" dirty="0" err="1"/>
              <a:t>berbagai</a:t>
            </a:r>
            <a:r>
              <a:rPr lang="en-US" dirty="0"/>
              <a:t> </a:t>
            </a:r>
            <a:r>
              <a:rPr lang="en-US" dirty="0" err="1"/>
              <a:t>koneksi</a:t>
            </a:r>
            <a:r>
              <a:rPr lang="en-US" dirty="0"/>
              <a:t> </a:t>
            </a:r>
            <a:r>
              <a:rPr lang="en-US" dirty="0" err="1"/>
              <a:t>pada</a:t>
            </a:r>
            <a:r>
              <a:rPr lang="en-US" dirty="0"/>
              <a:t> </a:t>
            </a:r>
            <a:r>
              <a:rPr lang="en-US" dirty="0" err="1"/>
              <a:t>sebuah</a:t>
            </a:r>
            <a:r>
              <a:rPr lang="en-US" dirty="0"/>
              <a:t> </a:t>
            </a:r>
            <a:r>
              <a:rPr lang="en-US" dirty="0" err="1"/>
              <a:t>mesin</a:t>
            </a:r>
            <a:endParaRPr lang="en-US" dirty="0"/>
          </a:p>
          <a:p>
            <a:pPr marL="571500" indent="-457200" algn="just">
              <a:buFont typeface="+mj-lt"/>
              <a:buAutoNum type="arabicPeriod"/>
            </a:pPr>
            <a:r>
              <a:rPr lang="en-US" dirty="0" err="1"/>
              <a:t>Memetakan</a:t>
            </a:r>
            <a:r>
              <a:rPr lang="en-US" dirty="0"/>
              <a:t>  </a:t>
            </a:r>
            <a:r>
              <a:rPr lang="en-US" dirty="0" err="1"/>
              <a:t>banyak</a:t>
            </a:r>
            <a:r>
              <a:rPr lang="en-US" dirty="0"/>
              <a:t> </a:t>
            </a:r>
            <a:r>
              <a:rPr lang="en-US" dirty="0" err="1"/>
              <a:t>koneksi</a:t>
            </a:r>
            <a:r>
              <a:rPr lang="en-US" dirty="0"/>
              <a:t> </a:t>
            </a:r>
            <a:r>
              <a:rPr lang="en-US" dirty="0" err="1"/>
              <a:t>pada</a:t>
            </a:r>
            <a:r>
              <a:rPr lang="en-US" dirty="0"/>
              <a:t> </a:t>
            </a:r>
            <a:r>
              <a:rPr lang="en-US" dirty="0" err="1"/>
              <a:t>sebuah</a:t>
            </a:r>
            <a:r>
              <a:rPr lang="en-US" dirty="0"/>
              <a:t> </a:t>
            </a:r>
            <a:r>
              <a:rPr lang="en-US" dirty="0" err="1"/>
              <a:t>tingkatan</a:t>
            </a:r>
            <a:r>
              <a:rPr lang="en-US" dirty="0"/>
              <a:t> </a:t>
            </a:r>
            <a:r>
              <a:rPr lang="en-US" dirty="0" err="1"/>
              <a:t>antara</a:t>
            </a:r>
            <a:r>
              <a:rPr lang="en-US" dirty="0"/>
              <a:t> </a:t>
            </a:r>
            <a:r>
              <a:rPr lang="en-US" dirty="0" err="1"/>
              <a:t>sebuah</a:t>
            </a:r>
            <a:r>
              <a:rPr lang="en-US" dirty="0"/>
              <a:t> </a:t>
            </a:r>
            <a:r>
              <a:rPr lang="en-US" dirty="0" err="1"/>
              <a:t>koneksi</a:t>
            </a:r>
            <a:r>
              <a:rPr lang="en-US" dirty="0"/>
              <a:t> </a:t>
            </a:r>
            <a:r>
              <a:rPr lang="en-US" dirty="0" err="1"/>
              <a:t>dengan</a:t>
            </a:r>
            <a:r>
              <a:rPr lang="en-US" dirty="0"/>
              <a:t> </a:t>
            </a:r>
            <a:r>
              <a:rPr lang="en-US" dirty="0" err="1"/>
              <a:t>lainnya</a:t>
            </a:r>
            <a:r>
              <a:rPr lang="en-US" dirty="0" smtClean="0"/>
              <a:t>.</a:t>
            </a:r>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b="1" dirty="0" err="1"/>
              <a:t>Keterangan</a:t>
            </a:r>
            <a:r>
              <a:rPr lang="en-US" b="1" dirty="0"/>
              <a:t>:</a:t>
            </a:r>
          </a:p>
          <a:p>
            <a:pPr marL="571500" indent="-457200" algn="just">
              <a:buFont typeface="+mj-lt"/>
              <a:buAutoNum type="arabicPeriod"/>
            </a:pPr>
            <a:r>
              <a:rPr lang="en-US" dirty="0"/>
              <a:t>Multiplexer </a:t>
            </a:r>
            <a:r>
              <a:rPr lang="en-US" dirty="0" err="1"/>
              <a:t>harus</a:t>
            </a:r>
            <a:r>
              <a:rPr lang="en-US" dirty="0"/>
              <a:t> </a:t>
            </a:r>
            <a:r>
              <a:rPr lang="en-US" dirty="0" err="1"/>
              <a:t>dihubungkan</a:t>
            </a:r>
            <a:r>
              <a:rPr lang="en-US" dirty="0"/>
              <a:t> </a:t>
            </a:r>
            <a:r>
              <a:rPr lang="en-US" dirty="0" err="1"/>
              <a:t>ke</a:t>
            </a:r>
            <a:r>
              <a:rPr lang="en-US" dirty="0"/>
              <a:t> </a:t>
            </a:r>
            <a:r>
              <a:rPr lang="en-US" dirty="0" err="1"/>
              <a:t>demultiplexer</a:t>
            </a:r>
            <a:r>
              <a:rPr lang="en-US" dirty="0"/>
              <a:t> </a:t>
            </a:r>
            <a:r>
              <a:rPr lang="en-US" dirty="0" err="1"/>
              <a:t>melalui</a:t>
            </a:r>
            <a:r>
              <a:rPr lang="en-US" dirty="0"/>
              <a:t> </a:t>
            </a:r>
            <a:r>
              <a:rPr lang="en-US" dirty="0" err="1"/>
              <a:t>satu</a:t>
            </a:r>
            <a:r>
              <a:rPr lang="en-US" dirty="0"/>
              <a:t> </a:t>
            </a:r>
            <a:r>
              <a:rPr lang="en-US" dirty="0" err="1"/>
              <a:t>saluran</a:t>
            </a:r>
            <a:r>
              <a:rPr lang="en-US" dirty="0"/>
              <a:t> </a:t>
            </a:r>
            <a:r>
              <a:rPr lang="en-US" dirty="0" err="1"/>
              <a:t>tunggal</a:t>
            </a:r>
            <a:r>
              <a:rPr lang="en-US" dirty="0"/>
              <a:t>.</a:t>
            </a:r>
          </a:p>
          <a:p>
            <a:pPr marL="571500" indent="-457200" algn="just">
              <a:buFont typeface="+mj-lt"/>
              <a:buAutoNum type="arabicPeriod"/>
            </a:pPr>
            <a:r>
              <a:rPr lang="en-US" dirty="0" err="1"/>
              <a:t>Saluran</a:t>
            </a:r>
            <a:r>
              <a:rPr lang="en-US" dirty="0"/>
              <a:t> </a:t>
            </a:r>
            <a:r>
              <a:rPr lang="en-US" dirty="0" err="1"/>
              <a:t>mampu</a:t>
            </a:r>
            <a:r>
              <a:rPr lang="en-US" dirty="0"/>
              <a:t> </a:t>
            </a:r>
            <a:r>
              <a:rPr lang="en-US" dirty="0" err="1"/>
              <a:t>membawa</a:t>
            </a:r>
            <a:r>
              <a:rPr lang="en-US" dirty="0"/>
              <a:t> </a:t>
            </a:r>
            <a:r>
              <a:rPr lang="en-US" dirty="0" err="1"/>
              <a:t>saluran</a:t>
            </a:r>
            <a:r>
              <a:rPr lang="en-US" dirty="0"/>
              <a:t> n channel yang </a:t>
            </a:r>
            <a:r>
              <a:rPr lang="en-US" dirty="0" err="1"/>
              <a:t>terpisah</a:t>
            </a:r>
            <a:endParaRPr lang="en-US" dirty="0"/>
          </a:p>
          <a:p>
            <a:pPr marL="571500" indent="-457200" algn="just">
              <a:buFont typeface="+mj-lt"/>
              <a:buAutoNum type="arabicPeriod"/>
            </a:pPr>
            <a:r>
              <a:rPr lang="en-US" dirty="0"/>
              <a:t>Multiplexer </a:t>
            </a:r>
            <a:r>
              <a:rPr lang="en-US" dirty="0" err="1"/>
              <a:t>menggabungkan</a:t>
            </a:r>
            <a:r>
              <a:rPr lang="en-US" dirty="0"/>
              <a:t> multiplexing data </a:t>
            </a:r>
            <a:r>
              <a:rPr lang="en-US" dirty="0" err="1"/>
              <a:t>dari</a:t>
            </a:r>
            <a:r>
              <a:rPr lang="en-US" dirty="0"/>
              <a:t> </a:t>
            </a:r>
            <a:r>
              <a:rPr lang="en-US" dirty="0" err="1"/>
              <a:t>jalur</a:t>
            </a:r>
            <a:r>
              <a:rPr lang="en-US" dirty="0"/>
              <a:t> input n </a:t>
            </a:r>
            <a:r>
              <a:rPr lang="en-US" dirty="0" err="1"/>
              <a:t>dan</a:t>
            </a:r>
            <a:r>
              <a:rPr lang="en-US" dirty="0"/>
              <a:t> </a:t>
            </a:r>
            <a:r>
              <a:rPr lang="en-US" dirty="0" err="1"/>
              <a:t>mentransmisikannya</a:t>
            </a:r>
            <a:r>
              <a:rPr lang="en-US" dirty="0"/>
              <a:t> </a:t>
            </a:r>
            <a:r>
              <a:rPr lang="en-US" dirty="0" err="1"/>
              <a:t>melalui</a:t>
            </a:r>
            <a:r>
              <a:rPr lang="en-US" dirty="0"/>
              <a:t> </a:t>
            </a:r>
            <a:r>
              <a:rPr lang="en-US" dirty="0" err="1"/>
              <a:t>jalur</a:t>
            </a:r>
            <a:r>
              <a:rPr lang="en-US" dirty="0"/>
              <a:t> </a:t>
            </a:r>
            <a:r>
              <a:rPr lang="en-US" dirty="0" err="1"/>
              <a:t>berkapasitas</a:t>
            </a:r>
            <a:r>
              <a:rPr lang="en-US" dirty="0"/>
              <a:t> </a:t>
            </a:r>
            <a:r>
              <a:rPr lang="en-US" dirty="0" err="1"/>
              <a:t>tinggi</a:t>
            </a:r>
            <a:endParaRPr lang="en-US" dirty="0"/>
          </a:p>
          <a:p>
            <a:pPr marL="571500" indent="-457200" algn="just">
              <a:buFont typeface="+mj-lt"/>
              <a:buAutoNum type="arabicPeriod"/>
            </a:pPr>
            <a:r>
              <a:rPr lang="en-US" dirty="0" err="1"/>
              <a:t>Demultiplexer</a:t>
            </a:r>
            <a:r>
              <a:rPr lang="en-US" dirty="0"/>
              <a:t> </a:t>
            </a:r>
            <a:r>
              <a:rPr lang="en-US" dirty="0" err="1"/>
              <a:t>menerima</a:t>
            </a:r>
            <a:r>
              <a:rPr lang="en-US" dirty="0"/>
              <a:t> </a:t>
            </a:r>
            <a:r>
              <a:rPr lang="en-US" dirty="0" err="1"/>
              <a:t>aliran</a:t>
            </a:r>
            <a:r>
              <a:rPr lang="en-US" dirty="0"/>
              <a:t> data yang </a:t>
            </a:r>
            <a:r>
              <a:rPr lang="en-US" dirty="0" err="1"/>
              <a:t>sudah</a:t>
            </a:r>
            <a:r>
              <a:rPr lang="en-US" dirty="0"/>
              <a:t> </a:t>
            </a:r>
            <a:r>
              <a:rPr lang="en-US" dirty="0" err="1" smtClean="0"/>
              <a:t>dimultiplexkan</a:t>
            </a:r>
            <a:r>
              <a:rPr lang="en-US" dirty="0"/>
              <a:t>, </a:t>
            </a:r>
            <a:r>
              <a:rPr lang="en-US" dirty="0" err="1"/>
              <a:t>kemudian</a:t>
            </a:r>
            <a:r>
              <a:rPr lang="en-US" dirty="0"/>
              <a:t> </a:t>
            </a:r>
            <a:r>
              <a:rPr lang="en-US" dirty="0" err="1"/>
              <a:t>memisahkan</a:t>
            </a:r>
            <a:r>
              <a:rPr lang="en-US" dirty="0"/>
              <a:t> data </a:t>
            </a:r>
            <a:r>
              <a:rPr lang="en-US" dirty="0" err="1"/>
              <a:t>berdasarkan</a:t>
            </a:r>
            <a:r>
              <a:rPr lang="en-US" dirty="0"/>
              <a:t> channel, </a:t>
            </a:r>
            <a:r>
              <a:rPr lang="en-US" dirty="0" err="1"/>
              <a:t>lalu</a:t>
            </a:r>
            <a:r>
              <a:rPr lang="en-US" dirty="0"/>
              <a:t> </a:t>
            </a:r>
            <a:r>
              <a:rPr lang="en-US" dirty="0" err="1" smtClean="0"/>
              <a:t>mengirimkannya</a:t>
            </a:r>
            <a:endParaRPr lang="en-US" dirty="0"/>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981200"/>
            <a:ext cx="516255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9A10DDB-E559-4959-BEC8-8B0F030C51E1}" type="datetime1">
              <a:rPr lang="en-US" smtClean="0"/>
              <a:t>2/26/2025</a:t>
            </a:fld>
            <a:endParaRPr lang="en-US"/>
          </a:p>
        </p:txBody>
      </p:sp>
      <p:sp>
        <p:nvSpPr>
          <p:cNvPr id="4" name="Slide Number Placeholder 3"/>
          <p:cNvSpPr>
            <a:spLocks noGrp="1"/>
          </p:cNvSpPr>
          <p:nvPr>
            <p:ph type="sldNum" sz="quarter" idx="12"/>
          </p:nvPr>
        </p:nvSpPr>
        <p:spPr/>
        <p:txBody>
          <a:bodyPr/>
          <a:lstStyle/>
          <a:p>
            <a:fld id="{624B71BC-9659-4480-AF05-4821EB9FCB18}" type="slidenum">
              <a:rPr lang="en-US" smtClean="0"/>
              <a:t>191</a:t>
            </a:fld>
            <a:endParaRPr lang="en-US"/>
          </a:p>
        </p:txBody>
      </p:sp>
    </p:spTree>
    <p:extLst>
      <p:ext uri="{BB962C8B-B14F-4D97-AF65-F5344CB8AC3E}">
        <p14:creationId xmlns:p14="http://schemas.microsoft.com/office/powerpoint/2010/main" val="368287309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36" y="235744"/>
            <a:ext cx="7620000" cy="411162"/>
          </a:xfrm>
        </p:spPr>
        <p:txBody>
          <a:bodyPr>
            <a:normAutofit fontScale="90000"/>
          </a:bodyPr>
          <a:lstStyle/>
          <a:p>
            <a:r>
              <a:rPr lang="en-US" dirty="0" err="1" smtClean="0"/>
              <a:t>Contoh</a:t>
            </a:r>
            <a:r>
              <a:rPr lang="en-US" dirty="0" smtClean="0"/>
              <a:t> FDM</a:t>
            </a:r>
            <a:endParaRPr lang="en-US" dirty="0"/>
          </a:p>
        </p:txBody>
      </p:sp>
      <p:sp>
        <p:nvSpPr>
          <p:cNvPr id="3" name="Content Placeholder 2"/>
          <p:cNvSpPr>
            <a:spLocks noGrp="1"/>
          </p:cNvSpPr>
          <p:nvPr>
            <p:ph idx="1"/>
          </p:nvPr>
        </p:nvSpPr>
        <p:spPr>
          <a:xfrm>
            <a:off x="436418" y="762000"/>
            <a:ext cx="11180618" cy="5638800"/>
          </a:xfrm>
        </p:spPr>
        <p:txBody>
          <a:bodyPr>
            <a:normAutofit/>
          </a:bodyPr>
          <a:lstStyle/>
          <a:p>
            <a:pPr lvl="0" algn="just"/>
            <a:r>
              <a:rPr lang="en-US" sz="1800" dirty="0" err="1"/>
              <a:t>Misalkan</a:t>
            </a:r>
            <a:r>
              <a:rPr lang="en-US" sz="1800" dirty="0"/>
              <a:t> </a:t>
            </a:r>
            <a:r>
              <a:rPr lang="en-US" sz="1800" dirty="0" err="1"/>
              <a:t>diketahui</a:t>
            </a:r>
            <a:r>
              <a:rPr lang="en-US" sz="1800" dirty="0"/>
              <a:t> </a:t>
            </a:r>
            <a:r>
              <a:rPr lang="en-US" sz="1800" dirty="0" err="1"/>
              <a:t>kanal</a:t>
            </a:r>
            <a:r>
              <a:rPr lang="en-US" sz="1800" dirty="0"/>
              <a:t> </a:t>
            </a:r>
            <a:r>
              <a:rPr lang="en-US" sz="1800" dirty="0" err="1"/>
              <a:t>komunikasi</a:t>
            </a:r>
            <a:r>
              <a:rPr lang="en-US" sz="1800" dirty="0"/>
              <a:t> </a:t>
            </a:r>
            <a:r>
              <a:rPr lang="en-US" sz="1800" dirty="0" err="1"/>
              <a:t>suara</a:t>
            </a:r>
            <a:r>
              <a:rPr lang="en-US" sz="1800" dirty="0"/>
              <a:t> </a:t>
            </a:r>
            <a:r>
              <a:rPr lang="en-US" sz="1800" dirty="0" err="1"/>
              <a:t>berupa</a:t>
            </a:r>
            <a:r>
              <a:rPr lang="en-US" sz="1800" dirty="0"/>
              <a:t> </a:t>
            </a:r>
            <a:r>
              <a:rPr lang="en-US" sz="1800" dirty="0" err="1"/>
              <a:t>kabel</a:t>
            </a:r>
            <a:r>
              <a:rPr lang="en-US" sz="1800" dirty="0"/>
              <a:t> voice grade </a:t>
            </a:r>
            <a:r>
              <a:rPr lang="en-US" sz="1800" dirty="0" err="1"/>
              <a:t>mempunyai</a:t>
            </a:r>
            <a:r>
              <a:rPr lang="en-US" sz="1800" dirty="0"/>
              <a:t> </a:t>
            </a:r>
            <a:r>
              <a:rPr lang="en-US" sz="1800" dirty="0" err="1"/>
              <a:t>lebar</a:t>
            </a:r>
            <a:r>
              <a:rPr lang="en-US" sz="1800" dirty="0"/>
              <a:t> </a:t>
            </a:r>
            <a:r>
              <a:rPr lang="en-US" sz="1800" dirty="0" err="1"/>
              <a:t>frekuensi</a:t>
            </a:r>
            <a:r>
              <a:rPr lang="en-US" sz="1800" dirty="0"/>
              <a:t> 300 – 3000 Hz. Dg multiplexing FDM </a:t>
            </a:r>
            <a:r>
              <a:rPr lang="en-US" sz="1800" dirty="0" err="1"/>
              <a:t>bisa</a:t>
            </a:r>
            <a:r>
              <a:rPr lang="en-US" sz="1800" dirty="0"/>
              <a:t> </a:t>
            </a:r>
            <a:r>
              <a:rPr lang="en-US" sz="1800" dirty="0" err="1"/>
              <a:t>menggunakan</a:t>
            </a:r>
            <a:r>
              <a:rPr lang="en-US" sz="1800" dirty="0"/>
              <a:t> </a:t>
            </a:r>
            <a:r>
              <a:rPr lang="en-US" sz="1800" dirty="0" err="1"/>
              <a:t>lebih</a:t>
            </a:r>
            <a:r>
              <a:rPr lang="en-US" sz="1800" dirty="0"/>
              <a:t> </a:t>
            </a:r>
            <a:r>
              <a:rPr lang="en-US" sz="1800" dirty="0" err="1"/>
              <a:t>dari</a:t>
            </a:r>
            <a:r>
              <a:rPr lang="en-US" sz="1800" dirty="0"/>
              <a:t> 1 terminal. </a:t>
            </a:r>
            <a:r>
              <a:rPr lang="en-US" sz="1800" dirty="0" err="1"/>
              <a:t>Untuk</a:t>
            </a:r>
            <a:r>
              <a:rPr lang="en-US" sz="1800" dirty="0"/>
              <a:t> </a:t>
            </a:r>
            <a:r>
              <a:rPr lang="en-US" sz="1800" dirty="0" err="1"/>
              <a:t>keperluan</a:t>
            </a:r>
            <a:r>
              <a:rPr lang="en-US" sz="1800" dirty="0"/>
              <a:t> </a:t>
            </a:r>
            <a:r>
              <a:rPr lang="en-US" sz="1800" dirty="0" err="1"/>
              <a:t>ini</a:t>
            </a:r>
            <a:r>
              <a:rPr lang="en-US" sz="1800" dirty="0"/>
              <a:t> </a:t>
            </a:r>
            <a:r>
              <a:rPr lang="en-US" sz="1800" dirty="0" err="1"/>
              <a:t>digunakan</a:t>
            </a:r>
            <a:r>
              <a:rPr lang="en-US" sz="1800" dirty="0"/>
              <a:t> 4 </a:t>
            </a:r>
            <a:r>
              <a:rPr lang="en-US" sz="1800" dirty="0" err="1"/>
              <a:t>pembawa</a:t>
            </a:r>
            <a:r>
              <a:rPr lang="en-US" sz="1800" dirty="0"/>
              <a:t>, </a:t>
            </a:r>
            <a:r>
              <a:rPr lang="en-US" sz="1800" dirty="0" err="1"/>
              <a:t>misalnya</a:t>
            </a:r>
            <a:r>
              <a:rPr lang="en-US" sz="1800" dirty="0"/>
              <a:t> 600, 1200, 1800, 2400 Hz. </a:t>
            </a:r>
            <a:r>
              <a:rPr lang="en-US" sz="1800" dirty="0" err="1"/>
              <a:t>Ini</a:t>
            </a:r>
            <a:r>
              <a:rPr lang="en-US" sz="1800" dirty="0"/>
              <a:t> </a:t>
            </a:r>
            <a:r>
              <a:rPr lang="en-US" sz="1800" dirty="0" err="1"/>
              <a:t>berarti</a:t>
            </a:r>
            <a:r>
              <a:rPr lang="en-US" sz="1800" dirty="0"/>
              <a:t> data </a:t>
            </a:r>
            <a:r>
              <a:rPr lang="en-US" sz="1800" dirty="0" err="1"/>
              <a:t>dari</a:t>
            </a:r>
            <a:r>
              <a:rPr lang="en-US" sz="1800" dirty="0"/>
              <a:t> 4 </a:t>
            </a:r>
            <a:r>
              <a:rPr lang="en-US" sz="1800" dirty="0" err="1"/>
              <a:t>buah</a:t>
            </a:r>
            <a:r>
              <a:rPr lang="en-US" sz="1800" dirty="0"/>
              <a:t> </a:t>
            </a:r>
            <a:r>
              <a:rPr lang="en-US" sz="1800" dirty="0" err="1"/>
              <a:t>sumber</a:t>
            </a:r>
            <a:r>
              <a:rPr lang="en-US" sz="1800" dirty="0"/>
              <a:t> </a:t>
            </a:r>
            <a:r>
              <a:rPr lang="en-US" sz="1800" dirty="0" err="1"/>
              <a:t>dpt</a:t>
            </a:r>
            <a:r>
              <a:rPr lang="en-US" sz="1800" dirty="0"/>
              <a:t> </a:t>
            </a:r>
            <a:r>
              <a:rPr lang="en-US" sz="1800" dirty="0" err="1"/>
              <a:t>dikirimkan</a:t>
            </a:r>
            <a:r>
              <a:rPr lang="en-US" sz="1800" dirty="0"/>
              <a:t> </a:t>
            </a:r>
            <a:r>
              <a:rPr lang="en-US" sz="1800" dirty="0" err="1"/>
              <a:t>ke</a:t>
            </a:r>
            <a:r>
              <a:rPr lang="en-US" sz="1800" dirty="0"/>
              <a:t> </a:t>
            </a:r>
            <a:r>
              <a:rPr lang="en-US" sz="1800" dirty="0" err="1"/>
              <a:t>tujuan</a:t>
            </a:r>
            <a:r>
              <a:rPr lang="en-US" sz="1800" dirty="0"/>
              <a:t> </a:t>
            </a:r>
            <a:r>
              <a:rPr lang="en-US" sz="1800" dirty="0" err="1"/>
              <a:t>secara</a:t>
            </a:r>
            <a:r>
              <a:rPr lang="en-US" sz="1800" dirty="0"/>
              <a:t> </a:t>
            </a:r>
            <a:r>
              <a:rPr lang="en-US" sz="1800" dirty="0" err="1"/>
              <a:t>bersamaan</a:t>
            </a:r>
            <a:r>
              <a:rPr lang="en-US" sz="1800" dirty="0"/>
              <a:t> </a:t>
            </a:r>
            <a:r>
              <a:rPr lang="en-US" sz="1800" dirty="0" err="1"/>
              <a:t>hanya</a:t>
            </a:r>
            <a:r>
              <a:rPr lang="en-US" sz="1800" dirty="0"/>
              <a:t> </a:t>
            </a:r>
            <a:r>
              <a:rPr lang="en-US" sz="1800" dirty="0" err="1"/>
              <a:t>dgn</a:t>
            </a:r>
            <a:r>
              <a:rPr lang="en-US" sz="1800" dirty="0"/>
              <a:t> </a:t>
            </a:r>
            <a:r>
              <a:rPr lang="en-US" sz="1800" dirty="0" err="1"/>
              <a:t>menggunakan</a:t>
            </a:r>
            <a:r>
              <a:rPr lang="en-US" sz="1800" dirty="0"/>
              <a:t> </a:t>
            </a:r>
            <a:r>
              <a:rPr lang="en-US" sz="1800" dirty="0" err="1"/>
              <a:t>sebuah</a:t>
            </a:r>
            <a:r>
              <a:rPr lang="en-US" sz="1800" dirty="0"/>
              <a:t> </a:t>
            </a:r>
            <a:r>
              <a:rPr lang="en-US" sz="1800" dirty="0" err="1"/>
              <a:t>saluran</a:t>
            </a:r>
            <a:r>
              <a:rPr lang="en-US" sz="1800" dirty="0"/>
              <a:t> voice grade. </a:t>
            </a:r>
            <a:r>
              <a:rPr lang="en-US" sz="1800" dirty="0" err="1"/>
              <a:t>Bilangan</a:t>
            </a:r>
            <a:r>
              <a:rPr lang="en-US" sz="1800" dirty="0"/>
              <a:t> </a:t>
            </a:r>
            <a:r>
              <a:rPr lang="en-US" sz="1800" dirty="0" err="1"/>
              <a:t>biner</a:t>
            </a:r>
            <a:r>
              <a:rPr lang="en-US" sz="1800" dirty="0"/>
              <a:t> “1” </a:t>
            </a:r>
            <a:r>
              <a:rPr lang="en-US" sz="1800" dirty="0" err="1"/>
              <a:t>diwakili</a:t>
            </a:r>
            <a:r>
              <a:rPr lang="en-US" sz="1800" dirty="0"/>
              <a:t> </a:t>
            </a:r>
            <a:r>
              <a:rPr lang="en-US" sz="1800" dirty="0" err="1"/>
              <a:t>oleh</a:t>
            </a:r>
            <a:r>
              <a:rPr lang="en-US" sz="1800" dirty="0"/>
              <a:t> </a:t>
            </a:r>
            <a:r>
              <a:rPr lang="en-US" sz="1800" dirty="0" err="1"/>
              <a:t>sinyal</a:t>
            </a:r>
            <a:r>
              <a:rPr lang="en-US" sz="1800" dirty="0"/>
              <a:t> 800, 1400, 2000, 2600 Hz, </a:t>
            </a:r>
            <a:r>
              <a:rPr lang="en-US" sz="1800" dirty="0" err="1"/>
              <a:t>sedangkan</a:t>
            </a:r>
            <a:r>
              <a:rPr lang="en-US" sz="1800" dirty="0"/>
              <a:t> </a:t>
            </a:r>
            <a:r>
              <a:rPr lang="en-US" sz="1800" dirty="0" err="1"/>
              <a:t>biner</a:t>
            </a:r>
            <a:r>
              <a:rPr lang="en-US" sz="1800" dirty="0"/>
              <a:t> “0” </a:t>
            </a:r>
            <a:r>
              <a:rPr lang="en-US" sz="1800" dirty="0" err="1"/>
              <a:t>diwakili</a:t>
            </a:r>
            <a:r>
              <a:rPr lang="en-US" sz="1800" dirty="0"/>
              <a:t> </a:t>
            </a:r>
            <a:r>
              <a:rPr lang="en-US" sz="1800" dirty="0" err="1"/>
              <a:t>oleh</a:t>
            </a:r>
            <a:r>
              <a:rPr lang="en-US" sz="1800" dirty="0"/>
              <a:t> </a:t>
            </a:r>
            <a:r>
              <a:rPr lang="en-US" sz="1800" dirty="0" err="1"/>
              <a:t>sinyal</a:t>
            </a:r>
            <a:r>
              <a:rPr lang="en-US" sz="1800" dirty="0"/>
              <a:t> 400, 1000, 1600, 2200 Hz. </a:t>
            </a:r>
            <a:r>
              <a:rPr lang="en-US" sz="1800" dirty="0" err="1"/>
              <a:t>Utk</a:t>
            </a:r>
            <a:r>
              <a:rPr lang="en-US" sz="1800" dirty="0"/>
              <a:t> </a:t>
            </a:r>
            <a:r>
              <a:rPr lang="en-US" sz="1800" dirty="0" err="1"/>
              <a:t>mencegah</a:t>
            </a:r>
            <a:r>
              <a:rPr lang="en-US" sz="1800" dirty="0"/>
              <a:t> </a:t>
            </a:r>
            <a:r>
              <a:rPr lang="en-US" sz="1800" dirty="0" err="1"/>
              <a:t>interferensi</a:t>
            </a:r>
            <a:r>
              <a:rPr lang="en-US" sz="1800" dirty="0"/>
              <a:t>, </a:t>
            </a:r>
            <a:r>
              <a:rPr lang="en-US" sz="1800" dirty="0" err="1"/>
              <a:t>tiap-tiap</a:t>
            </a:r>
            <a:r>
              <a:rPr lang="en-US" sz="1800" dirty="0"/>
              <a:t> band </a:t>
            </a:r>
            <a:r>
              <a:rPr lang="en-US" sz="1800" dirty="0" err="1"/>
              <a:t>dipisahkan</a:t>
            </a:r>
            <a:r>
              <a:rPr lang="en-US" sz="1800" dirty="0"/>
              <a:t> </a:t>
            </a:r>
            <a:r>
              <a:rPr lang="en-US" sz="1800" dirty="0" err="1"/>
              <a:t>oleh</a:t>
            </a:r>
            <a:r>
              <a:rPr lang="en-US" sz="1800" dirty="0"/>
              <a:t> </a:t>
            </a:r>
            <a:r>
              <a:rPr lang="en-US" sz="1800" dirty="0" err="1"/>
              <a:t>jalur</a:t>
            </a:r>
            <a:r>
              <a:rPr lang="en-US" sz="1800" dirty="0"/>
              <a:t> </a:t>
            </a:r>
            <a:r>
              <a:rPr lang="en-US" sz="1800" dirty="0" err="1"/>
              <a:t>selebar</a:t>
            </a:r>
            <a:r>
              <a:rPr lang="en-US" sz="1800" dirty="0"/>
              <a:t> 200 Hz.</a:t>
            </a:r>
          </a:p>
          <a:p>
            <a:pPr algn="just"/>
            <a:r>
              <a:rPr lang="en-US" sz="1800" dirty="0" err="1"/>
              <a:t>Jadi</a:t>
            </a:r>
            <a:r>
              <a:rPr lang="en-US" sz="1800" dirty="0"/>
              <a:t> </a:t>
            </a:r>
            <a:r>
              <a:rPr lang="en-US" sz="1800" dirty="0" err="1"/>
              <a:t>penerima</a:t>
            </a:r>
            <a:r>
              <a:rPr lang="en-US" sz="1800" dirty="0"/>
              <a:t> </a:t>
            </a:r>
            <a:r>
              <a:rPr lang="en-US" sz="1800" dirty="0" err="1"/>
              <a:t>akan</a:t>
            </a:r>
            <a:r>
              <a:rPr lang="en-US" sz="1800" dirty="0"/>
              <a:t> </a:t>
            </a:r>
            <a:r>
              <a:rPr lang="en-US" sz="1800" dirty="0" err="1"/>
              <a:t>memisahkan</a:t>
            </a:r>
            <a:r>
              <a:rPr lang="en-US" sz="1800" dirty="0"/>
              <a:t> </a:t>
            </a:r>
            <a:r>
              <a:rPr lang="en-US" sz="1800" dirty="0" err="1"/>
              <a:t>sinyal</a:t>
            </a:r>
            <a:r>
              <a:rPr lang="en-US" sz="1800" dirty="0"/>
              <a:t> </a:t>
            </a:r>
            <a:r>
              <a:rPr lang="en-US" sz="1800" dirty="0" err="1"/>
              <a:t>yg</a:t>
            </a:r>
            <a:r>
              <a:rPr lang="en-US" sz="1800" dirty="0"/>
              <a:t> </a:t>
            </a:r>
            <a:r>
              <a:rPr lang="en-US" sz="1800" dirty="0" err="1"/>
              <a:t>diterima</a:t>
            </a:r>
            <a:r>
              <a:rPr lang="en-US" sz="1800" dirty="0"/>
              <a:t> </a:t>
            </a:r>
            <a:r>
              <a:rPr lang="en-US" sz="1800" dirty="0" err="1"/>
              <a:t>berdasarkan</a:t>
            </a:r>
            <a:r>
              <a:rPr lang="en-US" sz="1800" dirty="0"/>
              <a:t> </a:t>
            </a:r>
            <a:r>
              <a:rPr lang="en-US" sz="1800" dirty="0" err="1"/>
              <a:t>frekuensinya</a:t>
            </a:r>
            <a:r>
              <a:rPr lang="en-US" sz="1800" dirty="0"/>
              <a:t>, </a:t>
            </a:r>
            <a:r>
              <a:rPr lang="en-US" sz="1800" dirty="0" err="1"/>
              <a:t>lalu</a:t>
            </a:r>
            <a:r>
              <a:rPr lang="en-US" sz="1800" dirty="0"/>
              <a:t> </a:t>
            </a:r>
            <a:r>
              <a:rPr lang="en-US" sz="1800" dirty="0" err="1"/>
              <a:t>disalurkan</a:t>
            </a:r>
            <a:r>
              <a:rPr lang="en-US" sz="1800" dirty="0"/>
              <a:t> </a:t>
            </a:r>
            <a:r>
              <a:rPr lang="en-US" sz="1800" dirty="0" err="1"/>
              <a:t>ke</a:t>
            </a:r>
            <a:r>
              <a:rPr lang="en-US" sz="1800" dirty="0"/>
              <a:t> </a:t>
            </a:r>
            <a:r>
              <a:rPr lang="en-US" sz="1800" dirty="0" err="1"/>
              <a:t>tempat</a:t>
            </a:r>
            <a:r>
              <a:rPr lang="en-US" sz="1800" dirty="0"/>
              <a:t> </a:t>
            </a:r>
            <a:r>
              <a:rPr lang="en-US" sz="1800" dirty="0" err="1"/>
              <a:t>tujuan</a:t>
            </a:r>
            <a:r>
              <a:rPr lang="en-US" sz="1800" dirty="0"/>
              <a:t> </a:t>
            </a:r>
            <a:r>
              <a:rPr lang="en-US" sz="1800" dirty="0" err="1"/>
              <a:t>yg</a:t>
            </a:r>
            <a:r>
              <a:rPr lang="en-US" sz="1800" dirty="0"/>
              <a:t> </a:t>
            </a:r>
            <a:r>
              <a:rPr lang="en-US" sz="1800" dirty="0" err="1"/>
              <a:t>dikehendaki</a:t>
            </a:r>
            <a:r>
              <a:rPr lang="en-US" sz="1800" dirty="0"/>
              <a:t>.</a:t>
            </a:r>
          </a:p>
        </p:txBody>
      </p:sp>
      <p:pic>
        <p:nvPicPr>
          <p:cNvPr id="30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3981450"/>
            <a:ext cx="4429125"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C42E3A90-5873-49E2-9EA6-152DFB9EA814}"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192</a:t>
            </a:fld>
            <a:endParaRPr lang="en-US"/>
          </a:p>
        </p:txBody>
      </p:sp>
    </p:spTree>
    <p:extLst>
      <p:ext uri="{BB962C8B-B14F-4D97-AF65-F5344CB8AC3E}">
        <p14:creationId xmlns:p14="http://schemas.microsoft.com/office/powerpoint/2010/main" val="223126561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873" y="205991"/>
            <a:ext cx="7620000" cy="715962"/>
          </a:xfrm>
        </p:spPr>
        <p:txBody>
          <a:bodyPr/>
          <a:lstStyle/>
          <a:p>
            <a:r>
              <a:rPr lang="en-US" dirty="0" err="1"/>
              <a:t>Teknik</a:t>
            </a:r>
            <a:r>
              <a:rPr lang="en-US" dirty="0"/>
              <a:t> Multiplexing </a:t>
            </a:r>
            <a:r>
              <a:rPr lang="en-US" dirty="0" smtClean="0"/>
              <a:t>(2)</a:t>
            </a:r>
            <a:endParaRPr lang="en-US" dirty="0"/>
          </a:p>
        </p:txBody>
      </p:sp>
      <p:sp>
        <p:nvSpPr>
          <p:cNvPr id="3" name="Content Placeholder 2"/>
          <p:cNvSpPr>
            <a:spLocks noGrp="1"/>
          </p:cNvSpPr>
          <p:nvPr>
            <p:ph idx="1"/>
          </p:nvPr>
        </p:nvSpPr>
        <p:spPr>
          <a:xfrm>
            <a:off x="346363" y="893065"/>
            <a:ext cx="11374581" cy="5410200"/>
          </a:xfrm>
        </p:spPr>
        <p:txBody>
          <a:bodyPr/>
          <a:lstStyle/>
          <a:p>
            <a:pPr marL="114300" indent="0">
              <a:buNone/>
            </a:pPr>
            <a:r>
              <a:rPr lang="en-US" b="1" dirty="0" smtClean="0"/>
              <a:t>2. Time </a:t>
            </a:r>
            <a:r>
              <a:rPr lang="en-US" b="1" dirty="0"/>
              <a:t>Division Multiplexing (TDM)</a:t>
            </a:r>
          </a:p>
          <a:p>
            <a:pPr lvl="0" algn="just"/>
            <a:r>
              <a:rPr lang="en-US" dirty="0" err="1"/>
              <a:t>Metodenya</a:t>
            </a:r>
            <a:r>
              <a:rPr lang="en-US" dirty="0"/>
              <a:t> </a:t>
            </a:r>
            <a:r>
              <a:rPr lang="en-US" dirty="0" err="1"/>
              <a:t>melewatkan</a:t>
            </a:r>
            <a:r>
              <a:rPr lang="en-US" dirty="0"/>
              <a:t> </a:t>
            </a:r>
            <a:r>
              <a:rPr lang="en-US" dirty="0" err="1"/>
              <a:t>banyak</a:t>
            </a:r>
            <a:r>
              <a:rPr lang="en-US" dirty="0"/>
              <a:t> data </a:t>
            </a:r>
            <a:r>
              <a:rPr lang="en-US" dirty="0" err="1"/>
              <a:t>pada</a:t>
            </a:r>
            <a:r>
              <a:rPr lang="en-US" dirty="0"/>
              <a:t> </a:t>
            </a:r>
            <a:r>
              <a:rPr lang="en-US" dirty="0" err="1"/>
              <a:t>sebuah</a:t>
            </a:r>
            <a:r>
              <a:rPr lang="en-US" dirty="0"/>
              <a:t> </a:t>
            </a:r>
            <a:r>
              <a:rPr lang="en-US" dirty="0" err="1"/>
              <a:t>satu</a:t>
            </a:r>
            <a:r>
              <a:rPr lang="en-US" dirty="0"/>
              <a:t> </a:t>
            </a:r>
            <a:r>
              <a:rPr lang="en-US" dirty="0" err="1"/>
              <a:t>sinyal</a:t>
            </a:r>
            <a:r>
              <a:rPr lang="en-US" dirty="0"/>
              <a:t> </a:t>
            </a:r>
            <a:r>
              <a:rPr lang="en-US" dirty="0" err="1"/>
              <a:t>dengan</a:t>
            </a:r>
            <a:r>
              <a:rPr lang="en-US" dirty="0"/>
              <a:t> </a:t>
            </a:r>
            <a:r>
              <a:rPr lang="en-US" dirty="0" err="1"/>
              <a:t>dibagi</a:t>
            </a:r>
            <a:r>
              <a:rPr lang="en-US" dirty="0"/>
              <a:t> </a:t>
            </a:r>
            <a:r>
              <a:rPr lang="en-US" dirty="0" err="1"/>
              <a:t>dalam</a:t>
            </a:r>
            <a:r>
              <a:rPr lang="en-US" dirty="0"/>
              <a:t> </a:t>
            </a:r>
            <a:r>
              <a:rPr lang="en-US" dirty="0" err="1"/>
              <a:t>beberapa</a:t>
            </a:r>
            <a:r>
              <a:rPr lang="en-US" dirty="0"/>
              <a:t> segment / frame</a:t>
            </a:r>
          </a:p>
          <a:p>
            <a:pPr lvl="0" algn="just"/>
            <a:r>
              <a:rPr lang="en-US" dirty="0" err="1"/>
              <a:t>Pengiriman</a:t>
            </a:r>
            <a:r>
              <a:rPr lang="en-US" dirty="0"/>
              <a:t> data </a:t>
            </a:r>
            <a:r>
              <a:rPr lang="en-US" dirty="0" err="1"/>
              <a:t>menggunakan</a:t>
            </a:r>
            <a:r>
              <a:rPr lang="en-US" dirty="0"/>
              <a:t> TDM </a:t>
            </a:r>
            <a:r>
              <a:rPr lang="en-US" dirty="0" err="1"/>
              <a:t>dilakukan</a:t>
            </a:r>
            <a:r>
              <a:rPr lang="en-US" dirty="0"/>
              <a:t> dg </a:t>
            </a:r>
            <a:r>
              <a:rPr lang="en-US" dirty="0" err="1"/>
              <a:t>mencampur</a:t>
            </a:r>
            <a:r>
              <a:rPr lang="en-US" dirty="0"/>
              <a:t> data </a:t>
            </a:r>
            <a:r>
              <a:rPr lang="en-US" dirty="0" err="1"/>
              <a:t>berdasarkan</a:t>
            </a:r>
            <a:r>
              <a:rPr lang="en-US" dirty="0"/>
              <a:t> </a:t>
            </a:r>
            <a:r>
              <a:rPr lang="en-US" dirty="0" err="1"/>
              <a:t>waktu</a:t>
            </a:r>
            <a:r>
              <a:rPr lang="en-US" dirty="0"/>
              <a:t> </a:t>
            </a:r>
            <a:r>
              <a:rPr lang="en-US" dirty="0" err="1"/>
              <a:t>sinyal</a:t>
            </a:r>
            <a:r>
              <a:rPr lang="en-US" dirty="0"/>
              <a:t> data </a:t>
            </a:r>
            <a:r>
              <a:rPr lang="en-US" dirty="0" err="1"/>
              <a:t>tsb</a:t>
            </a:r>
            <a:r>
              <a:rPr lang="en-US" dirty="0"/>
              <a:t> </a:t>
            </a:r>
            <a:r>
              <a:rPr lang="en-US" dirty="0" err="1"/>
              <a:t>dikirimkan</a:t>
            </a:r>
            <a:r>
              <a:rPr lang="en-US" dirty="0"/>
              <a:t>.</a:t>
            </a:r>
          </a:p>
          <a:p>
            <a:pPr lvl="0" algn="just"/>
            <a:r>
              <a:rPr lang="en-US" dirty="0"/>
              <a:t> TDM </a:t>
            </a:r>
            <a:r>
              <a:rPr lang="en-US" dirty="0" err="1"/>
              <a:t>digunakan</a:t>
            </a:r>
            <a:r>
              <a:rPr lang="en-US" dirty="0"/>
              <a:t> </a:t>
            </a:r>
            <a:r>
              <a:rPr lang="en-US" dirty="0" err="1"/>
              <a:t>utk</a:t>
            </a:r>
            <a:r>
              <a:rPr lang="en-US" dirty="0"/>
              <a:t> </a:t>
            </a:r>
            <a:r>
              <a:rPr lang="en-US" dirty="0" err="1"/>
              <a:t>transmisi</a:t>
            </a:r>
            <a:r>
              <a:rPr lang="en-US" dirty="0"/>
              <a:t> </a:t>
            </a:r>
            <a:r>
              <a:rPr lang="en-US" dirty="0" err="1"/>
              <a:t>sinyal</a:t>
            </a:r>
            <a:r>
              <a:rPr lang="en-US" dirty="0"/>
              <a:t> digital.</a:t>
            </a:r>
          </a:p>
          <a:p>
            <a:pPr lvl="0" algn="just"/>
            <a:r>
              <a:rPr lang="en-US" dirty="0" err="1"/>
              <a:t>Contoh</a:t>
            </a:r>
            <a:r>
              <a:rPr lang="en-US" dirty="0"/>
              <a:t> : GSM </a:t>
            </a:r>
            <a:r>
              <a:rPr lang="en-US" dirty="0" err="1"/>
              <a:t>pada</a:t>
            </a:r>
            <a:r>
              <a:rPr lang="en-US" dirty="0"/>
              <a:t> </a:t>
            </a:r>
            <a:r>
              <a:rPr lang="en-US" dirty="0" err="1"/>
              <a:t>telepon</a:t>
            </a:r>
            <a:endParaRPr lang="en-US" dirty="0"/>
          </a:p>
          <a:p>
            <a:endParaRPr lang="en-US" dirty="0"/>
          </a:p>
        </p:txBody>
      </p:sp>
      <p:pic>
        <p:nvPicPr>
          <p:cNvPr id="40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82" y="3816218"/>
            <a:ext cx="5410200" cy="251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A4DD8DDD-D0AC-4B09-B891-7635BC51CF95}"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193</a:t>
            </a:fld>
            <a:endParaRPr lang="en-US"/>
          </a:p>
        </p:txBody>
      </p:sp>
    </p:spTree>
    <p:extLst>
      <p:ext uri="{BB962C8B-B14F-4D97-AF65-F5344CB8AC3E}">
        <p14:creationId xmlns:p14="http://schemas.microsoft.com/office/powerpoint/2010/main" val="345852101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183359"/>
            <a:ext cx="7620000" cy="563562"/>
          </a:xfrm>
        </p:spPr>
        <p:txBody>
          <a:bodyPr>
            <a:normAutofit fontScale="90000"/>
          </a:bodyPr>
          <a:lstStyle/>
          <a:p>
            <a:r>
              <a:rPr lang="en-US" dirty="0" err="1" smtClean="0"/>
              <a:t>Jenis-Jenis</a:t>
            </a:r>
            <a:r>
              <a:rPr lang="en-US" dirty="0" smtClean="0"/>
              <a:t> TDM</a:t>
            </a:r>
            <a:endParaRPr lang="en-US" dirty="0"/>
          </a:p>
        </p:txBody>
      </p:sp>
      <p:sp>
        <p:nvSpPr>
          <p:cNvPr id="3" name="Content Placeholder 2"/>
          <p:cNvSpPr>
            <a:spLocks noGrp="1"/>
          </p:cNvSpPr>
          <p:nvPr>
            <p:ph idx="1"/>
          </p:nvPr>
        </p:nvSpPr>
        <p:spPr>
          <a:xfrm>
            <a:off x="571500" y="914400"/>
            <a:ext cx="9029700" cy="5486400"/>
          </a:xfrm>
        </p:spPr>
        <p:txBody>
          <a:bodyPr/>
          <a:lstStyle/>
          <a:p>
            <a:pPr marL="571500" indent="-457200">
              <a:buAutoNum type="arabicPeriod"/>
            </a:pPr>
            <a:r>
              <a:rPr lang="en-US" b="1" dirty="0" err="1" smtClean="0"/>
              <a:t>Syncronous</a:t>
            </a:r>
            <a:r>
              <a:rPr lang="en-US" b="1" dirty="0" smtClean="0"/>
              <a:t> TDM</a:t>
            </a:r>
          </a:p>
          <a:p>
            <a:r>
              <a:rPr lang="en-US" dirty="0" err="1" smtClean="0"/>
              <a:t>Kedudukan</a:t>
            </a:r>
            <a:r>
              <a:rPr lang="en-US" dirty="0" smtClean="0"/>
              <a:t> data yang </a:t>
            </a:r>
            <a:r>
              <a:rPr lang="en-US" dirty="0" err="1" smtClean="0"/>
              <a:t>dikirim</a:t>
            </a:r>
            <a:r>
              <a:rPr lang="en-US" dirty="0" smtClean="0"/>
              <a:t> </a:t>
            </a:r>
            <a:r>
              <a:rPr lang="en-US" dirty="0" err="1" smtClean="0"/>
              <a:t>bersifat</a:t>
            </a:r>
            <a:r>
              <a:rPr lang="en-US" dirty="0" smtClean="0"/>
              <a:t> </a:t>
            </a:r>
            <a:r>
              <a:rPr lang="en-US" dirty="0" err="1" smtClean="0"/>
              <a:t>tetap</a:t>
            </a:r>
            <a:endParaRPr lang="en-US" dirty="0"/>
          </a:p>
        </p:txBody>
      </p:sp>
      <p:pic>
        <p:nvPicPr>
          <p:cNvPr id="51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1"/>
            <a:ext cx="440055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315" y="3429000"/>
            <a:ext cx="4657589" cy="315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52C218FC-5D40-4ECE-B7BE-936406B6DF81}"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194</a:t>
            </a:fld>
            <a:endParaRPr lang="en-US"/>
          </a:p>
        </p:txBody>
      </p:sp>
    </p:spTree>
    <p:extLst>
      <p:ext uri="{BB962C8B-B14F-4D97-AF65-F5344CB8AC3E}">
        <p14:creationId xmlns:p14="http://schemas.microsoft.com/office/powerpoint/2010/main" val="105656526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482" y="350838"/>
            <a:ext cx="7620000" cy="563562"/>
          </a:xfrm>
        </p:spPr>
        <p:txBody>
          <a:bodyPr>
            <a:normAutofit fontScale="90000"/>
          </a:bodyPr>
          <a:lstStyle/>
          <a:p>
            <a:r>
              <a:rPr lang="en-US" dirty="0" err="1" smtClean="0"/>
              <a:t>Jenis-Jenis</a:t>
            </a:r>
            <a:r>
              <a:rPr lang="en-US" dirty="0" smtClean="0"/>
              <a:t> TDM</a:t>
            </a:r>
            <a:endParaRPr lang="en-US" dirty="0"/>
          </a:p>
        </p:txBody>
      </p:sp>
      <p:sp>
        <p:nvSpPr>
          <p:cNvPr id="3" name="Content Placeholder 2"/>
          <p:cNvSpPr>
            <a:spLocks noGrp="1"/>
          </p:cNvSpPr>
          <p:nvPr>
            <p:ph idx="1"/>
          </p:nvPr>
        </p:nvSpPr>
        <p:spPr>
          <a:xfrm>
            <a:off x="322118" y="914400"/>
            <a:ext cx="9279082" cy="5486400"/>
          </a:xfrm>
        </p:spPr>
        <p:txBody>
          <a:bodyPr/>
          <a:lstStyle/>
          <a:p>
            <a:pPr marL="571500" indent="-457200">
              <a:buFont typeface="+mj-lt"/>
              <a:buAutoNum type="arabicPeriod" startAt="2"/>
            </a:pPr>
            <a:r>
              <a:rPr lang="en-US" b="1" dirty="0" err="1" smtClean="0"/>
              <a:t>Asyncronous</a:t>
            </a:r>
            <a:r>
              <a:rPr lang="en-US" b="1" dirty="0" smtClean="0"/>
              <a:t> TDM</a:t>
            </a:r>
          </a:p>
          <a:p>
            <a:r>
              <a:rPr lang="en-US" dirty="0" err="1" smtClean="0"/>
              <a:t>Kedudukan</a:t>
            </a:r>
            <a:r>
              <a:rPr lang="en-US" dirty="0" smtClean="0"/>
              <a:t> data yang </a:t>
            </a:r>
            <a:r>
              <a:rPr lang="en-US" dirty="0" err="1" smtClean="0"/>
              <a:t>dikirim</a:t>
            </a:r>
            <a:r>
              <a:rPr lang="en-US" dirty="0" smtClean="0"/>
              <a:t> </a:t>
            </a:r>
            <a:r>
              <a:rPr lang="en-US" dirty="0" err="1" smtClean="0"/>
              <a:t>tidak</a:t>
            </a:r>
            <a:r>
              <a:rPr lang="en-US" dirty="0" smtClean="0"/>
              <a:t> </a:t>
            </a:r>
            <a:r>
              <a:rPr lang="en-US" dirty="0" err="1" smtClean="0"/>
              <a:t>bersifat</a:t>
            </a:r>
            <a:r>
              <a:rPr lang="en-US" dirty="0" smtClean="0"/>
              <a:t> </a:t>
            </a:r>
            <a:r>
              <a:rPr lang="en-US" dirty="0" err="1" smtClean="0"/>
              <a:t>tetap</a:t>
            </a:r>
            <a:endParaRPr lang="en-US" dirty="0"/>
          </a:p>
        </p:txBody>
      </p:sp>
      <p:pic>
        <p:nvPicPr>
          <p:cNvPr id="61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28801"/>
            <a:ext cx="5638800" cy="434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p:txBody>
          <a:bodyPr/>
          <a:lstStyle/>
          <a:p>
            <a:fld id="{E7A07682-651F-4B35-A3F9-524910600A33}"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195</a:t>
            </a:fld>
            <a:endParaRPr lang="en-US"/>
          </a:p>
        </p:txBody>
      </p:sp>
    </p:spTree>
    <p:extLst>
      <p:ext uri="{BB962C8B-B14F-4D97-AF65-F5344CB8AC3E}">
        <p14:creationId xmlns:p14="http://schemas.microsoft.com/office/powerpoint/2010/main" val="257606411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64" y="274638"/>
            <a:ext cx="7620000" cy="563562"/>
          </a:xfrm>
        </p:spPr>
        <p:txBody>
          <a:bodyPr>
            <a:normAutofit fontScale="90000"/>
          </a:bodyPr>
          <a:lstStyle/>
          <a:p>
            <a:r>
              <a:rPr lang="en-US" dirty="0" smtClean="0"/>
              <a:t>Ex</a:t>
            </a:r>
            <a:endParaRPr lang="en-US" dirty="0"/>
          </a:p>
        </p:txBody>
      </p:sp>
      <p:sp>
        <p:nvSpPr>
          <p:cNvPr id="3" name="Content Placeholder 2"/>
          <p:cNvSpPr>
            <a:spLocks noGrp="1"/>
          </p:cNvSpPr>
          <p:nvPr>
            <p:ph idx="1"/>
          </p:nvPr>
        </p:nvSpPr>
        <p:spPr>
          <a:xfrm>
            <a:off x="675409" y="838200"/>
            <a:ext cx="8925791" cy="5562600"/>
          </a:xfrm>
        </p:spPr>
        <p:txBody>
          <a:bodyPr>
            <a:normAutofit/>
          </a:bodyPr>
          <a:lstStyle/>
          <a:p>
            <a:pPr marL="571500" indent="-457200">
              <a:buAutoNum type="arabicPeriod"/>
            </a:pPr>
            <a:r>
              <a:rPr lang="en-US" sz="2000" dirty="0" err="1"/>
              <a:t>Ubahlah</a:t>
            </a:r>
            <a:r>
              <a:rPr lang="en-US" sz="2000" dirty="0"/>
              <a:t> data digital </a:t>
            </a:r>
            <a:r>
              <a:rPr lang="en-US" sz="2000" dirty="0" err="1"/>
              <a:t>berikut</a:t>
            </a:r>
            <a:r>
              <a:rPr lang="en-US" sz="2000" dirty="0"/>
              <a:t> </a:t>
            </a:r>
            <a:r>
              <a:rPr lang="en-US" sz="2000" dirty="0" err="1"/>
              <a:t>dengan</a:t>
            </a:r>
            <a:r>
              <a:rPr lang="en-US" sz="2000" dirty="0"/>
              <a:t> </a:t>
            </a:r>
            <a:r>
              <a:rPr lang="en-US" sz="2000" dirty="0" err="1"/>
              <a:t>menggunakan</a:t>
            </a:r>
            <a:r>
              <a:rPr lang="en-US" sz="2000" dirty="0"/>
              <a:t> </a:t>
            </a:r>
            <a:r>
              <a:rPr lang="en-US" sz="2000" dirty="0" err="1"/>
              <a:t>teknik</a:t>
            </a:r>
            <a:r>
              <a:rPr lang="en-US" sz="2000" dirty="0"/>
              <a:t> NRZL, Bipolar-AMI, </a:t>
            </a:r>
            <a:r>
              <a:rPr lang="en-US" sz="2000" dirty="0" err="1"/>
              <a:t>Pseudoternary</a:t>
            </a:r>
            <a:r>
              <a:rPr lang="en-US" sz="2000" dirty="0"/>
              <a:t>, HDB3 </a:t>
            </a:r>
            <a:r>
              <a:rPr lang="en-US" sz="2000" dirty="0" err="1"/>
              <a:t>dan</a:t>
            </a:r>
            <a:r>
              <a:rPr lang="en-US" sz="2000" dirty="0"/>
              <a:t> B8ZS,ASK,FSK </a:t>
            </a:r>
            <a:r>
              <a:rPr lang="en-US" sz="2000" dirty="0" err="1"/>
              <a:t>dan</a:t>
            </a:r>
            <a:r>
              <a:rPr lang="en-US" sz="2000" dirty="0"/>
              <a:t> PSK.</a:t>
            </a:r>
          </a:p>
          <a:p>
            <a:pPr marL="571500" indent="-457200">
              <a:buAutoNum type="alphaLcPeriod"/>
            </a:pPr>
            <a:r>
              <a:rPr lang="en-US" sz="2000" dirty="0"/>
              <a:t>A = 61h</a:t>
            </a:r>
          </a:p>
          <a:p>
            <a:pPr marL="571500" indent="-457200">
              <a:buAutoNum type="alphaLcPeriod"/>
            </a:pPr>
            <a:r>
              <a:rPr lang="en-US" sz="2000" dirty="0"/>
              <a:t>1000001100011</a:t>
            </a:r>
          </a:p>
          <a:p>
            <a:pPr marL="571500" indent="-457200">
              <a:buAutoNum type="alphaLcPeriod"/>
            </a:pPr>
            <a:r>
              <a:rPr lang="en-US" sz="2000" dirty="0"/>
              <a:t>a = 41h</a:t>
            </a:r>
          </a:p>
          <a:p>
            <a:pPr marL="571500" indent="-457200">
              <a:buAutoNum type="alphaLcPeriod"/>
            </a:pPr>
            <a:r>
              <a:rPr lang="en-US" sz="2000" dirty="0"/>
              <a:t>1010000111000</a:t>
            </a:r>
          </a:p>
          <a:p>
            <a:pPr marL="571500" indent="-457200">
              <a:buAutoNum type="alphaLcPeriod"/>
            </a:pPr>
            <a:r>
              <a:rPr lang="en-US" sz="2000" dirty="0"/>
              <a:t>1000000001101</a:t>
            </a:r>
          </a:p>
          <a:p>
            <a:pPr marL="571500" indent="-457200">
              <a:buAutoNum type="alphaLcPeriod"/>
            </a:pPr>
            <a:r>
              <a:rPr lang="en-US" sz="2000" dirty="0"/>
              <a:t>10101010110000</a:t>
            </a:r>
          </a:p>
          <a:p>
            <a:pPr marL="571500" indent="-457200">
              <a:buFont typeface="+mj-lt"/>
              <a:buAutoNum type="arabicPeriod" startAt="2"/>
            </a:pPr>
            <a:r>
              <a:rPr lang="en-US" sz="2000" dirty="0" err="1"/>
              <a:t>Ubahlah</a:t>
            </a:r>
            <a:r>
              <a:rPr lang="en-US" sz="2000" dirty="0"/>
              <a:t> data analog </a:t>
            </a:r>
            <a:r>
              <a:rPr lang="en-US" sz="2000" dirty="0" err="1"/>
              <a:t>berikut</a:t>
            </a:r>
            <a:r>
              <a:rPr lang="en-US" sz="2000" dirty="0"/>
              <a:t> </a:t>
            </a:r>
            <a:r>
              <a:rPr lang="en-US" sz="2000" dirty="0" err="1"/>
              <a:t>ke</a:t>
            </a:r>
            <a:r>
              <a:rPr lang="en-US" sz="2000" dirty="0"/>
              <a:t> </a:t>
            </a:r>
            <a:r>
              <a:rPr lang="en-US" sz="2000" dirty="0" err="1"/>
              <a:t>dalam</a:t>
            </a:r>
            <a:r>
              <a:rPr lang="en-US" sz="2000" dirty="0"/>
              <a:t> </a:t>
            </a:r>
            <a:r>
              <a:rPr lang="en-US" sz="2000" dirty="0" err="1"/>
              <a:t>bentuk</a:t>
            </a:r>
            <a:r>
              <a:rPr lang="en-US" sz="2000" dirty="0"/>
              <a:t> </a:t>
            </a:r>
            <a:r>
              <a:rPr lang="en-US" sz="2000" dirty="0" err="1"/>
              <a:t>sinyal</a:t>
            </a:r>
            <a:r>
              <a:rPr lang="en-US" sz="2000" dirty="0"/>
              <a:t> digital </a:t>
            </a:r>
            <a:r>
              <a:rPr lang="en-US" sz="2000" dirty="0" err="1"/>
              <a:t>dengan</a:t>
            </a:r>
            <a:r>
              <a:rPr lang="en-US" sz="2000" dirty="0"/>
              <a:t> </a:t>
            </a:r>
            <a:r>
              <a:rPr lang="en-US" sz="2000" dirty="0" err="1"/>
              <a:t>metode</a:t>
            </a:r>
            <a:r>
              <a:rPr lang="en-US" sz="2000" dirty="0"/>
              <a:t> Delta Modulation.</a:t>
            </a:r>
            <a:endParaRPr lang="en-US" sz="2000" dirty="0"/>
          </a:p>
        </p:txBody>
      </p:sp>
      <p:sp>
        <p:nvSpPr>
          <p:cNvPr id="4" name="Date Placeholder 3"/>
          <p:cNvSpPr>
            <a:spLocks noGrp="1"/>
          </p:cNvSpPr>
          <p:nvPr>
            <p:ph type="dt" sz="half" idx="10"/>
          </p:nvPr>
        </p:nvSpPr>
        <p:spPr/>
        <p:txBody>
          <a:bodyPr/>
          <a:lstStyle/>
          <a:p>
            <a:fld id="{5E3CF09B-48B8-4AF2-A23A-8157E1C58DEC}" type="datetime1">
              <a:rPr lang="en-US" smtClean="0"/>
              <a:t>2/26/2025</a:t>
            </a:fld>
            <a:endParaRPr lang="en-US"/>
          </a:p>
        </p:txBody>
      </p:sp>
      <p:sp>
        <p:nvSpPr>
          <p:cNvPr id="5" name="Slide Number Placeholder 4"/>
          <p:cNvSpPr>
            <a:spLocks noGrp="1"/>
          </p:cNvSpPr>
          <p:nvPr>
            <p:ph type="sldNum" sz="quarter" idx="12"/>
          </p:nvPr>
        </p:nvSpPr>
        <p:spPr/>
        <p:txBody>
          <a:bodyPr/>
          <a:lstStyle/>
          <a:p>
            <a:fld id="{624B71BC-9659-4480-AF05-4821EB9FCB18}" type="slidenum">
              <a:rPr lang="en-US" smtClean="0"/>
              <a:t>196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4343400"/>
            <a:ext cx="6219825"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25882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lstStyle/>
          <a:p>
            <a:pPr marL="0" indent="0">
              <a:buNone/>
            </a:pPr>
            <a:r>
              <a:rPr lang="en-US" sz="6000" dirty="0">
                <a:solidFill>
                  <a:schemeClr val="accent6">
                    <a:lumMod val="40000"/>
                    <a:lumOff val="60000"/>
                  </a:schemeClr>
                </a:solidFill>
              </a:rPr>
              <a:t>Switching</a:t>
            </a:r>
          </a:p>
          <a:p>
            <a:pPr marL="0" indent="0">
              <a:buNone/>
            </a:pPr>
            <a:endParaRPr lang="en-US" dirty="0">
              <a:solidFill>
                <a:schemeClr val="accent6">
                  <a:lumMod val="40000"/>
                  <a:lumOff val="60000"/>
                </a:schemeClr>
              </a:solidFill>
            </a:endParaRPr>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308324"/>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a:t>
            </a:r>
            <a:r>
              <a:rPr lang="en-US" dirty="0">
                <a:solidFill>
                  <a:schemeClr val="accent6">
                    <a:lumMod val="40000"/>
                    <a:lumOff val="60000"/>
                  </a:schemeClr>
                </a:solidFill>
              </a:rPr>
              <a:t>Data</a:t>
            </a: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solidFill>
                  <a:schemeClr val="accent6">
                    <a:lumMod val="40000"/>
                    <a:lumOff val="60000"/>
                  </a:schemeClr>
                </a:solidFill>
              </a:rPr>
              <a:t>Data Link Control</a:t>
            </a:r>
          </a:p>
          <a:p>
            <a:r>
              <a:rPr lang="en-US" strike="sngStrike" dirty="0">
                <a:solidFill>
                  <a:schemeClr val="accent6">
                    <a:lumMod val="40000"/>
                    <a:lumOff val="60000"/>
                  </a:schemeClr>
                </a:solidFill>
              </a:rPr>
              <a:t>Multiplexing</a:t>
            </a:r>
          </a:p>
          <a:p>
            <a:r>
              <a:rPr lang="en-US" dirty="0">
                <a:solidFill>
                  <a:schemeClr val="accent6">
                    <a:lumMod val="40000"/>
                    <a:lumOff val="60000"/>
                  </a:schemeClr>
                </a:solidFill>
              </a:rPr>
              <a:t>Switching</a:t>
            </a:r>
          </a:p>
          <a:p>
            <a:r>
              <a:rPr lang="en-US" dirty="0"/>
              <a:t>Medium Access Sublayer</a:t>
            </a:r>
          </a:p>
          <a:p>
            <a:r>
              <a:rPr lang="en-US" dirty="0"/>
              <a:t>Network Layer</a:t>
            </a:r>
          </a:p>
        </p:txBody>
      </p:sp>
      <p:sp>
        <p:nvSpPr>
          <p:cNvPr id="6" name="Content Placeholder 2"/>
          <p:cNvSpPr txBox="1">
            <a:spLocks/>
          </p:cNvSpPr>
          <p:nvPr/>
        </p:nvSpPr>
        <p:spPr>
          <a:xfrm>
            <a:off x="3948546" y="3605645"/>
            <a:ext cx="5933209" cy="107026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000" dirty="0" smtClean="0">
                <a:solidFill>
                  <a:schemeClr val="accent6">
                    <a:lumMod val="40000"/>
                    <a:lumOff val="60000"/>
                  </a:schemeClr>
                </a:solidFill>
              </a:rPr>
              <a:t>Bridge and</a:t>
            </a:r>
          </a:p>
          <a:p>
            <a:pPr marL="0" indent="0">
              <a:buFont typeface="Arial" panose="020B0604020202020204" pitchFamily="34" charset="0"/>
              <a:buNone/>
            </a:pPr>
            <a:r>
              <a:rPr lang="en-US" sz="6000" dirty="0" smtClean="0">
                <a:solidFill>
                  <a:schemeClr val="accent6">
                    <a:lumMod val="40000"/>
                    <a:lumOff val="60000"/>
                  </a:schemeClr>
                </a:solidFill>
              </a:rPr>
              <a:t> Switch</a:t>
            </a:r>
          </a:p>
          <a:p>
            <a:pPr marL="0" indent="0">
              <a:buFont typeface="Arial" panose="020B0604020202020204" pitchFamily="34" charset="0"/>
              <a:buNone/>
            </a:pPr>
            <a:endParaRPr lang="en-US" dirty="0">
              <a:solidFill>
                <a:schemeClr val="accent6">
                  <a:lumMod val="40000"/>
                  <a:lumOff val="60000"/>
                </a:schemeClr>
              </a:solidFill>
            </a:endParaRPr>
          </a:p>
        </p:txBody>
      </p:sp>
    </p:spTree>
    <p:extLst>
      <p:ext uri="{BB962C8B-B14F-4D97-AF65-F5344CB8AC3E}">
        <p14:creationId xmlns:p14="http://schemas.microsoft.com/office/powerpoint/2010/main" val="241232441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Bridging dan Switching</a:t>
            </a:r>
            <a:r>
              <a:rPr lang="en-SG" sz="6000" dirty="0"/>
              <a:t/>
            </a:r>
            <a:br>
              <a:rPr lang="en-SG" sz="6000" dirty="0"/>
            </a:br>
            <a:endParaRPr lang="en-US" dirty="0"/>
          </a:p>
        </p:txBody>
      </p:sp>
      <p:sp>
        <p:nvSpPr>
          <p:cNvPr id="3" name="Content Placeholder 2"/>
          <p:cNvSpPr>
            <a:spLocks noGrp="1"/>
          </p:cNvSpPr>
          <p:nvPr>
            <p:ph idx="1"/>
          </p:nvPr>
        </p:nvSpPr>
        <p:spPr/>
        <p:txBody>
          <a:bodyPr/>
          <a:lstStyle/>
          <a:p>
            <a:pPr>
              <a:buFont typeface="+mj-lt"/>
              <a:buAutoNum type="arabicPeriod"/>
              <a:tabLst>
                <a:tab pos="502920" algn="l"/>
              </a:tabLst>
            </a:pPr>
            <a:r>
              <a:rPr lang="en-US" sz="1050" dirty="0"/>
              <a:t>F</a:t>
            </a:r>
            <a:r>
              <a:rPr lang="id-ID" sz="1050" dirty="0"/>
              <a:t>iltering traffic berdasarkan MAC Address yang dilakukan bridges.</a:t>
            </a:r>
            <a:endParaRPr lang="en-SG" sz="1400" dirty="0"/>
          </a:p>
          <a:p>
            <a:pPr lvl="1">
              <a:buFont typeface="Symbol"/>
              <a:buChar char=""/>
              <a:tabLst>
                <a:tab pos="914400" algn="l"/>
              </a:tabLst>
            </a:pPr>
            <a:r>
              <a:rPr lang="id-ID" sz="1050" dirty="0"/>
              <a:t>Contoh jaringan yang di bridging</a:t>
            </a:r>
            <a:endParaRPr lang="en-SG" sz="1400" dirty="0"/>
          </a:p>
          <a:p>
            <a:pPr lvl="1">
              <a:buFont typeface="Symbol"/>
              <a:buChar char=""/>
              <a:tabLst>
                <a:tab pos="914400" algn="l"/>
              </a:tabLst>
            </a:pPr>
            <a:r>
              <a:rPr lang="id-ID" sz="1050" dirty="0"/>
              <a:t>Protocol independent</a:t>
            </a:r>
            <a:endParaRPr lang="en-SG" sz="1400" dirty="0"/>
          </a:p>
          <a:p>
            <a:pPr lvl="1">
              <a:buFont typeface="Symbol"/>
              <a:buChar char=""/>
              <a:tabLst>
                <a:tab pos="914400" algn="l"/>
              </a:tabLst>
            </a:pPr>
            <a:r>
              <a:rPr lang="id-ID" sz="1050" dirty="0"/>
              <a:t>Spanning tree Protocol</a:t>
            </a:r>
            <a:endParaRPr lang="en-SG" sz="1400" dirty="0"/>
          </a:p>
          <a:p>
            <a:pPr lvl="1">
              <a:buFont typeface="Symbol"/>
              <a:buChar char=""/>
              <a:tabLst>
                <a:tab pos="914400" algn="l"/>
              </a:tabLst>
            </a:pPr>
            <a:r>
              <a:rPr lang="id-ID" sz="1050" dirty="0"/>
              <a:t>Eliminasi bridging loops dengan spanning tree protocol</a:t>
            </a:r>
            <a:endParaRPr lang="en-SG" sz="1400" dirty="0"/>
          </a:p>
          <a:p>
            <a:pPr lvl="1">
              <a:buFont typeface="Symbol"/>
              <a:buChar char=""/>
              <a:tabLst>
                <a:tab pos="914400" algn="l"/>
              </a:tabLst>
            </a:pPr>
            <a:r>
              <a:rPr lang="id-ID" sz="1050" dirty="0"/>
              <a:t>Memonitor traffic pada network yang di bridging</a:t>
            </a:r>
            <a:endParaRPr lang="en-SG" sz="1400" dirty="0"/>
          </a:p>
          <a:p>
            <a:pPr>
              <a:buFont typeface="+mj-lt"/>
              <a:buAutoNum type="arabicPeriod" startAt="2"/>
              <a:tabLst>
                <a:tab pos="502920" algn="l"/>
              </a:tabLst>
            </a:pPr>
            <a:r>
              <a:rPr lang="en-US" sz="1050" dirty="0"/>
              <a:t>F</a:t>
            </a:r>
            <a:r>
              <a:rPr lang="id-ID" sz="1050" dirty="0"/>
              <a:t>iltering traffic berdasarkan MAC Address yang dilakukan Switch.</a:t>
            </a:r>
            <a:endParaRPr lang="en-SG" sz="1400" dirty="0"/>
          </a:p>
          <a:p>
            <a:pPr lvl="1">
              <a:buFont typeface="Symbol"/>
              <a:buChar char=""/>
              <a:tabLst>
                <a:tab pos="914400" algn="l"/>
              </a:tabLst>
            </a:pPr>
            <a:r>
              <a:rPr lang="id-ID" sz="1050" dirty="0"/>
              <a:t>Full duplex operation</a:t>
            </a:r>
            <a:endParaRPr lang="en-SG" sz="1400" dirty="0"/>
          </a:p>
          <a:p>
            <a:pPr lvl="1">
              <a:buFont typeface="Symbol"/>
              <a:buChar char=""/>
              <a:tabLst>
                <a:tab pos="914400" algn="l"/>
              </a:tabLst>
            </a:pPr>
            <a:r>
              <a:rPr lang="id-ID" sz="1050" dirty="0"/>
              <a:t>Mode of operation</a:t>
            </a:r>
            <a:endParaRPr lang="en-SG" sz="1400" dirty="0"/>
          </a:p>
          <a:p>
            <a:pPr lvl="1">
              <a:buFont typeface="Symbol"/>
              <a:buChar char=""/>
              <a:tabLst>
                <a:tab pos="914400" algn="l"/>
              </a:tabLst>
            </a:pPr>
            <a:r>
              <a:rPr lang="id-ID" sz="1050" dirty="0"/>
              <a:t>Cut Trough</a:t>
            </a:r>
            <a:endParaRPr lang="en-SG" sz="1400" dirty="0"/>
          </a:p>
          <a:p>
            <a:pPr lvl="1">
              <a:buFont typeface="Symbol"/>
              <a:buChar char=""/>
              <a:tabLst>
                <a:tab pos="914400" algn="l"/>
              </a:tabLst>
            </a:pPr>
            <a:r>
              <a:rPr lang="id-ID" sz="1050" dirty="0"/>
              <a:t>Store and forward</a:t>
            </a:r>
            <a:endParaRPr lang="en-SG" sz="1400" dirty="0"/>
          </a:p>
          <a:p>
            <a:pPr lvl="1">
              <a:buFont typeface="Symbol"/>
              <a:buChar char=""/>
              <a:tabLst>
                <a:tab pos="914400" algn="l"/>
              </a:tabLst>
            </a:pPr>
            <a:r>
              <a:rPr lang="id-ID" sz="1050" dirty="0"/>
              <a:t>Fragment free</a:t>
            </a:r>
            <a:endParaRPr lang="en-SG" sz="1400" dirty="0"/>
          </a:p>
          <a:p>
            <a:pPr lvl="1">
              <a:buFont typeface="Symbol"/>
              <a:buChar char=""/>
              <a:tabLst>
                <a:tab pos="914400" algn="l"/>
              </a:tabLst>
            </a:pPr>
            <a:r>
              <a:rPr lang="id-ID" sz="1050" dirty="0"/>
              <a:t>VLAN Technology</a:t>
            </a:r>
            <a:endParaRPr lang="en-SG" sz="1400" dirty="0"/>
          </a:p>
          <a:p>
            <a:pPr lvl="1">
              <a:buFont typeface="Symbol"/>
              <a:buChar char=""/>
              <a:tabLst>
                <a:tab pos="914400" algn="l"/>
              </a:tabLst>
            </a:pPr>
            <a:r>
              <a:rPr lang="id-ID" sz="1050" dirty="0"/>
              <a:t>Trunking</a:t>
            </a:r>
            <a:endParaRPr lang="en-SG" sz="1400" dirty="0"/>
          </a:p>
          <a:p>
            <a:pPr lvl="1">
              <a:buFont typeface="Symbol"/>
              <a:buChar char=""/>
              <a:tabLst>
                <a:tab pos="914400" algn="l"/>
              </a:tabLst>
            </a:pPr>
            <a:r>
              <a:rPr lang="id-ID" sz="1050" dirty="0"/>
              <a:t>Monitoring traffic</a:t>
            </a:r>
            <a:endParaRPr lang="en-SG" sz="1400" dirty="0"/>
          </a:p>
          <a:p>
            <a:pPr>
              <a:buFont typeface="+mj-lt"/>
              <a:buAutoNum type="arabicPeriod" startAt="2"/>
              <a:tabLst>
                <a:tab pos="502920" algn="l"/>
              </a:tabLst>
            </a:pPr>
            <a:r>
              <a:rPr lang="en-US" sz="1050" dirty="0" err="1"/>
              <a:t>Membangun</a:t>
            </a:r>
            <a:r>
              <a:rPr lang="id-ID" sz="1050" dirty="0"/>
              <a:t> bentuk Local Area Network sederhana dengan menggunakan bridge dan switch </a:t>
            </a:r>
            <a:endParaRPr lang="en-SG" sz="1400" dirty="0">
              <a:ea typeface="Times New Roman"/>
            </a:endParaRPr>
          </a:p>
          <a:p>
            <a:endParaRPr lang="en-US" dirty="0"/>
          </a:p>
        </p:txBody>
      </p:sp>
      <p:sp>
        <p:nvSpPr>
          <p:cNvPr id="4" name="Date Placeholder 3"/>
          <p:cNvSpPr>
            <a:spLocks noGrp="1"/>
          </p:cNvSpPr>
          <p:nvPr>
            <p:ph type="dt" sz="half" idx="10"/>
          </p:nvPr>
        </p:nvSpPr>
        <p:spPr/>
        <p:txBody>
          <a:bodyPr/>
          <a:lstStyle/>
          <a:p>
            <a:fld id="{959BAA55-BABC-46C8-90B5-9C704A0AB885}" type="datetime1">
              <a:rPr lang="en-US" smtClean="0"/>
              <a:pPr/>
              <a:t>2/26/2025</a:t>
            </a:fld>
            <a:endParaRPr lang="en-SG" dirty="0"/>
          </a:p>
        </p:txBody>
      </p:sp>
      <p:sp>
        <p:nvSpPr>
          <p:cNvPr id="5" name="Slide Number Placeholder 4"/>
          <p:cNvSpPr>
            <a:spLocks noGrp="1"/>
          </p:cNvSpPr>
          <p:nvPr>
            <p:ph type="sldNum" sz="quarter" idx="11"/>
          </p:nvPr>
        </p:nvSpPr>
        <p:spPr/>
        <p:txBody>
          <a:bodyPr/>
          <a:lstStyle/>
          <a:p>
            <a:fld id="{33FE6DC0-3D3F-452A-B58D-D3787DC8F01A}" type="slidenum">
              <a:rPr lang="en-SG" smtClean="0"/>
              <a:pPr/>
              <a:t>198</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spTree>
    <p:extLst>
      <p:ext uri="{BB962C8B-B14F-4D97-AF65-F5344CB8AC3E}">
        <p14:creationId xmlns:p14="http://schemas.microsoft.com/office/powerpoint/2010/main" val="96850225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000" dirty="0"/>
              <a:t>Memperluas Jangkauan LAN</a:t>
            </a:r>
            <a:endParaRPr lang="en-SG" sz="4000" dirty="0"/>
          </a:p>
        </p:txBody>
      </p:sp>
      <p:sp>
        <p:nvSpPr>
          <p:cNvPr id="3" name="Slide Number Placeholder 2"/>
          <p:cNvSpPr>
            <a:spLocks noGrp="1"/>
          </p:cNvSpPr>
          <p:nvPr>
            <p:ph type="sldNum" sz="quarter" idx="11"/>
          </p:nvPr>
        </p:nvSpPr>
        <p:spPr/>
        <p:txBody>
          <a:bodyPr/>
          <a:lstStyle/>
          <a:p>
            <a:fld id="{AB5C7E35-6EC7-470F-9FE0-D372CEE4B509}" type="slidenum">
              <a:rPr lang="en-US"/>
              <a:pPr/>
              <a:t>199</a:t>
            </a:fld>
            <a:endParaRPr lang="en-US"/>
          </a:p>
        </p:txBody>
      </p:sp>
      <p:pic>
        <p:nvPicPr>
          <p:cNvPr id="421890" name="Picture 2"/>
          <p:cNvPicPr>
            <a:picLocks noChangeAspect="1" noChangeArrowheads="1"/>
          </p:cNvPicPr>
          <p:nvPr/>
        </p:nvPicPr>
        <p:blipFill>
          <a:blip r:embed="rId2"/>
          <a:srcRect/>
          <a:stretch>
            <a:fillRect/>
          </a:stretch>
        </p:blipFill>
        <p:spPr bwMode="auto">
          <a:xfrm>
            <a:off x="1666844" y="2579704"/>
            <a:ext cx="8839200" cy="3063875"/>
          </a:xfrm>
          <a:prstGeom prst="rect">
            <a:avLst/>
          </a:prstGeom>
          <a:noFill/>
          <a:ln w="9525">
            <a:noFill/>
            <a:miter lim="800000"/>
            <a:headEnd/>
            <a:tailEnd/>
          </a:ln>
          <a:effectLst/>
        </p:spPr>
      </p:pic>
      <p:sp>
        <p:nvSpPr>
          <p:cNvPr id="6" name="Slide Number Placeholder 3"/>
          <p:cNvSpPr txBox="1">
            <a:spLocks/>
          </p:cNvSpPr>
          <p:nvPr/>
        </p:nvSpPr>
        <p:spPr>
          <a:xfrm>
            <a:off x="8077200" y="6356351"/>
            <a:ext cx="2133600" cy="365125"/>
          </a:xfrm>
          <a:prstGeom prst="rect">
            <a:avLst/>
          </a:prstGeom>
        </p:spPr>
        <p:txBody>
          <a:bodyPr vert="horz" lIns="91440" tIns="45720" rIns="91440" bIns="45720" rtlCol="0" anchor="ctr"/>
          <a:lstStyle/>
          <a:p>
            <a:pPr algn="r">
              <a:defRPr/>
            </a:pPr>
            <a:fld id="{33FE6DC0-3D3F-452A-B58D-D3787DC8F01A}" type="slidenum">
              <a:rPr lang="en-SG" sz="1400">
                <a:solidFill>
                  <a:schemeClr val="bg1"/>
                </a:solidFill>
                <a:latin typeface="Franklin Gothic Book" pitchFamily="34" charset="0"/>
              </a:rPr>
              <a:pPr algn="r">
                <a:defRPr/>
              </a:pPr>
              <a:t>199</a:t>
            </a:fld>
            <a:endParaRPr lang="en-SG" sz="1400" dirty="0">
              <a:solidFill>
                <a:schemeClr val="bg1"/>
              </a:solidFill>
              <a:latin typeface="Franklin Gothic Book" pitchFamily="34" charset="0"/>
            </a:endParaRPr>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55556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75657" y="888274"/>
            <a:ext cx="9054737" cy="5107039"/>
          </a:xfrm>
          <a:prstGeom prst="rect">
            <a:avLst/>
          </a:prstGeom>
        </p:spPr>
        <p:txBody>
          <a:bodyPr wrap="square">
            <a:spAutoFit/>
          </a:bodyPr>
          <a:lstStyle/>
          <a:p>
            <a:pPr fontAlgn="t"/>
            <a:r>
              <a:rPr lang="id-ID" sz="3200" dirty="0">
                <a:solidFill>
                  <a:srgbClr val="002060"/>
                </a:solidFill>
              </a:rPr>
              <a:t>Transmisi Data</a:t>
            </a:r>
            <a:endParaRPr lang="en-US" sz="3200" dirty="0">
              <a:solidFill>
                <a:srgbClr val="002060"/>
              </a:solidFill>
            </a:endParaRPr>
          </a:p>
          <a:p>
            <a:pPr fontAlgn="t"/>
            <a:r>
              <a:rPr lang="id-ID" sz="3200" b="1" i="1" dirty="0">
                <a:solidFill>
                  <a:srgbClr val="002060"/>
                </a:solidFill>
              </a:rPr>
              <a:t>Pengkodean Data</a:t>
            </a:r>
            <a:endParaRPr lang="en-US" sz="3200" dirty="0">
              <a:solidFill>
                <a:srgbClr val="002060"/>
              </a:solidFill>
            </a:endParaRPr>
          </a:p>
          <a:p>
            <a:pPr fontAlgn="t"/>
            <a:r>
              <a:rPr lang="id-ID" sz="3200" dirty="0">
                <a:solidFill>
                  <a:srgbClr val="002060"/>
                </a:solidFill>
              </a:rPr>
              <a:t>Teknik Komunikasi Data Digital</a:t>
            </a:r>
            <a:endParaRPr lang="en-US" sz="3200" dirty="0">
              <a:solidFill>
                <a:srgbClr val="002060"/>
              </a:solidFill>
            </a:endParaRPr>
          </a:p>
          <a:p>
            <a:pPr fontAlgn="t"/>
            <a:r>
              <a:rPr lang="id-ID" sz="3200" dirty="0">
                <a:solidFill>
                  <a:srgbClr val="002060"/>
                </a:solidFill>
              </a:rPr>
              <a:t>Data Link Control</a:t>
            </a:r>
            <a:endParaRPr lang="en-US" sz="3200" dirty="0">
              <a:solidFill>
                <a:srgbClr val="002060"/>
              </a:solidFill>
            </a:endParaRPr>
          </a:p>
          <a:p>
            <a:pPr fontAlgn="t"/>
            <a:r>
              <a:rPr lang="id-ID" sz="3200" dirty="0">
                <a:solidFill>
                  <a:srgbClr val="002060"/>
                </a:solidFill>
              </a:rPr>
              <a:t>Multiplexing</a:t>
            </a:r>
            <a:endParaRPr lang="en-US" sz="3200" dirty="0">
              <a:solidFill>
                <a:srgbClr val="002060"/>
              </a:solidFill>
            </a:endParaRPr>
          </a:p>
          <a:p>
            <a:pPr fontAlgn="t"/>
            <a:r>
              <a:rPr lang="id-ID" sz="3200" dirty="0">
                <a:solidFill>
                  <a:srgbClr val="002060"/>
                </a:solidFill>
              </a:rPr>
              <a:t>Switching</a:t>
            </a:r>
            <a:endParaRPr lang="en-US" sz="3200" dirty="0">
              <a:solidFill>
                <a:srgbClr val="002060"/>
              </a:solidFill>
            </a:endParaRPr>
          </a:p>
          <a:p>
            <a:r>
              <a:rPr lang="id-ID" sz="3200" dirty="0">
                <a:solidFill>
                  <a:srgbClr val="002060"/>
                </a:solidFill>
              </a:rPr>
              <a:t>Medium Access </a:t>
            </a:r>
            <a:r>
              <a:rPr lang="id-ID" sz="3200" dirty="0" smtClean="0">
                <a:solidFill>
                  <a:srgbClr val="002060"/>
                </a:solidFill>
              </a:rPr>
              <a:t>Sublayer</a:t>
            </a:r>
            <a:endParaRPr lang="en-US" sz="3200" dirty="0" smtClean="0">
              <a:solidFill>
                <a:srgbClr val="002060"/>
              </a:solidFill>
            </a:endParaRPr>
          </a:p>
          <a:p>
            <a:r>
              <a:rPr lang="en-US" altLang="en-US" sz="3200" dirty="0">
                <a:solidFill>
                  <a:srgbClr val="002060"/>
                </a:solidFill>
              </a:rPr>
              <a:t>Multiple Access Control (MAC) Protocols</a:t>
            </a:r>
          </a:p>
          <a:p>
            <a:r>
              <a:rPr lang="id-ID" sz="3200" dirty="0" smtClean="0">
                <a:solidFill>
                  <a:srgbClr val="002060"/>
                </a:solidFill>
              </a:rPr>
              <a:t>Network </a:t>
            </a:r>
            <a:r>
              <a:rPr lang="id-ID" sz="3200" dirty="0">
                <a:solidFill>
                  <a:srgbClr val="002060"/>
                </a:solidFill>
              </a:rPr>
              <a:t>Layer</a:t>
            </a:r>
            <a:endParaRPr lang="en-US" sz="3200" dirty="0">
              <a:solidFill>
                <a:srgbClr val="002060"/>
              </a:solidFill>
            </a:endParaRPr>
          </a:p>
        </p:txBody>
      </p:sp>
      <p:sp>
        <p:nvSpPr>
          <p:cNvPr id="6" name="Title 1"/>
          <p:cNvSpPr>
            <a:spLocks noGrp="1"/>
          </p:cNvSpPr>
          <p:nvPr>
            <p:ph type="title"/>
          </p:nvPr>
        </p:nvSpPr>
        <p:spPr>
          <a:xfrm>
            <a:off x="445225" y="0"/>
            <a:ext cx="10515600" cy="1325563"/>
          </a:xfrm>
        </p:spPr>
        <p:txBody>
          <a:bodyPr/>
          <a:lstStyle/>
          <a:p>
            <a:r>
              <a:rPr lang="en-US" dirty="0" smtClean="0"/>
              <a:t>Scopes</a:t>
            </a:r>
            <a:endParaRPr lang="id-ID" dirty="0"/>
          </a:p>
        </p:txBody>
      </p:sp>
    </p:spTree>
    <p:extLst>
      <p:ext uri="{BB962C8B-B14F-4D97-AF65-F5344CB8AC3E}">
        <p14:creationId xmlns:p14="http://schemas.microsoft.com/office/powerpoint/2010/main" val="843908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47800"/>
            <a:ext cx="7396186" cy="4724400"/>
          </a:xfrm>
        </p:spPr>
        <p:txBody>
          <a:bodyPr/>
          <a:lstStyle/>
          <a:p>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Kabel</a:t>
            </a:r>
            <a:r>
              <a:rPr lang="en-US" b="1" dirty="0" smtClean="0">
                <a:solidFill>
                  <a:srgbClr val="002060"/>
                </a:solidFill>
              </a:rPr>
              <a:t>-&gt; </a:t>
            </a:r>
            <a:r>
              <a:rPr lang="en-US" b="1" i="1" dirty="0" smtClean="0">
                <a:solidFill>
                  <a:srgbClr val="002060"/>
                </a:solidFill>
              </a:rPr>
              <a:t>Fiber Optic</a:t>
            </a:r>
            <a:endParaRPr lang="en-US" i="1" dirty="0" smtClean="0"/>
          </a:p>
          <a:p>
            <a:r>
              <a:rPr lang="en-US" i="1" dirty="0" smtClean="0"/>
              <a:t>Fiber optic</a:t>
            </a:r>
            <a:r>
              <a:rPr lang="en-US" dirty="0" smtClean="0"/>
              <a:t> </a:t>
            </a:r>
            <a:r>
              <a:rPr lang="en-US" dirty="0" err="1" smtClean="0"/>
              <a:t>terdiri</a:t>
            </a:r>
            <a:r>
              <a:rPr lang="en-US" dirty="0" smtClean="0"/>
              <a:t> </a:t>
            </a:r>
            <a:r>
              <a:rPr lang="en-US" dirty="0" err="1" smtClean="0"/>
              <a:t>atas</a:t>
            </a:r>
            <a:r>
              <a:rPr lang="en-US" dirty="0" smtClean="0"/>
              <a:t> </a:t>
            </a:r>
            <a:r>
              <a:rPr lang="en-US" dirty="0" err="1" smtClean="0"/>
              <a:t>suatu</a:t>
            </a:r>
            <a:r>
              <a:rPr lang="en-US" dirty="0" smtClean="0"/>
              <a:t> </a:t>
            </a:r>
            <a:r>
              <a:rPr lang="en-US" dirty="0" err="1" smtClean="0"/>
              <a:t>gelas</a:t>
            </a:r>
            <a:r>
              <a:rPr lang="en-US" dirty="0" smtClean="0"/>
              <a:t> fiber yang </a:t>
            </a:r>
            <a:r>
              <a:rPr lang="en-US" dirty="0" err="1" smtClean="0"/>
              <a:t>sangat</a:t>
            </a:r>
            <a:r>
              <a:rPr lang="en-US" dirty="0" smtClean="0"/>
              <a:t> </a:t>
            </a:r>
            <a:r>
              <a:rPr lang="en-US" dirty="0" err="1" smtClean="0"/>
              <a:t>tipis</a:t>
            </a:r>
            <a:r>
              <a:rPr lang="en-US" dirty="0" smtClean="0"/>
              <a:t> </a:t>
            </a:r>
            <a:r>
              <a:rPr lang="en-US" dirty="0" err="1" smtClean="0"/>
              <a:t>dan</a:t>
            </a:r>
            <a:r>
              <a:rPr lang="en-US" dirty="0" smtClean="0"/>
              <a:t> </a:t>
            </a:r>
            <a:r>
              <a:rPr lang="en-US" dirty="0" err="1" smtClean="0"/>
              <a:t>dapat</a:t>
            </a:r>
            <a:r>
              <a:rPr lang="en-US" dirty="0" smtClean="0"/>
              <a:t> </a:t>
            </a:r>
            <a:r>
              <a:rPr lang="en-US" dirty="0" err="1" smtClean="0"/>
              <a:t>dipergunakan</a:t>
            </a:r>
            <a:r>
              <a:rPr lang="en-US" dirty="0" smtClean="0"/>
              <a:t> </a:t>
            </a:r>
            <a:r>
              <a:rPr lang="en-US" dirty="0" err="1" smtClean="0"/>
              <a:t>untuk</a:t>
            </a:r>
            <a:r>
              <a:rPr lang="en-US" dirty="0" smtClean="0"/>
              <a:t> </a:t>
            </a:r>
            <a:r>
              <a:rPr lang="en-US" dirty="0" err="1" smtClean="0"/>
              <a:t>menyalurkan</a:t>
            </a:r>
            <a:r>
              <a:rPr lang="en-US" dirty="0" smtClean="0"/>
              <a:t> data </a:t>
            </a:r>
            <a:r>
              <a:rPr lang="en-US" dirty="0" err="1" smtClean="0"/>
              <a:t>dalam</a:t>
            </a:r>
            <a:r>
              <a:rPr lang="en-US" dirty="0" smtClean="0"/>
              <a:t> </a:t>
            </a:r>
            <a:r>
              <a:rPr lang="en-US" dirty="0" err="1" smtClean="0"/>
              <a:t>jumlah</a:t>
            </a:r>
            <a:r>
              <a:rPr lang="en-US" dirty="0" smtClean="0"/>
              <a:t> </a:t>
            </a:r>
            <a:r>
              <a:rPr lang="en-US" dirty="0" err="1" smtClean="0"/>
              <a:t>dan</a:t>
            </a:r>
            <a:r>
              <a:rPr lang="en-US" dirty="0" smtClean="0"/>
              <a:t> </a:t>
            </a:r>
            <a:r>
              <a:rPr lang="en-US" dirty="0" err="1" smtClean="0"/>
              <a:t>kecepatan</a:t>
            </a:r>
            <a:r>
              <a:rPr lang="en-US" dirty="0" smtClean="0"/>
              <a:t> yang </a:t>
            </a:r>
            <a:r>
              <a:rPr lang="en-US" dirty="0" err="1" smtClean="0"/>
              <a:t>sangat</a:t>
            </a:r>
            <a:r>
              <a:rPr lang="en-US" dirty="0" smtClean="0"/>
              <a:t> </a:t>
            </a:r>
            <a:r>
              <a:rPr lang="en-US" dirty="0" err="1" smtClean="0"/>
              <a:t>tinggi</a:t>
            </a:r>
            <a:endParaRPr lang="en-US" dirty="0"/>
          </a:p>
        </p:txBody>
      </p:sp>
    </p:spTree>
    <p:extLst>
      <p:ext uri="{BB962C8B-B14F-4D97-AF65-F5344CB8AC3E}">
        <p14:creationId xmlns:p14="http://schemas.microsoft.com/office/powerpoint/2010/main" val="340298809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Repeater (Hub)</a:t>
            </a:r>
            <a:endParaRPr lang="en-SG" dirty="0"/>
          </a:p>
        </p:txBody>
      </p:sp>
      <p:sp>
        <p:nvSpPr>
          <p:cNvPr id="8" name="Content Placeholder 7"/>
          <p:cNvSpPr>
            <a:spLocks noGrp="1"/>
          </p:cNvSpPr>
          <p:nvPr>
            <p:ph idx="1"/>
          </p:nvPr>
        </p:nvSpPr>
        <p:spPr/>
        <p:txBody>
          <a:bodyPr>
            <a:normAutofit/>
          </a:bodyPr>
          <a:lstStyle/>
          <a:p>
            <a:pPr algn="just">
              <a:buSzPct val="75000"/>
              <a:buNone/>
            </a:pPr>
            <a:r>
              <a:rPr lang="en-US" sz="2400" dirty="0"/>
              <a:t>	</a:t>
            </a:r>
            <a:r>
              <a:rPr lang="en-US" sz="2400" dirty="0" err="1"/>
              <a:t>Seluruh</a:t>
            </a:r>
            <a:r>
              <a:rPr lang="en-US" sz="2400" dirty="0"/>
              <a:t> DTE </a:t>
            </a:r>
            <a:r>
              <a:rPr lang="en-US" sz="2400" dirty="0" err="1"/>
              <a:t>pada</a:t>
            </a:r>
            <a:r>
              <a:rPr lang="en-US" sz="2400" dirty="0"/>
              <a:t> 10</a:t>
            </a:r>
            <a:r>
              <a:rPr lang="id-ID" sz="2400" dirty="0"/>
              <a:t>/100B</a:t>
            </a:r>
            <a:r>
              <a:rPr lang="en-US" sz="2400" dirty="0" err="1"/>
              <a:t>ase</a:t>
            </a:r>
            <a:r>
              <a:rPr lang="en-US" sz="2400" dirty="0"/>
              <a:t>-T </a:t>
            </a:r>
            <a:r>
              <a:rPr lang="en-US" sz="2400" dirty="0" err="1"/>
              <a:t>dihubungkan</a:t>
            </a:r>
            <a:r>
              <a:rPr lang="en-US" sz="2400" dirty="0"/>
              <a:t> </a:t>
            </a:r>
            <a:r>
              <a:rPr lang="en-US" sz="2400" dirty="0" err="1"/>
              <a:t>ke</a:t>
            </a:r>
            <a:r>
              <a:rPr lang="en-US" sz="2400" dirty="0"/>
              <a:t> repeater (hub), </a:t>
            </a:r>
            <a:r>
              <a:rPr lang="en-US" sz="2400" dirty="0" err="1"/>
              <a:t>maka</a:t>
            </a:r>
            <a:r>
              <a:rPr lang="en-US" sz="2400" dirty="0"/>
              <a:t> repeater </a:t>
            </a:r>
            <a:r>
              <a:rPr lang="en-US" sz="2400" dirty="0" err="1"/>
              <a:t>dibuat</a:t>
            </a:r>
            <a:r>
              <a:rPr lang="en-US" sz="2400" dirty="0"/>
              <a:t> </a:t>
            </a:r>
            <a:r>
              <a:rPr lang="en-US" sz="2400" dirty="0" err="1"/>
              <a:t>sedemikian</a:t>
            </a:r>
            <a:r>
              <a:rPr lang="en-US" sz="2400" dirty="0"/>
              <a:t> </a:t>
            </a:r>
            <a:r>
              <a:rPr lang="en-US" sz="2400" dirty="0" err="1"/>
              <a:t>rupa</a:t>
            </a:r>
            <a:r>
              <a:rPr lang="en-US" sz="2400" dirty="0"/>
              <a:t> agar </a:t>
            </a:r>
            <a:r>
              <a:rPr lang="en-US" sz="2400" dirty="0" err="1"/>
              <a:t>jaringan</a:t>
            </a:r>
            <a:r>
              <a:rPr lang="en-US" sz="2400" dirty="0"/>
              <a:t> </a:t>
            </a:r>
            <a:r>
              <a:rPr lang="en-US" sz="2400" dirty="0" err="1"/>
              <a:t>dapat</a:t>
            </a:r>
            <a:r>
              <a:rPr lang="en-US" sz="2400" dirty="0"/>
              <a:t> </a:t>
            </a:r>
            <a:r>
              <a:rPr lang="en-US" sz="2400" dirty="0" err="1"/>
              <a:t>dipandang</a:t>
            </a:r>
            <a:r>
              <a:rPr lang="en-US" sz="2400" dirty="0"/>
              <a:t> </a:t>
            </a:r>
            <a:r>
              <a:rPr lang="en-US" sz="2400" dirty="0" err="1"/>
              <a:t>sebagai</a:t>
            </a:r>
            <a:r>
              <a:rPr lang="en-US" sz="2400" dirty="0"/>
              <a:t> </a:t>
            </a:r>
            <a:r>
              <a:rPr lang="en-US" sz="2400" dirty="0" err="1"/>
              <a:t>suatu</a:t>
            </a:r>
            <a:r>
              <a:rPr lang="en-US" sz="2400" dirty="0"/>
              <a:t> </a:t>
            </a:r>
            <a:r>
              <a:rPr lang="en-US" sz="2400" i="1" dirty="0"/>
              <a:t>shared network </a:t>
            </a:r>
            <a:r>
              <a:rPr lang="en-US" sz="2400" dirty="0"/>
              <a:t>(</a:t>
            </a:r>
            <a:r>
              <a:rPr lang="en-US" sz="2400" dirty="0" err="1"/>
              <a:t>seperti</a:t>
            </a:r>
            <a:r>
              <a:rPr lang="en-US" sz="2400" dirty="0"/>
              <a:t> </a:t>
            </a:r>
            <a:r>
              <a:rPr lang="en-US" sz="2400" dirty="0" err="1"/>
              <a:t>halnya</a:t>
            </a:r>
            <a:r>
              <a:rPr lang="en-US" sz="2400" dirty="0"/>
              <a:t> 10base-5 </a:t>
            </a:r>
            <a:r>
              <a:rPr lang="en-US" sz="2400" dirty="0" err="1"/>
              <a:t>atau</a:t>
            </a:r>
            <a:r>
              <a:rPr lang="en-US" sz="2400" dirty="0"/>
              <a:t> 10base-2)</a:t>
            </a:r>
          </a:p>
          <a:p>
            <a:pPr>
              <a:buSzPct val="75000"/>
              <a:buFont typeface="Webdings" pitchFamily="18" charset="2"/>
              <a:buChar char="8"/>
            </a:pPr>
            <a:endParaRPr lang="en-US" sz="2400" dirty="0"/>
          </a:p>
          <a:p>
            <a:endParaRPr lang="en-SG" sz="2400" dirty="0"/>
          </a:p>
        </p:txBody>
      </p:sp>
      <p:graphicFrame>
        <p:nvGraphicFramePr>
          <p:cNvPr id="466949" name="Object 5"/>
          <p:cNvGraphicFramePr>
            <a:graphicFrameLocks noChangeAspect="1"/>
          </p:cNvGraphicFramePr>
          <p:nvPr/>
        </p:nvGraphicFramePr>
        <p:xfrm>
          <a:off x="4238612" y="3357562"/>
          <a:ext cx="4229112" cy="2777872"/>
        </p:xfrm>
        <a:graphic>
          <a:graphicData uri="http://schemas.openxmlformats.org/presentationml/2006/ole">
            <mc:AlternateContent xmlns:mc="http://schemas.openxmlformats.org/markup-compatibility/2006">
              <mc:Choice xmlns:v="urn:schemas-microsoft-com:vml" Requires="v">
                <p:oleObj spid="_x0000_s7178" name="Photo Editor Photo" r:id="rId3" imgW="4580952" imgH="3010320" progId="">
                  <p:embed/>
                </p:oleObj>
              </mc:Choice>
              <mc:Fallback>
                <p:oleObj name="Photo Editor Photo" r:id="rId3" imgW="4580952" imgH="3010320" progId="">
                  <p:embed/>
                  <p:pic>
                    <p:nvPicPr>
                      <p:cNvPr id="46694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8612" y="3357562"/>
                        <a:ext cx="4229112" cy="277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200</a:t>
            </a:fld>
            <a:endParaRPr lang="en-SG" dirty="0"/>
          </a:p>
        </p:txBody>
      </p:sp>
      <p:sp>
        <p:nvSpPr>
          <p:cNvPr id="10"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11"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13901928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914" name="Picture 2"/>
          <p:cNvPicPr>
            <a:picLocks noChangeAspect="1" noChangeArrowheads="1"/>
          </p:cNvPicPr>
          <p:nvPr/>
        </p:nvPicPr>
        <p:blipFill>
          <a:blip r:embed="rId2"/>
          <a:srcRect/>
          <a:stretch>
            <a:fillRect/>
          </a:stretch>
        </p:blipFill>
        <p:spPr bwMode="auto">
          <a:xfrm>
            <a:off x="2528888" y="457201"/>
            <a:ext cx="7148512" cy="4772025"/>
          </a:xfrm>
          <a:prstGeom prst="rect">
            <a:avLst/>
          </a:prstGeom>
          <a:noFill/>
          <a:ln w="9525">
            <a:noFill/>
            <a:miter lim="800000"/>
            <a:headEnd/>
            <a:tailEnd/>
          </a:ln>
          <a:effectLst/>
        </p:spPr>
      </p:pic>
      <p:sp>
        <p:nvSpPr>
          <p:cNvPr id="422915" name="Text Box 3"/>
          <p:cNvSpPr txBox="1">
            <a:spLocks noChangeArrowheads="1"/>
          </p:cNvSpPr>
          <p:nvPr/>
        </p:nvSpPr>
        <p:spPr bwMode="auto">
          <a:xfrm>
            <a:off x="5089526" y="0"/>
            <a:ext cx="2073275" cy="457200"/>
          </a:xfrm>
          <a:prstGeom prst="rect">
            <a:avLst/>
          </a:prstGeom>
          <a:noFill/>
          <a:ln w="9525">
            <a:noFill/>
            <a:miter lim="800000"/>
            <a:headEnd/>
            <a:tailEnd/>
          </a:ln>
          <a:effectLst/>
        </p:spPr>
        <p:txBody>
          <a:bodyPr>
            <a:spAutoFit/>
          </a:bodyPr>
          <a:lstStyle/>
          <a:p>
            <a:pPr algn="ctr"/>
            <a:r>
              <a:rPr lang="en-US" sz="2400" b="1">
                <a:solidFill>
                  <a:srgbClr val="FF5050"/>
                </a:solidFill>
                <a:effectLst>
                  <a:outerShdw blurRad="38100" dist="38100" dir="2700000" algn="tl">
                    <a:srgbClr val="000000"/>
                  </a:outerShdw>
                </a:effectLst>
              </a:rPr>
              <a:t>Repeater</a:t>
            </a:r>
          </a:p>
        </p:txBody>
      </p:sp>
      <p:sp>
        <p:nvSpPr>
          <p:cNvPr id="422916" name="Text Box 4"/>
          <p:cNvSpPr txBox="1">
            <a:spLocks noChangeArrowheads="1"/>
          </p:cNvSpPr>
          <p:nvPr/>
        </p:nvSpPr>
        <p:spPr bwMode="auto">
          <a:xfrm>
            <a:off x="2041526" y="5257800"/>
            <a:ext cx="7713265" cy="1477328"/>
          </a:xfrm>
          <a:prstGeom prst="rect">
            <a:avLst/>
          </a:prstGeom>
          <a:noFill/>
          <a:ln w="9525">
            <a:noFill/>
            <a:miter lim="800000"/>
            <a:headEnd/>
            <a:tailEnd/>
          </a:ln>
          <a:effectLst/>
        </p:spPr>
        <p:txBody>
          <a:bodyPr wrap="none">
            <a:spAutoFit/>
          </a:bodyPr>
          <a:lstStyle/>
          <a:p>
            <a:pPr marL="342900" indent="-342900">
              <a:buFont typeface="Arial" pitchFamily="34" charset="0"/>
              <a:buChar char="•"/>
            </a:pPr>
            <a:r>
              <a:rPr lang="en-US" dirty="0">
                <a:latin typeface="Franklin Gothic Book" pitchFamily="34" charset="0"/>
              </a:rPr>
              <a:t>Menghubungkan </a:t>
            </a:r>
            <a:r>
              <a:rPr lang="en-US" dirty="0">
                <a:latin typeface="Franklin Gothic Book" pitchFamily="34" charset="0"/>
              </a:rPr>
              <a:t>dua segmen LAN</a:t>
            </a:r>
            <a:r>
              <a:rPr lang="id-ID" dirty="0">
                <a:latin typeface="Franklin Gothic Book" pitchFamily="34" charset="0"/>
              </a:rPr>
              <a:t> yang setipe</a:t>
            </a:r>
            <a:endParaRPr lang="en-US" dirty="0">
              <a:latin typeface="Franklin Gothic Book" pitchFamily="34" charset="0"/>
            </a:endParaRPr>
          </a:p>
          <a:p>
            <a:pPr marL="342900" indent="-342900">
              <a:buFont typeface="Arial" pitchFamily="34" charset="0"/>
              <a:buChar char="•"/>
            </a:pPr>
            <a:r>
              <a:rPr lang="en-US" dirty="0" err="1">
                <a:latin typeface="Franklin Gothic Book" pitchFamily="34" charset="0"/>
              </a:rPr>
              <a:t>Memperkuat</a:t>
            </a:r>
            <a:r>
              <a:rPr lang="en-US" dirty="0">
                <a:latin typeface="Franklin Gothic Book" pitchFamily="34" charset="0"/>
              </a:rPr>
              <a:t> </a:t>
            </a:r>
            <a:r>
              <a:rPr lang="en-US" dirty="0" err="1">
                <a:latin typeface="Franklin Gothic Book" pitchFamily="34" charset="0"/>
              </a:rPr>
              <a:t>sinyal</a:t>
            </a:r>
            <a:r>
              <a:rPr lang="en-US" dirty="0">
                <a:latin typeface="Franklin Gothic Book" pitchFamily="34" charset="0"/>
              </a:rPr>
              <a:t> </a:t>
            </a:r>
            <a:r>
              <a:rPr lang="en-US" dirty="0" err="1">
                <a:latin typeface="Franklin Gothic Book" pitchFamily="34" charset="0"/>
              </a:rPr>
              <a:t>dari</a:t>
            </a:r>
            <a:r>
              <a:rPr lang="en-US" dirty="0">
                <a:latin typeface="Franklin Gothic Book" pitchFamily="34" charset="0"/>
              </a:rPr>
              <a:t> </a:t>
            </a:r>
            <a:r>
              <a:rPr lang="en-US" dirty="0" err="1">
                <a:latin typeface="Franklin Gothic Book" pitchFamily="34" charset="0"/>
              </a:rPr>
              <a:t>satu</a:t>
            </a:r>
            <a:r>
              <a:rPr lang="en-US" dirty="0">
                <a:latin typeface="Franklin Gothic Book" pitchFamily="34" charset="0"/>
              </a:rPr>
              <a:t> segmen </a:t>
            </a:r>
            <a:r>
              <a:rPr lang="en-US" dirty="0" err="1">
                <a:latin typeface="Franklin Gothic Book" pitchFamily="34" charset="0"/>
              </a:rPr>
              <a:t>ke</a:t>
            </a:r>
            <a:r>
              <a:rPr lang="en-US" dirty="0">
                <a:latin typeface="Franklin Gothic Book" pitchFamily="34" charset="0"/>
              </a:rPr>
              <a:t> segmen yang lain</a:t>
            </a:r>
          </a:p>
          <a:p>
            <a:pPr marL="342900" indent="-342900">
              <a:buFont typeface="Arial" pitchFamily="34" charset="0"/>
              <a:buChar char="•"/>
            </a:pPr>
            <a:r>
              <a:rPr lang="en-US" dirty="0">
                <a:latin typeface="Franklin Gothic Book" pitchFamily="34" charset="0"/>
              </a:rPr>
              <a:t>Noise </a:t>
            </a:r>
            <a:r>
              <a:rPr lang="en-US" dirty="0">
                <a:latin typeface="Franklin Gothic Book" pitchFamily="34" charset="0"/>
              </a:rPr>
              <a:t>dan collision </a:t>
            </a:r>
            <a:r>
              <a:rPr lang="en-US" dirty="0" err="1">
                <a:latin typeface="Franklin Gothic Book" pitchFamily="34" charset="0"/>
              </a:rPr>
              <a:t>ikut</a:t>
            </a:r>
            <a:r>
              <a:rPr lang="en-US" dirty="0">
                <a:latin typeface="Franklin Gothic Book" pitchFamily="34" charset="0"/>
              </a:rPr>
              <a:t> </a:t>
            </a:r>
            <a:r>
              <a:rPr lang="en-US" dirty="0" err="1">
                <a:latin typeface="Franklin Gothic Book" pitchFamily="34" charset="0"/>
              </a:rPr>
              <a:t>disebarkan</a:t>
            </a:r>
            <a:r>
              <a:rPr lang="id-ID" dirty="0">
                <a:latin typeface="Franklin Gothic Book" pitchFamily="34" charset="0"/>
              </a:rPr>
              <a:t> (tdk dapat memecah collision domain)</a:t>
            </a:r>
            <a:endParaRPr lang="en-US" dirty="0">
              <a:latin typeface="Franklin Gothic Book" pitchFamily="34" charset="0"/>
            </a:endParaRPr>
          </a:p>
          <a:p>
            <a:pPr marL="342900" indent="-342900">
              <a:buFont typeface="Arial" pitchFamily="34" charset="0"/>
              <a:buChar char="•"/>
            </a:pPr>
            <a:r>
              <a:rPr lang="en-US" dirty="0" err="1">
                <a:latin typeface="Franklin Gothic Book" pitchFamily="34" charset="0"/>
              </a:rPr>
              <a:t>Tidak</a:t>
            </a:r>
            <a:r>
              <a:rPr lang="en-US" dirty="0">
                <a:latin typeface="Franklin Gothic Book" pitchFamily="34" charset="0"/>
              </a:rPr>
              <a:t> </a:t>
            </a:r>
            <a:r>
              <a:rPr lang="en-US" dirty="0" err="1">
                <a:latin typeface="Franklin Gothic Book" pitchFamily="34" charset="0"/>
              </a:rPr>
              <a:t>mengerti</a:t>
            </a:r>
            <a:r>
              <a:rPr lang="en-US" dirty="0">
                <a:latin typeface="Franklin Gothic Book" pitchFamily="34" charset="0"/>
              </a:rPr>
              <a:t> format </a:t>
            </a:r>
            <a:r>
              <a:rPr lang="en-US" dirty="0" err="1">
                <a:latin typeface="Franklin Gothic Book" pitchFamily="34" charset="0"/>
              </a:rPr>
              <a:t>paket</a:t>
            </a:r>
            <a:endParaRPr lang="en-US" dirty="0">
              <a:latin typeface="Franklin Gothic Book" pitchFamily="34" charset="0"/>
            </a:endParaRPr>
          </a:p>
          <a:p>
            <a:pPr marL="342900" indent="-342900">
              <a:buFont typeface="Arial" pitchFamily="34" charset="0"/>
              <a:buChar char="•"/>
            </a:pPr>
            <a:r>
              <a:rPr lang="en-US" dirty="0">
                <a:latin typeface="Franklin Gothic Book" pitchFamily="34" charset="0"/>
              </a:rPr>
              <a:t>Known </a:t>
            </a:r>
            <a:r>
              <a:rPr lang="en-US" dirty="0">
                <a:latin typeface="Franklin Gothic Book" pitchFamily="34" charset="0"/>
              </a:rPr>
              <a:t>as hub</a:t>
            </a:r>
          </a:p>
        </p:txBody>
      </p:sp>
    </p:spTree>
    <p:extLst>
      <p:ext uri="{BB962C8B-B14F-4D97-AF65-F5344CB8AC3E}">
        <p14:creationId xmlns:p14="http://schemas.microsoft.com/office/powerpoint/2010/main" val="265425208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p:txBody>
          <a:bodyPr>
            <a:normAutofit/>
          </a:bodyPr>
          <a:lstStyle/>
          <a:p>
            <a:r>
              <a:rPr lang="en-US" dirty="0"/>
              <a:t>Bridge</a:t>
            </a:r>
          </a:p>
        </p:txBody>
      </p:sp>
      <p:sp>
        <p:nvSpPr>
          <p:cNvPr id="107" name="Content Placeholder 106"/>
          <p:cNvSpPr>
            <a:spLocks noGrp="1"/>
          </p:cNvSpPr>
          <p:nvPr>
            <p:ph idx="1"/>
          </p:nvPr>
        </p:nvSpPr>
        <p:spPr/>
        <p:txBody>
          <a:bodyPr>
            <a:normAutofit/>
          </a:bodyPr>
          <a:lstStyle/>
          <a:p>
            <a:r>
              <a:rPr lang="id-ID" sz="2400" dirty="0"/>
              <a:t>Perangkat layer 2</a:t>
            </a:r>
          </a:p>
          <a:p>
            <a:r>
              <a:rPr lang="en-US" sz="2400" dirty="0"/>
              <a:t>Menghubungkan dua segmen LAN (bisa berbeda </a:t>
            </a:r>
            <a:r>
              <a:rPr lang="id-ID" sz="2400" dirty="0"/>
              <a:t>tipe</a:t>
            </a:r>
            <a:r>
              <a:rPr lang="en-US" sz="2400" dirty="0"/>
              <a:t>)</a:t>
            </a:r>
          </a:p>
          <a:p>
            <a:r>
              <a:rPr lang="en-US" sz="2400" dirty="0" err="1"/>
              <a:t>Mem</a:t>
            </a:r>
            <a:r>
              <a:rPr lang="en-US" sz="2400" dirty="0"/>
              <a:t>-forward frame </a:t>
            </a:r>
            <a:r>
              <a:rPr lang="id-ID" sz="2400" dirty="0"/>
              <a:t>bila perlu</a:t>
            </a:r>
            <a:endParaRPr lang="en-US" sz="2400" dirty="0"/>
          </a:p>
          <a:p>
            <a:pPr lvl="1"/>
            <a:r>
              <a:rPr lang="en-US" sz="2000" dirty="0"/>
              <a:t>Dapat mengenal alamat</a:t>
            </a:r>
            <a:r>
              <a:rPr lang="id-ID" sz="2000" dirty="0"/>
              <a:t> hardware</a:t>
            </a:r>
            <a:r>
              <a:rPr lang="en-US" sz="2000" dirty="0"/>
              <a:t> dan melakukan filtering</a:t>
            </a:r>
            <a:r>
              <a:rPr lang="id-ID" sz="2000" dirty="0"/>
              <a:t> terhadapnya</a:t>
            </a:r>
          </a:p>
          <a:p>
            <a:pPr lvl="2"/>
            <a:r>
              <a:rPr lang="fr-FR" sz="1800" dirty="0"/>
              <a:t>Noise dan collision tidak ikut disebarkan</a:t>
            </a:r>
            <a:r>
              <a:rPr lang="id-ID" sz="1800" dirty="0"/>
              <a:t> (tidak diforward)</a:t>
            </a:r>
          </a:p>
          <a:p>
            <a:pPr lvl="2"/>
            <a:r>
              <a:rPr lang="id-ID" sz="1800" dirty="0"/>
              <a:t>Broadcast/multicast traffic diforward ke seluruh port</a:t>
            </a:r>
            <a:endParaRPr lang="en-US" sz="1800" dirty="0"/>
          </a:p>
          <a:p>
            <a:r>
              <a:rPr lang="en-US" sz="2400" dirty="0"/>
              <a:t>Memungkinkan transmisi beberapa frame secara independent</a:t>
            </a:r>
            <a:endParaRPr lang="id-ID" sz="2400" dirty="0"/>
          </a:p>
          <a:p>
            <a:r>
              <a:rPr lang="id-ID" sz="2400" dirty="0"/>
              <a:t>Bisa memecah </a:t>
            </a:r>
            <a:r>
              <a:rPr lang="id-ID" sz="2400" i="1" dirty="0"/>
              <a:t>collision domain</a:t>
            </a:r>
            <a:r>
              <a:rPr lang="id-ID" sz="2400" dirty="0"/>
              <a:t> tetapi tidak dapat memecah </a:t>
            </a:r>
            <a:r>
              <a:rPr lang="id-ID" sz="2400" i="1" dirty="0"/>
              <a:t>broadcast domain</a:t>
            </a:r>
            <a:endParaRPr lang="en-US" sz="2400" dirty="0"/>
          </a:p>
        </p:txBody>
      </p:sp>
      <p:sp>
        <p:nvSpPr>
          <p:cNvPr id="106" name="Slide Number Placeholder 3"/>
          <p:cNvSpPr>
            <a:spLocks noGrp="1"/>
          </p:cNvSpPr>
          <p:nvPr>
            <p:ph type="sldNum" sz="quarter" idx="11"/>
          </p:nvPr>
        </p:nvSpPr>
        <p:spPr/>
        <p:txBody>
          <a:bodyPr/>
          <a:lstStyle/>
          <a:p>
            <a:fld id="{007E69F6-BFE5-48A9-9A2D-BE258A1414F7}" type="slidenum">
              <a:rPr lang="en-US"/>
              <a:pPr/>
              <a:t>202</a:t>
            </a:fld>
            <a:endParaRPr lang="en-US"/>
          </a:p>
        </p:txBody>
      </p:sp>
      <p:sp>
        <p:nvSpPr>
          <p:cNvPr id="109" name="Slide Number Placeholder 3"/>
          <p:cNvSpPr txBox="1">
            <a:spLocks/>
          </p:cNvSpPr>
          <p:nvPr/>
        </p:nvSpPr>
        <p:spPr>
          <a:xfrm>
            <a:off x="8077200" y="6356351"/>
            <a:ext cx="2133600" cy="365125"/>
          </a:xfrm>
          <a:prstGeom prst="rect">
            <a:avLst/>
          </a:prstGeom>
        </p:spPr>
        <p:txBody>
          <a:bodyPr vert="horz" lIns="91440" tIns="45720" rIns="91440" bIns="45720" rtlCol="0" anchor="ctr"/>
          <a:lstStyle/>
          <a:p>
            <a:pPr algn="r">
              <a:defRPr/>
            </a:pPr>
            <a:fld id="{33FE6DC0-3D3F-452A-B58D-D3787DC8F01A}" type="slidenum">
              <a:rPr lang="en-SG" sz="1400">
                <a:solidFill>
                  <a:schemeClr val="bg1"/>
                </a:solidFill>
                <a:latin typeface="Franklin Gothic Book" pitchFamily="34" charset="0"/>
              </a:rPr>
              <a:pPr algn="r">
                <a:defRPr/>
              </a:pPr>
              <a:t>202</a:t>
            </a:fld>
            <a:endParaRPr lang="en-SG" sz="1400" dirty="0">
              <a:solidFill>
                <a:schemeClr val="bg1"/>
              </a:solidFill>
              <a:latin typeface="Franklin Gothic Book" pitchFamily="34" charset="0"/>
            </a:endParaRPr>
          </a:p>
        </p:txBody>
      </p:sp>
      <p:sp>
        <p:nvSpPr>
          <p:cNvPr id="110"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111"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60733103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Types of </a:t>
            </a:r>
            <a:r>
              <a:rPr lang="en-US" dirty="0" smtClean="0"/>
              <a:t>Bridges</a:t>
            </a:r>
            <a:endParaRPr lang="en-US" dirty="0"/>
          </a:p>
        </p:txBody>
      </p:sp>
      <p:sp>
        <p:nvSpPr>
          <p:cNvPr id="6147" name="Rectangle 3"/>
          <p:cNvSpPr>
            <a:spLocks noGrp="1" noChangeArrowheads="1"/>
          </p:cNvSpPr>
          <p:nvPr>
            <p:ph type="body" idx="1"/>
          </p:nvPr>
        </p:nvSpPr>
        <p:spPr/>
        <p:txBody>
          <a:bodyPr/>
          <a:lstStyle/>
          <a:p>
            <a:r>
              <a:rPr lang="en-US" i="1"/>
              <a:t>Local bridges</a:t>
            </a:r>
            <a:r>
              <a:rPr lang="en-US"/>
              <a:t> provide a direct connection between multiple LAN segments in the same area. </a:t>
            </a:r>
            <a:endParaRPr lang="nb-NO"/>
          </a:p>
          <a:p>
            <a:r>
              <a:rPr lang="en-US" i="1"/>
              <a:t>Remote bridges</a:t>
            </a:r>
            <a:r>
              <a:rPr lang="en-US"/>
              <a:t> connect multiple LAN segments in different areas, usually over telecommunications lines</a:t>
            </a:r>
          </a:p>
        </p:txBody>
      </p:sp>
      <p:sp>
        <p:nvSpPr>
          <p:cNvPr id="4"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203</a:t>
            </a:fld>
            <a:endParaRPr lang="en-SG" dirty="0"/>
          </a:p>
        </p:txBody>
      </p:sp>
      <p:sp>
        <p:nvSpPr>
          <p:cNvPr id="5"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6"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04807025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Types of Bridges</a:t>
            </a:r>
          </a:p>
        </p:txBody>
      </p:sp>
      <p:sp>
        <p:nvSpPr>
          <p:cNvPr id="7171" name="Rectangle 3"/>
          <p:cNvSpPr>
            <a:spLocks noGrp="1" noChangeArrowheads="1"/>
          </p:cNvSpPr>
          <p:nvPr>
            <p:ph type="body" idx="1"/>
          </p:nvPr>
        </p:nvSpPr>
        <p:spPr>
          <a:xfrm>
            <a:off x="2209800" y="5334000"/>
            <a:ext cx="7772400" cy="762000"/>
          </a:xfrm>
        </p:spPr>
        <p:txBody>
          <a:bodyPr/>
          <a:lstStyle/>
          <a:p>
            <a:pPr>
              <a:buFontTx/>
              <a:buNone/>
            </a:pPr>
            <a:r>
              <a:rPr lang="en-US" sz="2000" b="1"/>
              <a:t>Local and Remote Bridges Connect LAN</a:t>
            </a:r>
            <a:r>
              <a:rPr lang="nb-NO" sz="2000" b="1"/>
              <a:t> </a:t>
            </a:r>
            <a:r>
              <a:rPr lang="en-US" sz="2000" b="1"/>
              <a:t>Segments in Specific Areas </a:t>
            </a:r>
          </a:p>
        </p:txBody>
      </p:sp>
      <p:pic>
        <p:nvPicPr>
          <p:cNvPr id="7173" name="Picture 5" descr="E:\mybook\JaringanKomputer\cisco\Bridging Basics_files\ct840401.gif"/>
          <p:cNvPicPr>
            <a:picLocks noChangeAspect="1" noChangeArrowheads="1"/>
          </p:cNvPicPr>
          <p:nvPr/>
        </p:nvPicPr>
        <p:blipFill>
          <a:blip r:embed="rId2"/>
          <a:srcRect/>
          <a:stretch>
            <a:fillRect/>
          </a:stretch>
        </p:blipFill>
        <p:spPr bwMode="auto">
          <a:xfrm>
            <a:off x="2895600" y="1981201"/>
            <a:ext cx="6248400" cy="2532063"/>
          </a:xfrm>
          <a:prstGeom prst="rect">
            <a:avLst/>
          </a:prstGeom>
          <a:noFill/>
        </p:spPr>
      </p:pic>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204</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3645810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itle 109"/>
          <p:cNvSpPr>
            <a:spLocks noGrp="1"/>
          </p:cNvSpPr>
          <p:nvPr>
            <p:ph type="title"/>
          </p:nvPr>
        </p:nvSpPr>
        <p:spPr/>
        <p:txBody>
          <a:bodyPr/>
          <a:lstStyle/>
          <a:p>
            <a:endParaRPr lang="en-SG"/>
          </a:p>
        </p:txBody>
      </p:sp>
      <p:sp>
        <p:nvSpPr>
          <p:cNvPr id="111" name="Content Placeholder 110"/>
          <p:cNvSpPr>
            <a:spLocks noGrp="1"/>
          </p:cNvSpPr>
          <p:nvPr>
            <p:ph idx="1"/>
          </p:nvPr>
        </p:nvSpPr>
        <p:spPr/>
        <p:txBody>
          <a:bodyPr>
            <a:normAutofit/>
          </a:bodyPr>
          <a:lstStyle/>
          <a:p>
            <a:r>
              <a:rPr lang="en-SG" sz="2400" dirty="0" err="1"/>
              <a:t>Sebuah</a:t>
            </a:r>
            <a:r>
              <a:rPr lang="en-SG" sz="2400" dirty="0"/>
              <a:t> bridge </a:t>
            </a:r>
            <a:r>
              <a:rPr lang="en-SG" sz="2400" dirty="0" err="1"/>
              <a:t>dapat</a:t>
            </a:r>
            <a:r>
              <a:rPr lang="en-SG" sz="2400" dirty="0"/>
              <a:t>:</a:t>
            </a:r>
          </a:p>
          <a:p>
            <a:pPr lvl="1"/>
            <a:r>
              <a:rPr lang="en-SG" sz="2000" dirty="0" err="1"/>
              <a:t>menghubungkan</a:t>
            </a:r>
            <a:r>
              <a:rPr lang="en-SG" sz="2000" dirty="0"/>
              <a:t> </a:t>
            </a:r>
            <a:r>
              <a:rPr lang="en-SG" sz="2000" dirty="0" err="1"/>
              <a:t>segmen</a:t>
            </a:r>
            <a:r>
              <a:rPr lang="en-SG" sz="2000" dirty="0"/>
              <a:t> network </a:t>
            </a:r>
          </a:p>
          <a:p>
            <a:pPr lvl="1"/>
            <a:r>
              <a:rPr lang="en-SG" sz="2000" dirty="0" err="1"/>
              <a:t>memfilter</a:t>
            </a:r>
            <a:r>
              <a:rPr lang="en-SG" sz="2000" dirty="0"/>
              <a:t> traffic </a:t>
            </a:r>
            <a:r>
              <a:rPr lang="en-SG" sz="2000" dirty="0" err="1"/>
              <a:t>dengan</a:t>
            </a:r>
            <a:r>
              <a:rPr lang="en-SG" sz="2000" dirty="0"/>
              <a:t> </a:t>
            </a:r>
            <a:r>
              <a:rPr lang="en-SG" sz="2000" dirty="0" err="1"/>
              <a:t>membaca</a:t>
            </a:r>
            <a:r>
              <a:rPr lang="en-SG" sz="2000" dirty="0"/>
              <a:t> packet </a:t>
            </a:r>
            <a:r>
              <a:rPr lang="en-SG" sz="2000" dirty="0" err="1"/>
              <a:t>addressnya</a:t>
            </a:r>
            <a:r>
              <a:rPr lang="en-SG" sz="2000" dirty="0"/>
              <a:t> </a:t>
            </a:r>
          </a:p>
          <a:p>
            <a:pPr lvl="1"/>
            <a:r>
              <a:rPr lang="en-SG" sz="2000" dirty="0" err="1"/>
              <a:t>menghubungkan</a:t>
            </a:r>
            <a:r>
              <a:rPr lang="en-SG" sz="2000" dirty="0"/>
              <a:t> network yang </a:t>
            </a:r>
            <a:r>
              <a:rPr lang="en-SG" sz="2000" dirty="0" err="1"/>
              <a:t>berbeda</a:t>
            </a:r>
            <a:r>
              <a:rPr lang="en-SG" sz="2000" dirty="0"/>
              <a:t> (Ethernet </a:t>
            </a:r>
            <a:r>
              <a:rPr lang="en-SG" sz="2000" dirty="0" err="1"/>
              <a:t>dan</a:t>
            </a:r>
            <a:r>
              <a:rPr lang="en-SG" sz="2000" dirty="0"/>
              <a:t> Token Ring) </a:t>
            </a:r>
            <a:r>
              <a:rPr lang="en-SG" sz="2000" dirty="0" err="1"/>
              <a:t>jika</a:t>
            </a:r>
            <a:r>
              <a:rPr lang="en-SG" sz="2000" dirty="0"/>
              <a:t> level </a:t>
            </a:r>
            <a:r>
              <a:rPr lang="en-SG" sz="2000" dirty="0" err="1"/>
              <a:t>protokol</a:t>
            </a:r>
            <a:r>
              <a:rPr lang="en-SG" sz="2000" dirty="0"/>
              <a:t> yang </a:t>
            </a:r>
            <a:r>
              <a:rPr lang="en-SG" sz="2000" dirty="0" err="1"/>
              <a:t>lebih</a:t>
            </a:r>
            <a:r>
              <a:rPr lang="en-SG" sz="2000" dirty="0"/>
              <a:t> </a:t>
            </a:r>
            <a:r>
              <a:rPr lang="en-SG" sz="2000" dirty="0" err="1"/>
              <a:t>tingginya</a:t>
            </a:r>
            <a:r>
              <a:rPr lang="en-SG" sz="2000" dirty="0"/>
              <a:t> </a:t>
            </a:r>
            <a:r>
              <a:rPr lang="en-SG" sz="2000" dirty="0" err="1"/>
              <a:t>sama</a:t>
            </a:r>
            <a:r>
              <a:rPr lang="en-SG" sz="2000" dirty="0"/>
              <a:t> </a:t>
            </a:r>
            <a:r>
              <a:rPr lang="en-SG" sz="2000" dirty="0" err="1"/>
              <a:t>atau</a:t>
            </a:r>
            <a:r>
              <a:rPr lang="en-SG" sz="2000" dirty="0"/>
              <a:t> </a:t>
            </a:r>
            <a:r>
              <a:rPr lang="en-SG" sz="2000" dirty="0" err="1"/>
              <a:t>bisa</a:t>
            </a:r>
            <a:r>
              <a:rPr lang="en-SG" sz="2000" dirty="0"/>
              <a:t> </a:t>
            </a:r>
            <a:r>
              <a:rPr lang="en-SG" sz="2000" dirty="0" err="1"/>
              <a:t>ditranslasikan</a:t>
            </a:r>
            <a:endParaRPr lang="en-SG" sz="2000" dirty="0"/>
          </a:p>
          <a:p>
            <a:endParaRPr lang="en-SG" sz="2400" dirty="0"/>
          </a:p>
        </p:txBody>
      </p:sp>
      <p:sp>
        <p:nvSpPr>
          <p:cNvPr id="4" name="Date Placeholder 3"/>
          <p:cNvSpPr>
            <a:spLocks noGrp="1"/>
          </p:cNvSpPr>
          <p:nvPr>
            <p:ph type="dt" sz="half" idx="10"/>
          </p:nvPr>
        </p:nvSpPr>
        <p:spPr/>
        <p:txBody>
          <a:bodyPr/>
          <a:lstStyle/>
          <a:p>
            <a:fld id="{959BAA55-BABC-46C8-90B5-9C704A0AB885}" type="datetime1">
              <a:rPr lang="en-US" smtClean="0"/>
              <a:pPr/>
              <a:t>2/26/2025</a:t>
            </a:fld>
            <a:endParaRPr lang="en-SG" dirty="0"/>
          </a:p>
        </p:txBody>
      </p:sp>
      <p:sp>
        <p:nvSpPr>
          <p:cNvPr id="5" name="Slide Number Placeholder 4"/>
          <p:cNvSpPr>
            <a:spLocks noGrp="1"/>
          </p:cNvSpPr>
          <p:nvPr>
            <p:ph type="sldNum" sz="quarter" idx="11"/>
          </p:nvPr>
        </p:nvSpPr>
        <p:spPr/>
        <p:txBody>
          <a:bodyPr/>
          <a:lstStyle/>
          <a:p>
            <a:fld id="{33FE6DC0-3D3F-452A-B58D-D3787DC8F01A}" type="slidenum">
              <a:rPr lang="en-SG" smtClean="0"/>
              <a:pPr/>
              <a:t>205</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grpSp>
        <p:nvGrpSpPr>
          <p:cNvPr id="7" name="Group 6"/>
          <p:cNvGrpSpPr/>
          <p:nvPr/>
        </p:nvGrpSpPr>
        <p:grpSpPr>
          <a:xfrm>
            <a:off x="2238349" y="3541734"/>
            <a:ext cx="8048625" cy="2816225"/>
            <a:chOff x="692150" y="3703638"/>
            <a:chExt cx="8048625" cy="2816225"/>
          </a:xfrm>
        </p:grpSpPr>
        <p:sp>
          <p:nvSpPr>
            <p:cNvPr id="8" name="Line 4"/>
            <p:cNvSpPr>
              <a:spLocks noChangeShapeType="1"/>
            </p:cNvSpPr>
            <p:nvPr/>
          </p:nvSpPr>
          <p:spPr bwMode="auto">
            <a:xfrm flipH="1">
              <a:off x="2584450" y="4445000"/>
              <a:ext cx="1574800" cy="12700"/>
            </a:xfrm>
            <a:prstGeom prst="line">
              <a:avLst/>
            </a:prstGeom>
            <a:noFill/>
            <a:ln w="28575">
              <a:solidFill>
                <a:schemeClr val="tx1"/>
              </a:solidFill>
              <a:round/>
              <a:headEnd/>
              <a:tailEnd/>
            </a:ln>
            <a:effectLst/>
          </p:spPr>
          <p:txBody>
            <a:bodyPr wrap="none" anchor="ctr"/>
            <a:lstStyle/>
            <a:p>
              <a:endParaRPr lang="en-SG"/>
            </a:p>
          </p:txBody>
        </p:sp>
        <p:grpSp>
          <p:nvGrpSpPr>
            <p:cNvPr id="9" name="Group 5"/>
            <p:cNvGrpSpPr>
              <a:grpSpLocks/>
            </p:cNvGrpSpPr>
            <p:nvPr/>
          </p:nvGrpSpPr>
          <p:grpSpPr bwMode="auto">
            <a:xfrm>
              <a:off x="692150" y="4394204"/>
              <a:ext cx="2846388" cy="1295402"/>
              <a:chOff x="658" y="1488"/>
              <a:chExt cx="1793" cy="816"/>
            </a:xfrm>
          </p:grpSpPr>
          <p:sp>
            <p:nvSpPr>
              <p:cNvPr id="97" name="Line 6"/>
              <p:cNvSpPr>
                <a:spLocks noChangeShapeType="1"/>
              </p:cNvSpPr>
              <p:nvPr/>
            </p:nvSpPr>
            <p:spPr bwMode="auto">
              <a:xfrm flipV="1">
                <a:off x="802" y="1593"/>
                <a:ext cx="624" cy="480"/>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98" name="Line 7"/>
              <p:cNvSpPr>
                <a:spLocks noChangeShapeType="1"/>
              </p:cNvSpPr>
              <p:nvPr/>
            </p:nvSpPr>
            <p:spPr bwMode="auto">
              <a:xfrm flipH="1" flipV="1">
                <a:off x="1714" y="1545"/>
                <a:ext cx="503" cy="511"/>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99" name="Line 8"/>
              <p:cNvSpPr>
                <a:spLocks noChangeShapeType="1"/>
              </p:cNvSpPr>
              <p:nvPr/>
            </p:nvSpPr>
            <p:spPr bwMode="auto">
              <a:xfrm flipV="1">
                <a:off x="1125" y="1549"/>
                <a:ext cx="443" cy="456"/>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100" name="Line 9"/>
              <p:cNvSpPr>
                <a:spLocks noChangeShapeType="1"/>
              </p:cNvSpPr>
              <p:nvPr/>
            </p:nvSpPr>
            <p:spPr bwMode="auto">
              <a:xfrm flipH="1" flipV="1">
                <a:off x="1666" y="1593"/>
                <a:ext cx="288" cy="432"/>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101" name="Line 10"/>
              <p:cNvSpPr>
                <a:spLocks noChangeShapeType="1"/>
              </p:cNvSpPr>
              <p:nvPr/>
            </p:nvSpPr>
            <p:spPr bwMode="auto">
              <a:xfrm flipV="1">
                <a:off x="1423" y="1549"/>
                <a:ext cx="145" cy="478"/>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102" name="Line 11"/>
              <p:cNvSpPr>
                <a:spLocks noChangeShapeType="1"/>
              </p:cNvSpPr>
              <p:nvPr/>
            </p:nvSpPr>
            <p:spPr bwMode="auto">
              <a:xfrm flipH="1" flipV="1">
                <a:off x="1570" y="1549"/>
                <a:ext cx="164" cy="485"/>
              </a:xfrm>
              <a:prstGeom prst="line">
                <a:avLst/>
              </a:prstGeom>
              <a:noFill/>
              <a:ln w="25400">
                <a:solidFill>
                  <a:schemeClr val="tx2"/>
                </a:solidFill>
                <a:round/>
                <a:headEnd type="none" w="sm" len="sm"/>
                <a:tailEnd type="none" w="sm" len="sm"/>
              </a:ln>
              <a:effectLst/>
            </p:spPr>
            <p:txBody>
              <a:bodyPr wrap="none" anchor="ctr"/>
              <a:lstStyle/>
              <a:p>
                <a:endParaRPr lang="en-SG"/>
              </a:p>
            </p:txBody>
          </p:sp>
          <p:pic>
            <p:nvPicPr>
              <p:cNvPr id="103" name="Picture 12"/>
              <p:cNvPicPr>
                <a:picLocks noChangeArrowheads="1"/>
              </p:cNvPicPr>
              <p:nvPr/>
            </p:nvPicPr>
            <p:blipFill>
              <a:blip r:embed="rId2"/>
              <a:srcRect/>
              <a:stretch>
                <a:fillRect/>
              </a:stretch>
            </p:blipFill>
            <p:spPr bwMode="auto">
              <a:xfrm>
                <a:off x="963" y="2004"/>
                <a:ext cx="305" cy="279"/>
              </a:xfrm>
              <a:prstGeom prst="rect">
                <a:avLst/>
              </a:prstGeom>
              <a:noFill/>
              <a:ln w="9525">
                <a:noFill/>
                <a:miter lim="800000"/>
                <a:headEnd/>
                <a:tailEnd/>
              </a:ln>
              <a:effectLst/>
            </p:spPr>
          </p:pic>
          <p:pic>
            <p:nvPicPr>
              <p:cNvPr id="104" name="Picture 13"/>
              <p:cNvPicPr>
                <a:picLocks noChangeArrowheads="1"/>
              </p:cNvPicPr>
              <p:nvPr/>
            </p:nvPicPr>
            <p:blipFill>
              <a:blip r:embed="rId3"/>
              <a:srcRect/>
              <a:stretch>
                <a:fillRect/>
              </a:stretch>
            </p:blipFill>
            <p:spPr bwMode="auto">
              <a:xfrm>
                <a:off x="1277" y="2013"/>
                <a:ext cx="305" cy="279"/>
              </a:xfrm>
              <a:prstGeom prst="rect">
                <a:avLst/>
              </a:prstGeom>
              <a:noFill/>
              <a:ln w="9525">
                <a:noFill/>
                <a:miter lim="800000"/>
                <a:headEnd/>
                <a:tailEnd/>
              </a:ln>
              <a:effectLst/>
            </p:spPr>
          </p:pic>
          <p:pic>
            <p:nvPicPr>
              <p:cNvPr id="105" name="Picture 14"/>
              <p:cNvPicPr>
                <a:picLocks noChangeArrowheads="1"/>
              </p:cNvPicPr>
              <p:nvPr/>
            </p:nvPicPr>
            <p:blipFill>
              <a:blip r:embed="rId4"/>
              <a:srcRect/>
              <a:stretch>
                <a:fillRect/>
              </a:stretch>
            </p:blipFill>
            <p:spPr bwMode="auto">
              <a:xfrm>
                <a:off x="1570" y="2025"/>
                <a:ext cx="305" cy="279"/>
              </a:xfrm>
              <a:prstGeom prst="rect">
                <a:avLst/>
              </a:prstGeom>
              <a:noFill/>
              <a:ln w="9525">
                <a:noFill/>
                <a:miter lim="800000"/>
                <a:headEnd/>
                <a:tailEnd/>
              </a:ln>
              <a:effectLst/>
            </p:spPr>
          </p:pic>
          <p:pic>
            <p:nvPicPr>
              <p:cNvPr id="106" name="Picture 15"/>
              <p:cNvPicPr>
                <a:picLocks noChangeArrowheads="1"/>
              </p:cNvPicPr>
              <p:nvPr/>
            </p:nvPicPr>
            <p:blipFill>
              <a:blip r:embed="rId5"/>
              <a:srcRect/>
              <a:stretch>
                <a:fillRect/>
              </a:stretch>
            </p:blipFill>
            <p:spPr bwMode="auto">
              <a:xfrm>
                <a:off x="1858" y="2025"/>
                <a:ext cx="305" cy="279"/>
              </a:xfrm>
              <a:prstGeom prst="rect">
                <a:avLst/>
              </a:prstGeom>
              <a:noFill/>
              <a:ln w="9525">
                <a:noFill/>
                <a:miter lim="800000"/>
                <a:headEnd/>
                <a:tailEnd/>
              </a:ln>
              <a:effectLst/>
            </p:spPr>
          </p:pic>
          <p:pic>
            <p:nvPicPr>
              <p:cNvPr id="107" name="Picture 16"/>
              <p:cNvPicPr>
                <a:picLocks noChangeArrowheads="1"/>
              </p:cNvPicPr>
              <p:nvPr/>
            </p:nvPicPr>
            <p:blipFill>
              <a:blip r:embed="rId6"/>
              <a:srcRect/>
              <a:stretch>
                <a:fillRect/>
              </a:stretch>
            </p:blipFill>
            <p:spPr bwMode="auto">
              <a:xfrm>
                <a:off x="658" y="1833"/>
                <a:ext cx="269" cy="414"/>
              </a:xfrm>
              <a:prstGeom prst="rect">
                <a:avLst/>
              </a:prstGeom>
              <a:noFill/>
              <a:ln w="9525">
                <a:noFill/>
                <a:miter lim="800000"/>
                <a:headEnd/>
                <a:tailEnd/>
              </a:ln>
              <a:effectLst/>
            </p:spPr>
          </p:pic>
          <p:pic>
            <p:nvPicPr>
              <p:cNvPr id="108" name="Picture 17"/>
              <p:cNvPicPr>
                <a:picLocks noChangeArrowheads="1"/>
              </p:cNvPicPr>
              <p:nvPr/>
            </p:nvPicPr>
            <p:blipFill>
              <a:blip r:embed="rId7"/>
              <a:srcRect/>
              <a:stretch>
                <a:fillRect/>
              </a:stretch>
            </p:blipFill>
            <p:spPr bwMode="auto">
              <a:xfrm>
                <a:off x="1248" y="1488"/>
                <a:ext cx="657" cy="157"/>
              </a:xfrm>
              <a:prstGeom prst="rect">
                <a:avLst/>
              </a:prstGeom>
              <a:noFill/>
              <a:ln w="9525">
                <a:noFill/>
                <a:miter lim="800000"/>
                <a:headEnd/>
                <a:tailEnd/>
              </a:ln>
              <a:effectLst/>
            </p:spPr>
          </p:pic>
          <p:pic>
            <p:nvPicPr>
              <p:cNvPr id="109" name="Picture 18"/>
              <p:cNvPicPr>
                <a:picLocks noChangeArrowheads="1"/>
              </p:cNvPicPr>
              <p:nvPr/>
            </p:nvPicPr>
            <p:blipFill>
              <a:blip r:embed="rId5"/>
              <a:srcRect/>
              <a:stretch>
                <a:fillRect/>
              </a:stretch>
            </p:blipFill>
            <p:spPr bwMode="auto">
              <a:xfrm>
                <a:off x="2146" y="2025"/>
                <a:ext cx="305" cy="279"/>
              </a:xfrm>
              <a:prstGeom prst="rect">
                <a:avLst/>
              </a:prstGeom>
              <a:noFill/>
              <a:ln w="9525">
                <a:noFill/>
                <a:miter lim="800000"/>
                <a:headEnd/>
                <a:tailEnd/>
              </a:ln>
              <a:effectLst/>
            </p:spPr>
          </p:pic>
        </p:grpSp>
        <p:sp>
          <p:nvSpPr>
            <p:cNvPr id="10" name="Text Box 19"/>
            <p:cNvSpPr txBox="1">
              <a:spLocks noChangeArrowheads="1"/>
            </p:cNvSpPr>
            <p:nvPr/>
          </p:nvSpPr>
          <p:spPr bwMode="auto">
            <a:xfrm>
              <a:off x="1447800" y="3962400"/>
              <a:ext cx="1435100" cy="336550"/>
            </a:xfrm>
            <a:prstGeom prst="rect">
              <a:avLst/>
            </a:prstGeom>
            <a:noFill/>
            <a:ln w="9525">
              <a:noFill/>
              <a:miter lim="800000"/>
              <a:headEnd/>
              <a:tailEnd/>
            </a:ln>
            <a:effectLst/>
          </p:spPr>
          <p:txBody>
            <a:bodyPr>
              <a:spAutoFit/>
            </a:bodyPr>
            <a:lstStyle/>
            <a:p>
              <a:pPr algn="ctr">
                <a:spcBef>
                  <a:spcPct val="50000"/>
                </a:spcBef>
              </a:pPr>
              <a:r>
                <a:rPr lang="th-TH" sz="1600" b="1">
                  <a:solidFill>
                    <a:schemeClr val="accent2"/>
                  </a:solidFill>
                  <a:latin typeface="Arial" pitchFamily="34" charset="0"/>
                </a:rPr>
                <a:t>Ethernet</a:t>
              </a:r>
              <a:endParaRPr lang="th-TH" sz="2800">
                <a:latin typeface="Times New Roman" pitchFamily="18" charset="0"/>
              </a:endParaRPr>
            </a:p>
          </p:txBody>
        </p:sp>
        <p:sp>
          <p:nvSpPr>
            <p:cNvPr id="11" name="Line 20"/>
            <p:cNvSpPr>
              <a:spLocks noChangeShapeType="1"/>
            </p:cNvSpPr>
            <p:nvPr/>
          </p:nvSpPr>
          <p:spPr bwMode="auto">
            <a:xfrm flipH="1">
              <a:off x="1073150" y="4711700"/>
              <a:ext cx="514350" cy="37465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grpSp>
          <p:nvGrpSpPr>
            <p:cNvPr id="12" name="Group 21"/>
            <p:cNvGrpSpPr>
              <a:grpSpLocks/>
            </p:cNvGrpSpPr>
            <p:nvPr/>
          </p:nvGrpSpPr>
          <p:grpSpPr bwMode="auto">
            <a:xfrm>
              <a:off x="4041775" y="4368800"/>
              <a:ext cx="887413" cy="203200"/>
              <a:chOff x="4018" y="2032"/>
              <a:chExt cx="559" cy="128"/>
            </a:xfrm>
          </p:grpSpPr>
          <p:sp>
            <p:nvSpPr>
              <p:cNvPr id="45" name="Freeform 22"/>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46" name="Freeform 23"/>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47" name="Rectangle 24"/>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48" name="Group 25"/>
              <p:cNvGrpSpPr>
                <a:grpSpLocks/>
              </p:cNvGrpSpPr>
              <p:nvPr/>
            </p:nvGrpSpPr>
            <p:grpSpPr bwMode="auto">
              <a:xfrm>
                <a:off x="4443" y="2075"/>
                <a:ext cx="102" cy="75"/>
                <a:chOff x="4381" y="2372"/>
                <a:chExt cx="102" cy="75"/>
              </a:xfrm>
            </p:grpSpPr>
            <p:grpSp>
              <p:nvGrpSpPr>
                <p:cNvPr id="49" name="Group 26"/>
                <p:cNvGrpSpPr>
                  <a:grpSpLocks/>
                </p:cNvGrpSpPr>
                <p:nvPr/>
              </p:nvGrpSpPr>
              <p:grpSpPr bwMode="auto">
                <a:xfrm>
                  <a:off x="4381" y="2372"/>
                  <a:ext cx="28" cy="35"/>
                  <a:chOff x="4381" y="2372"/>
                  <a:chExt cx="28" cy="35"/>
                </a:xfrm>
              </p:grpSpPr>
              <p:grpSp>
                <p:nvGrpSpPr>
                  <p:cNvPr id="90" name="Group 27"/>
                  <p:cNvGrpSpPr>
                    <a:grpSpLocks/>
                  </p:cNvGrpSpPr>
                  <p:nvPr/>
                </p:nvGrpSpPr>
                <p:grpSpPr bwMode="auto">
                  <a:xfrm>
                    <a:off x="4381" y="2372"/>
                    <a:ext cx="28" cy="35"/>
                    <a:chOff x="4381" y="2372"/>
                    <a:chExt cx="28" cy="35"/>
                  </a:xfrm>
                </p:grpSpPr>
                <p:sp>
                  <p:nvSpPr>
                    <p:cNvPr id="95" name="Rectangle 28"/>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96" name="Rectangle 29"/>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91" name="Group 30"/>
                  <p:cNvGrpSpPr>
                    <a:grpSpLocks/>
                  </p:cNvGrpSpPr>
                  <p:nvPr/>
                </p:nvGrpSpPr>
                <p:grpSpPr bwMode="auto">
                  <a:xfrm>
                    <a:off x="4384" y="2375"/>
                    <a:ext cx="22" cy="14"/>
                    <a:chOff x="4384" y="2375"/>
                    <a:chExt cx="22" cy="14"/>
                  </a:xfrm>
                </p:grpSpPr>
                <p:sp>
                  <p:nvSpPr>
                    <p:cNvPr id="93" name="Rectangle 31"/>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94" name="Rectangle 32"/>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92" name="Rectangle 33"/>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50" name="Group 34"/>
                <p:cNvGrpSpPr>
                  <a:grpSpLocks/>
                </p:cNvGrpSpPr>
                <p:nvPr/>
              </p:nvGrpSpPr>
              <p:grpSpPr bwMode="auto">
                <a:xfrm>
                  <a:off x="4381" y="2412"/>
                  <a:ext cx="28" cy="35"/>
                  <a:chOff x="4381" y="2412"/>
                  <a:chExt cx="28" cy="35"/>
                </a:xfrm>
              </p:grpSpPr>
              <p:grpSp>
                <p:nvGrpSpPr>
                  <p:cNvPr id="83" name="Group 35"/>
                  <p:cNvGrpSpPr>
                    <a:grpSpLocks/>
                  </p:cNvGrpSpPr>
                  <p:nvPr/>
                </p:nvGrpSpPr>
                <p:grpSpPr bwMode="auto">
                  <a:xfrm>
                    <a:off x="4381" y="2412"/>
                    <a:ext cx="28" cy="35"/>
                    <a:chOff x="4381" y="2412"/>
                    <a:chExt cx="28" cy="35"/>
                  </a:xfrm>
                </p:grpSpPr>
                <p:sp>
                  <p:nvSpPr>
                    <p:cNvPr id="88" name="Rectangle 36"/>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89" name="Rectangle 37"/>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84" name="Group 38"/>
                  <p:cNvGrpSpPr>
                    <a:grpSpLocks/>
                  </p:cNvGrpSpPr>
                  <p:nvPr/>
                </p:nvGrpSpPr>
                <p:grpSpPr bwMode="auto">
                  <a:xfrm>
                    <a:off x="4384" y="2415"/>
                    <a:ext cx="22" cy="15"/>
                    <a:chOff x="4384" y="2415"/>
                    <a:chExt cx="22" cy="15"/>
                  </a:xfrm>
                </p:grpSpPr>
                <p:sp>
                  <p:nvSpPr>
                    <p:cNvPr id="86" name="Rectangle 39"/>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87" name="Rectangle 40"/>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85" name="Rectangle 41"/>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51" name="Group 42"/>
                <p:cNvGrpSpPr>
                  <a:grpSpLocks/>
                </p:cNvGrpSpPr>
                <p:nvPr/>
              </p:nvGrpSpPr>
              <p:grpSpPr bwMode="auto">
                <a:xfrm>
                  <a:off x="4418" y="2372"/>
                  <a:ext cx="28" cy="35"/>
                  <a:chOff x="4418" y="2372"/>
                  <a:chExt cx="28" cy="35"/>
                </a:xfrm>
              </p:grpSpPr>
              <p:grpSp>
                <p:nvGrpSpPr>
                  <p:cNvPr id="76" name="Group 43"/>
                  <p:cNvGrpSpPr>
                    <a:grpSpLocks/>
                  </p:cNvGrpSpPr>
                  <p:nvPr/>
                </p:nvGrpSpPr>
                <p:grpSpPr bwMode="auto">
                  <a:xfrm>
                    <a:off x="4418" y="2372"/>
                    <a:ext cx="28" cy="35"/>
                    <a:chOff x="4418" y="2372"/>
                    <a:chExt cx="28" cy="35"/>
                  </a:xfrm>
                </p:grpSpPr>
                <p:sp>
                  <p:nvSpPr>
                    <p:cNvPr id="81" name="Rectangle 44"/>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82" name="Rectangle 45"/>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77" name="Group 46"/>
                  <p:cNvGrpSpPr>
                    <a:grpSpLocks/>
                  </p:cNvGrpSpPr>
                  <p:nvPr/>
                </p:nvGrpSpPr>
                <p:grpSpPr bwMode="auto">
                  <a:xfrm>
                    <a:off x="4422" y="2375"/>
                    <a:ext cx="21" cy="14"/>
                    <a:chOff x="4422" y="2375"/>
                    <a:chExt cx="21" cy="14"/>
                  </a:xfrm>
                </p:grpSpPr>
                <p:sp>
                  <p:nvSpPr>
                    <p:cNvPr id="79" name="Rectangle 47"/>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80" name="Rectangle 48"/>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78" name="Rectangle 49"/>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52" name="Group 50"/>
                <p:cNvGrpSpPr>
                  <a:grpSpLocks/>
                </p:cNvGrpSpPr>
                <p:nvPr/>
              </p:nvGrpSpPr>
              <p:grpSpPr bwMode="auto">
                <a:xfrm>
                  <a:off x="4418" y="2412"/>
                  <a:ext cx="28" cy="35"/>
                  <a:chOff x="4418" y="2412"/>
                  <a:chExt cx="28" cy="35"/>
                </a:xfrm>
              </p:grpSpPr>
              <p:grpSp>
                <p:nvGrpSpPr>
                  <p:cNvPr id="69" name="Group 51"/>
                  <p:cNvGrpSpPr>
                    <a:grpSpLocks/>
                  </p:cNvGrpSpPr>
                  <p:nvPr/>
                </p:nvGrpSpPr>
                <p:grpSpPr bwMode="auto">
                  <a:xfrm>
                    <a:off x="4418" y="2412"/>
                    <a:ext cx="28" cy="35"/>
                    <a:chOff x="4418" y="2412"/>
                    <a:chExt cx="28" cy="35"/>
                  </a:xfrm>
                </p:grpSpPr>
                <p:sp>
                  <p:nvSpPr>
                    <p:cNvPr id="74" name="Rectangle 52"/>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75" name="Rectangle 53"/>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70" name="Group 54"/>
                  <p:cNvGrpSpPr>
                    <a:grpSpLocks/>
                  </p:cNvGrpSpPr>
                  <p:nvPr/>
                </p:nvGrpSpPr>
                <p:grpSpPr bwMode="auto">
                  <a:xfrm>
                    <a:off x="4422" y="2415"/>
                    <a:ext cx="21" cy="15"/>
                    <a:chOff x="4422" y="2415"/>
                    <a:chExt cx="21" cy="15"/>
                  </a:xfrm>
                </p:grpSpPr>
                <p:sp>
                  <p:nvSpPr>
                    <p:cNvPr id="72" name="Rectangle 55"/>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73" name="Rectangle 56"/>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71" name="Rectangle 57"/>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53" name="Group 58"/>
                <p:cNvGrpSpPr>
                  <a:grpSpLocks/>
                </p:cNvGrpSpPr>
                <p:nvPr/>
              </p:nvGrpSpPr>
              <p:grpSpPr bwMode="auto">
                <a:xfrm>
                  <a:off x="4455" y="2372"/>
                  <a:ext cx="28" cy="35"/>
                  <a:chOff x="4455" y="2372"/>
                  <a:chExt cx="28" cy="35"/>
                </a:xfrm>
              </p:grpSpPr>
              <p:grpSp>
                <p:nvGrpSpPr>
                  <p:cNvPr id="62" name="Group 59"/>
                  <p:cNvGrpSpPr>
                    <a:grpSpLocks/>
                  </p:cNvGrpSpPr>
                  <p:nvPr/>
                </p:nvGrpSpPr>
                <p:grpSpPr bwMode="auto">
                  <a:xfrm>
                    <a:off x="4455" y="2372"/>
                    <a:ext cx="28" cy="35"/>
                    <a:chOff x="4455" y="2372"/>
                    <a:chExt cx="28" cy="35"/>
                  </a:xfrm>
                </p:grpSpPr>
                <p:sp>
                  <p:nvSpPr>
                    <p:cNvPr id="67" name="Rectangle 60"/>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68" name="Rectangle 61"/>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63" name="Group 62"/>
                  <p:cNvGrpSpPr>
                    <a:grpSpLocks/>
                  </p:cNvGrpSpPr>
                  <p:nvPr/>
                </p:nvGrpSpPr>
                <p:grpSpPr bwMode="auto">
                  <a:xfrm>
                    <a:off x="4459" y="2375"/>
                    <a:ext cx="21" cy="14"/>
                    <a:chOff x="4459" y="2375"/>
                    <a:chExt cx="21" cy="14"/>
                  </a:xfrm>
                </p:grpSpPr>
                <p:sp>
                  <p:nvSpPr>
                    <p:cNvPr id="65" name="Rectangle 63"/>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66" name="Rectangle 64"/>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64" name="Rectangle 65"/>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54" name="Group 66"/>
                <p:cNvGrpSpPr>
                  <a:grpSpLocks/>
                </p:cNvGrpSpPr>
                <p:nvPr/>
              </p:nvGrpSpPr>
              <p:grpSpPr bwMode="auto">
                <a:xfrm>
                  <a:off x="4455" y="2412"/>
                  <a:ext cx="28" cy="35"/>
                  <a:chOff x="4455" y="2412"/>
                  <a:chExt cx="28" cy="35"/>
                </a:xfrm>
              </p:grpSpPr>
              <p:grpSp>
                <p:nvGrpSpPr>
                  <p:cNvPr id="55" name="Group 67"/>
                  <p:cNvGrpSpPr>
                    <a:grpSpLocks/>
                  </p:cNvGrpSpPr>
                  <p:nvPr/>
                </p:nvGrpSpPr>
                <p:grpSpPr bwMode="auto">
                  <a:xfrm>
                    <a:off x="4455" y="2412"/>
                    <a:ext cx="28" cy="35"/>
                    <a:chOff x="4455" y="2412"/>
                    <a:chExt cx="28" cy="35"/>
                  </a:xfrm>
                </p:grpSpPr>
                <p:sp>
                  <p:nvSpPr>
                    <p:cNvPr id="60" name="Rectangle 68"/>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61" name="Rectangle 69"/>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56" name="Group 70"/>
                  <p:cNvGrpSpPr>
                    <a:grpSpLocks/>
                  </p:cNvGrpSpPr>
                  <p:nvPr/>
                </p:nvGrpSpPr>
                <p:grpSpPr bwMode="auto">
                  <a:xfrm>
                    <a:off x="4459" y="2415"/>
                    <a:ext cx="21" cy="15"/>
                    <a:chOff x="4459" y="2415"/>
                    <a:chExt cx="21" cy="15"/>
                  </a:xfrm>
                </p:grpSpPr>
                <p:sp>
                  <p:nvSpPr>
                    <p:cNvPr id="58" name="Rectangle 71"/>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9" name="Rectangle 72"/>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7" name="Rectangle 73"/>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sp>
          <p:nvSpPr>
            <p:cNvPr id="13" name="Line 74"/>
            <p:cNvSpPr>
              <a:spLocks noChangeShapeType="1"/>
            </p:cNvSpPr>
            <p:nvPr/>
          </p:nvSpPr>
          <p:spPr bwMode="auto">
            <a:xfrm flipH="1">
              <a:off x="4940300" y="4438650"/>
              <a:ext cx="1644650" cy="12700"/>
            </a:xfrm>
            <a:prstGeom prst="line">
              <a:avLst/>
            </a:prstGeom>
            <a:noFill/>
            <a:ln w="28575">
              <a:solidFill>
                <a:schemeClr val="tx1"/>
              </a:solidFill>
              <a:round/>
              <a:headEnd/>
              <a:tailEnd/>
            </a:ln>
            <a:effectLst/>
          </p:spPr>
          <p:txBody>
            <a:bodyPr wrap="none" anchor="ctr"/>
            <a:lstStyle/>
            <a:p>
              <a:endParaRPr lang="en-SG"/>
            </a:p>
          </p:txBody>
        </p:sp>
        <p:sp>
          <p:nvSpPr>
            <p:cNvPr id="14" name="Text Box 75"/>
            <p:cNvSpPr txBox="1">
              <a:spLocks noChangeArrowheads="1"/>
            </p:cNvSpPr>
            <p:nvPr/>
          </p:nvSpPr>
          <p:spPr bwMode="auto">
            <a:xfrm>
              <a:off x="3962400" y="3987800"/>
              <a:ext cx="958850" cy="336550"/>
            </a:xfrm>
            <a:prstGeom prst="rect">
              <a:avLst/>
            </a:prstGeom>
            <a:noFill/>
            <a:ln w="9525">
              <a:noFill/>
              <a:miter lim="800000"/>
              <a:headEnd/>
              <a:tailEnd/>
            </a:ln>
            <a:effectLst/>
          </p:spPr>
          <p:txBody>
            <a:bodyPr>
              <a:spAutoFit/>
            </a:bodyPr>
            <a:lstStyle/>
            <a:p>
              <a:pPr algn="ctr">
                <a:spcBef>
                  <a:spcPct val="50000"/>
                </a:spcBef>
              </a:pPr>
              <a:r>
                <a:rPr lang="th-TH" sz="1600" b="1">
                  <a:latin typeface="Arial" pitchFamily="34" charset="0"/>
                </a:rPr>
                <a:t>bridge</a:t>
              </a:r>
              <a:endParaRPr lang="th-TH" sz="2800">
                <a:latin typeface="Times New Roman" pitchFamily="18" charset="0"/>
              </a:endParaRPr>
            </a:p>
          </p:txBody>
        </p:sp>
        <p:sp>
          <p:nvSpPr>
            <p:cNvPr id="15" name="Line 76"/>
            <p:cNvSpPr>
              <a:spLocks noChangeShapeType="1"/>
            </p:cNvSpPr>
            <p:nvPr/>
          </p:nvSpPr>
          <p:spPr bwMode="auto">
            <a:xfrm>
              <a:off x="3200400" y="4330700"/>
              <a:ext cx="533400" cy="22225"/>
            </a:xfrm>
            <a:prstGeom prst="line">
              <a:avLst/>
            </a:prstGeom>
            <a:noFill/>
            <a:ln w="28575">
              <a:solidFill>
                <a:srgbClr val="008000"/>
              </a:solidFill>
              <a:round/>
              <a:headEnd type="triangle" w="sm" len="med"/>
              <a:tailEnd type="none" w="sm" len="med"/>
            </a:ln>
            <a:effectLst/>
          </p:spPr>
          <p:txBody>
            <a:bodyPr wrap="none" anchor="ctr"/>
            <a:lstStyle/>
            <a:p>
              <a:endParaRPr lang="en-SG"/>
            </a:p>
          </p:txBody>
        </p:sp>
        <p:grpSp>
          <p:nvGrpSpPr>
            <p:cNvPr id="16" name="Group 77"/>
            <p:cNvGrpSpPr>
              <a:grpSpLocks noChangeAspect="1"/>
            </p:cNvGrpSpPr>
            <p:nvPr/>
          </p:nvGrpSpPr>
          <p:grpSpPr bwMode="auto">
            <a:xfrm>
              <a:off x="6329367" y="4138611"/>
              <a:ext cx="1939927" cy="1938337"/>
              <a:chOff x="3613" y="1317"/>
              <a:chExt cx="1627" cy="1626"/>
            </a:xfrm>
          </p:grpSpPr>
          <p:sp>
            <p:nvSpPr>
              <p:cNvPr id="28" name="Freeform 78"/>
              <p:cNvSpPr>
                <a:spLocks noChangeAspect="1"/>
              </p:cNvSpPr>
              <p:nvPr/>
            </p:nvSpPr>
            <p:spPr bwMode="auto">
              <a:xfrm>
                <a:off x="3765" y="1461"/>
                <a:ext cx="1338" cy="1338"/>
              </a:xfrm>
              <a:custGeom>
                <a:avLst/>
                <a:gdLst/>
                <a:ahLst/>
                <a:cxnLst>
                  <a:cxn ang="0">
                    <a:pos x="667" y="1334"/>
                  </a:cxn>
                  <a:cxn ang="0">
                    <a:pos x="778" y="1329"/>
                  </a:cxn>
                  <a:cxn ang="0">
                    <a:pos x="880" y="1304"/>
                  </a:cxn>
                  <a:cxn ang="0">
                    <a:pos x="977" y="1261"/>
                  </a:cxn>
                  <a:cxn ang="0">
                    <a:pos x="1062" y="1206"/>
                  </a:cxn>
                  <a:cxn ang="0">
                    <a:pos x="1143" y="1143"/>
                  </a:cxn>
                  <a:cxn ang="0">
                    <a:pos x="1207" y="1062"/>
                  </a:cxn>
                  <a:cxn ang="0">
                    <a:pos x="1262" y="977"/>
                  </a:cxn>
                  <a:cxn ang="0">
                    <a:pos x="1304" y="879"/>
                  </a:cxn>
                  <a:cxn ang="0">
                    <a:pos x="1330" y="777"/>
                  </a:cxn>
                  <a:cxn ang="0">
                    <a:pos x="1338" y="671"/>
                  </a:cxn>
                  <a:cxn ang="0">
                    <a:pos x="1330" y="561"/>
                  </a:cxn>
                  <a:cxn ang="0">
                    <a:pos x="1304" y="459"/>
                  </a:cxn>
                  <a:cxn ang="0">
                    <a:pos x="1262" y="361"/>
                  </a:cxn>
                  <a:cxn ang="0">
                    <a:pos x="1207" y="276"/>
                  </a:cxn>
                  <a:cxn ang="0">
                    <a:pos x="1143" y="196"/>
                  </a:cxn>
                  <a:cxn ang="0">
                    <a:pos x="1062" y="132"/>
                  </a:cxn>
                  <a:cxn ang="0">
                    <a:pos x="977" y="77"/>
                  </a:cxn>
                  <a:cxn ang="0">
                    <a:pos x="880" y="34"/>
                  </a:cxn>
                  <a:cxn ang="0">
                    <a:pos x="778" y="9"/>
                  </a:cxn>
                  <a:cxn ang="0">
                    <a:pos x="667" y="0"/>
                  </a:cxn>
                  <a:cxn ang="0">
                    <a:pos x="561" y="9"/>
                  </a:cxn>
                  <a:cxn ang="0">
                    <a:pos x="459" y="34"/>
                  </a:cxn>
                  <a:cxn ang="0">
                    <a:pos x="361" y="77"/>
                  </a:cxn>
                  <a:cxn ang="0">
                    <a:pos x="276" y="132"/>
                  </a:cxn>
                  <a:cxn ang="0">
                    <a:pos x="196" y="196"/>
                  </a:cxn>
                  <a:cxn ang="0">
                    <a:pos x="132" y="276"/>
                  </a:cxn>
                  <a:cxn ang="0">
                    <a:pos x="77" y="361"/>
                  </a:cxn>
                  <a:cxn ang="0">
                    <a:pos x="34" y="459"/>
                  </a:cxn>
                  <a:cxn ang="0">
                    <a:pos x="9" y="561"/>
                  </a:cxn>
                  <a:cxn ang="0">
                    <a:pos x="0" y="671"/>
                  </a:cxn>
                  <a:cxn ang="0">
                    <a:pos x="9" y="777"/>
                  </a:cxn>
                  <a:cxn ang="0">
                    <a:pos x="34" y="879"/>
                  </a:cxn>
                  <a:cxn ang="0">
                    <a:pos x="77" y="977"/>
                  </a:cxn>
                  <a:cxn ang="0">
                    <a:pos x="132" y="1062"/>
                  </a:cxn>
                  <a:cxn ang="0">
                    <a:pos x="196" y="1143"/>
                  </a:cxn>
                  <a:cxn ang="0">
                    <a:pos x="276" y="1206"/>
                  </a:cxn>
                  <a:cxn ang="0">
                    <a:pos x="361" y="1261"/>
                  </a:cxn>
                  <a:cxn ang="0">
                    <a:pos x="459" y="1304"/>
                  </a:cxn>
                  <a:cxn ang="0">
                    <a:pos x="561" y="1329"/>
                  </a:cxn>
                  <a:cxn ang="0">
                    <a:pos x="667" y="1338"/>
                  </a:cxn>
                  <a:cxn ang="0">
                    <a:pos x="667" y="1338"/>
                  </a:cxn>
                </a:cxnLst>
                <a:rect l="0" t="0" r="r" b="b"/>
                <a:pathLst>
                  <a:path w="1338" h="1338">
                    <a:moveTo>
                      <a:pt x="667" y="1334"/>
                    </a:moveTo>
                    <a:lnTo>
                      <a:pt x="778" y="1329"/>
                    </a:lnTo>
                    <a:lnTo>
                      <a:pt x="880" y="1304"/>
                    </a:lnTo>
                    <a:lnTo>
                      <a:pt x="977" y="1261"/>
                    </a:lnTo>
                    <a:lnTo>
                      <a:pt x="1062" y="1206"/>
                    </a:lnTo>
                    <a:lnTo>
                      <a:pt x="1143" y="1143"/>
                    </a:lnTo>
                    <a:lnTo>
                      <a:pt x="1207" y="1062"/>
                    </a:lnTo>
                    <a:lnTo>
                      <a:pt x="1262" y="977"/>
                    </a:lnTo>
                    <a:lnTo>
                      <a:pt x="1304" y="879"/>
                    </a:lnTo>
                    <a:lnTo>
                      <a:pt x="1330" y="777"/>
                    </a:lnTo>
                    <a:lnTo>
                      <a:pt x="1338" y="671"/>
                    </a:lnTo>
                    <a:lnTo>
                      <a:pt x="1330" y="561"/>
                    </a:lnTo>
                    <a:lnTo>
                      <a:pt x="1304" y="459"/>
                    </a:lnTo>
                    <a:lnTo>
                      <a:pt x="1262" y="361"/>
                    </a:lnTo>
                    <a:lnTo>
                      <a:pt x="1207" y="276"/>
                    </a:lnTo>
                    <a:lnTo>
                      <a:pt x="1143" y="196"/>
                    </a:lnTo>
                    <a:lnTo>
                      <a:pt x="1062" y="132"/>
                    </a:lnTo>
                    <a:lnTo>
                      <a:pt x="977" y="77"/>
                    </a:lnTo>
                    <a:lnTo>
                      <a:pt x="880" y="34"/>
                    </a:lnTo>
                    <a:lnTo>
                      <a:pt x="778" y="9"/>
                    </a:lnTo>
                    <a:lnTo>
                      <a:pt x="667" y="0"/>
                    </a:lnTo>
                    <a:lnTo>
                      <a:pt x="561" y="9"/>
                    </a:lnTo>
                    <a:lnTo>
                      <a:pt x="459" y="34"/>
                    </a:lnTo>
                    <a:lnTo>
                      <a:pt x="361" y="77"/>
                    </a:lnTo>
                    <a:lnTo>
                      <a:pt x="276" y="132"/>
                    </a:lnTo>
                    <a:lnTo>
                      <a:pt x="196" y="196"/>
                    </a:lnTo>
                    <a:lnTo>
                      <a:pt x="132" y="276"/>
                    </a:lnTo>
                    <a:lnTo>
                      <a:pt x="77" y="361"/>
                    </a:lnTo>
                    <a:lnTo>
                      <a:pt x="34" y="459"/>
                    </a:lnTo>
                    <a:lnTo>
                      <a:pt x="9" y="561"/>
                    </a:lnTo>
                    <a:lnTo>
                      <a:pt x="0" y="671"/>
                    </a:lnTo>
                    <a:lnTo>
                      <a:pt x="9" y="777"/>
                    </a:lnTo>
                    <a:lnTo>
                      <a:pt x="34" y="879"/>
                    </a:lnTo>
                    <a:lnTo>
                      <a:pt x="77" y="977"/>
                    </a:lnTo>
                    <a:lnTo>
                      <a:pt x="132" y="1062"/>
                    </a:lnTo>
                    <a:lnTo>
                      <a:pt x="196" y="1143"/>
                    </a:lnTo>
                    <a:lnTo>
                      <a:pt x="276" y="1206"/>
                    </a:lnTo>
                    <a:lnTo>
                      <a:pt x="361" y="1261"/>
                    </a:lnTo>
                    <a:lnTo>
                      <a:pt x="459" y="1304"/>
                    </a:lnTo>
                    <a:lnTo>
                      <a:pt x="561" y="1329"/>
                    </a:lnTo>
                    <a:lnTo>
                      <a:pt x="667" y="1338"/>
                    </a:lnTo>
                    <a:lnTo>
                      <a:pt x="667" y="1338"/>
                    </a:lnTo>
                  </a:path>
                </a:pathLst>
              </a:custGeom>
              <a:noFill/>
              <a:ln w="26988">
                <a:solidFill>
                  <a:srgbClr val="008000"/>
                </a:solidFill>
                <a:prstDash val="solid"/>
                <a:round/>
                <a:headEnd/>
                <a:tailEnd/>
              </a:ln>
            </p:spPr>
            <p:txBody>
              <a:bodyPr/>
              <a:lstStyle/>
              <a:p>
                <a:endParaRPr lang="en-SG"/>
              </a:p>
            </p:txBody>
          </p:sp>
          <p:sp>
            <p:nvSpPr>
              <p:cNvPr id="29" name="Line 79"/>
              <p:cNvSpPr>
                <a:spLocks noChangeAspect="1" noChangeShapeType="1"/>
              </p:cNvSpPr>
              <p:nvPr/>
            </p:nvSpPr>
            <p:spPr bwMode="auto">
              <a:xfrm>
                <a:off x="4424" y="1317"/>
                <a:ext cx="1" cy="102"/>
              </a:xfrm>
              <a:prstGeom prst="line">
                <a:avLst/>
              </a:prstGeom>
              <a:noFill/>
              <a:ln w="12700">
                <a:solidFill>
                  <a:srgbClr val="008000"/>
                </a:solidFill>
                <a:round/>
                <a:headEnd/>
                <a:tailEnd/>
              </a:ln>
            </p:spPr>
            <p:txBody>
              <a:bodyPr/>
              <a:lstStyle/>
              <a:p>
                <a:endParaRPr lang="en-SG"/>
              </a:p>
            </p:txBody>
          </p:sp>
          <p:sp>
            <p:nvSpPr>
              <p:cNvPr id="30" name="Freeform 80"/>
              <p:cNvSpPr>
                <a:spLocks noChangeAspect="1"/>
              </p:cNvSpPr>
              <p:nvPr/>
            </p:nvSpPr>
            <p:spPr bwMode="auto">
              <a:xfrm>
                <a:off x="4382" y="1415"/>
                <a:ext cx="85" cy="89"/>
              </a:xfrm>
              <a:custGeom>
                <a:avLst/>
                <a:gdLst/>
                <a:ahLst/>
                <a:cxnLst>
                  <a:cxn ang="0">
                    <a:pos x="85" y="89"/>
                  </a:cxn>
                  <a:cxn ang="0">
                    <a:pos x="85" y="0"/>
                  </a:cxn>
                  <a:cxn ang="0">
                    <a:pos x="0" y="0"/>
                  </a:cxn>
                  <a:cxn ang="0">
                    <a:pos x="0" y="89"/>
                  </a:cxn>
                  <a:cxn ang="0">
                    <a:pos x="85" y="89"/>
                  </a:cxn>
                  <a:cxn ang="0">
                    <a:pos x="85" y="89"/>
                  </a:cxn>
                </a:cxnLst>
                <a:rect l="0" t="0" r="r" b="b"/>
                <a:pathLst>
                  <a:path w="85" h="89">
                    <a:moveTo>
                      <a:pt x="85" y="89"/>
                    </a:moveTo>
                    <a:lnTo>
                      <a:pt x="85" y="0"/>
                    </a:lnTo>
                    <a:lnTo>
                      <a:pt x="0" y="0"/>
                    </a:lnTo>
                    <a:lnTo>
                      <a:pt x="0" y="89"/>
                    </a:lnTo>
                    <a:lnTo>
                      <a:pt x="85" y="89"/>
                    </a:lnTo>
                    <a:lnTo>
                      <a:pt x="85" y="89"/>
                    </a:lnTo>
                    <a:close/>
                  </a:path>
                </a:pathLst>
              </a:custGeom>
              <a:solidFill>
                <a:schemeClr val="accent2"/>
              </a:solidFill>
              <a:ln w="9525">
                <a:solidFill>
                  <a:srgbClr val="008000"/>
                </a:solidFill>
                <a:round/>
                <a:headEnd/>
                <a:tailEnd/>
              </a:ln>
            </p:spPr>
            <p:txBody>
              <a:bodyPr/>
              <a:lstStyle/>
              <a:p>
                <a:endParaRPr lang="en-SG"/>
              </a:p>
            </p:txBody>
          </p:sp>
          <p:sp>
            <p:nvSpPr>
              <p:cNvPr id="31" name="Line 81"/>
              <p:cNvSpPr>
                <a:spLocks noChangeAspect="1" noChangeShapeType="1"/>
              </p:cNvSpPr>
              <p:nvPr/>
            </p:nvSpPr>
            <p:spPr bwMode="auto">
              <a:xfrm>
                <a:off x="5138" y="2128"/>
                <a:ext cx="102" cy="1"/>
              </a:xfrm>
              <a:prstGeom prst="line">
                <a:avLst/>
              </a:prstGeom>
              <a:noFill/>
              <a:ln w="12700">
                <a:solidFill>
                  <a:srgbClr val="008000"/>
                </a:solidFill>
                <a:round/>
                <a:headEnd/>
                <a:tailEnd/>
              </a:ln>
            </p:spPr>
            <p:txBody>
              <a:bodyPr/>
              <a:lstStyle/>
              <a:p>
                <a:endParaRPr lang="en-SG"/>
              </a:p>
            </p:txBody>
          </p:sp>
          <p:sp>
            <p:nvSpPr>
              <p:cNvPr id="32" name="Freeform 82"/>
              <p:cNvSpPr>
                <a:spLocks noChangeAspect="1"/>
              </p:cNvSpPr>
              <p:nvPr/>
            </p:nvSpPr>
            <p:spPr bwMode="auto">
              <a:xfrm>
                <a:off x="5053" y="2086"/>
                <a:ext cx="89" cy="89"/>
              </a:xfrm>
              <a:custGeom>
                <a:avLst/>
                <a:gdLst/>
                <a:ahLst/>
                <a:cxnLst>
                  <a:cxn ang="0">
                    <a:pos x="85" y="84"/>
                  </a:cxn>
                  <a:cxn ang="0">
                    <a:pos x="89" y="0"/>
                  </a:cxn>
                  <a:cxn ang="0">
                    <a:pos x="0" y="0"/>
                  </a:cxn>
                  <a:cxn ang="0">
                    <a:pos x="0" y="89"/>
                  </a:cxn>
                  <a:cxn ang="0">
                    <a:pos x="89" y="89"/>
                  </a:cxn>
                  <a:cxn ang="0">
                    <a:pos x="89" y="89"/>
                  </a:cxn>
                  <a:cxn ang="0">
                    <a:pos x="85" y="84"/>
                  </a:cxn>
                </a:cxnLst>
                <a:rect l="0" t="0" r="r" b="b"/>
                <a:pathLst>
                  <a:path w="89" h="89">
                    <a:moveTo>
                      <a:pt x="85" y="84"/>
                    </a:moveTo>
                    <a:lnTo>
                      <a:pt x="89" y="0"/>
                    </a:lnTo>
                    <a:lnTo>
                      <a:pt x="0" y="0"/>
                    </a:lnTo>
                    <a:lnTo>
                      <a:pt x="0" y="89"/>
                    </a:lnTo>
                    <a:lnTo>
                      <a:pt x="89" y="89"/>
                    </a:lnTo>
                    <a:lnTo>
                      <a:pt x="89" y="89"/>
                    </a:lnTo>
                    <a:lnTo>
                      <a:pt x="85" y="84"/>
                    </a:lnTo>
                    <a:close/>
                  </a:path>
                </a:pathLst>
              </a:custGeom>
              <a:solidFill>
                <a:schemeClr val="accent2"/>
              </a:solidFill>
              <a:ln w="9525">
                <a:solidFill>
                  <a:srgbClr val="008000"/>
                </a:solidFill>
                <a:round/>
                <a:headEnd/>
                <a:tailEnd/>
              </a:ln>
            </p:spPr>
            <p:txBody>
              <a:bodyPr/>
              <a:lstStyle/>
              <a:p>
                <a:endParaRPr lang="en-SG"/>
              </a:p>
            </p:txBody>
          </p:sp>
          <p:sp>
            <p:nvSpPr>
              <p:cNvPr id="33" name="Line 83"/>
              <p:cNvSpPr>
                <a:spLocks noChangeAspect="1" noChangeShapeType="1"/>
              </p:cNvSpPr>
              <p:nvPr/>
            </p:nvSpPr>
            <p:spPr bwMode="auto">
              <a:xfrm>
                <a:off x="3613" y="2128"/>
                <a:ext cx="98" cy="1"/>
              </a:xfrm>
              <a:prstGeom prst="line">
                <a:avLst/>
              </a:prstGeom>
              <a:noFill/>
              <a:ln w="12700">
                <a:solidFill>
                  <a:srgbClr val="008000"/>
                </a:solidFill>
                <a:round/>
                <a:headEnd/>
                <a:tailEnd/>
              </a:ln>
            </p:spPr>
            <p:txBody>
              <a:bodyPr/>
              <a:lstStyle/>
              <a:p>
                <a:endParaRPr lang="en-SG"/>
              </a:p>
            </p:txBody>
          </p:sp>
          <p:sp>
            <p:nvSpPr>
              <p:cNvPr id="34" name="Freeform 84"/>
              <p:cNvSpPr>
                <a:spLocks noChangeAspect="1"/>
              </p:cNvSpPr>
              <p:nvPr/>
            </p:nvSpPr>
            <p:spPr bwMode="auto">
              <a:xfrm>
                <a:off x="3711" y="2086"/>
                <a:ext cx="89" cy="89"/>
              </a:xfrm>
              <a:custGeom>
                <a:avLst/>
                <a:gdLst/>
                <a:ahLst/>
                <a:cxnLst>
                  <a:cxn ang="0">
                    <a:pos x="89" y="84"/>
                  </a:cxn>
                  <a:cxn ang="0">
                    <a:pos x="89" y="0"/>
                  </a:cxn>
                  <a:cxn ang="0">
                    <a:pos x="0" y="0"/>
                  </a:cxn>
                  <a:cxn ang="0">
                    <a:pos x="0" y="89"/>
                  </a:cxn>
                  <a:cxn ang="0">
                    <a:pos x="89" y="89"/>
                  </a:cxn>
                  <a:cxn ang="0">
                    <a:pos x="89" y="89"/>
                  </a:cxn>
                  <a:cxn ang="0">
                    <a:pos x="89" y="84"/>
                  </a:cxn>
                </a:cxnLst>
                <a:rect l="0" t="0" r="r" b="b"/>
                <a:pathLst>
                  <a:path w="89" h="89">
                    <a:moveTo>
                      <a:pt x="89" y="84"/>
                    </a:moveTo>
                    <a:lnTo>
                      <a:pt x="89" y="0"/>
                    </a:lnTo>
                    <a:lnTo>
                      <a:pt x="0" y="0"/>
                    </a:lnTo>
                    <a:lnTo>
                      <a:pt x="0" y="89"/>
                    </a:lnTo>
                    <a:lnTo>
                      <a:pt x="89" y="89"/>
                    </a:lnTo>
                    <a:lnTo>
                      <a:pt x="89" y="89"/>
                    </a:lnTo>
                    <a:lnTo>
                      <a:pt x="89" y="84"/>
                    </a:lnTo>
                    <a:close/>
                  </a:path>
                </a:pathLst>
              </a:custGeom>
              <a:solidFill>
                <a:schemeClr val="accent2"/>
              </a:solidFill>
              <a:ln w="9525">
                <a:solidFill>
                  <a:srgbClr val="008000"/>
                </a:solidFill>
                <a:round/>
                <a:headEnd/>
                <a:tailEnd/>
              </a:ln>
            </p:spPr>
            <p:txBody>
              <a:bodyPr/>
              <a:lstStyle/>
              <a:p>
                <a:endParaRPr lang="en-SG"/>
              </a:p>
            </p:txBody>
          </p:sp>
          <p:sp>
            <p:nvSpPr>
              <p:cNvPr id="35" name="Line 85"/>
              <p:cNvSpPr>
                <a:spLocks noChangeAspect="1" noChangeShapeType="1"/>
              </p:cNvSpPr>
              <p:nvPr/>
            </p:nvSpPr>
            <p:spPr bwMode="auto">
              <a:xfrm>
                <a:off x="4424" y="2841"/>
                <a:ext cx="1" cy="102"/>
              </a:xfrm>
              <a:prstGeom prst="line">
                <a:avLst/>
              </a:prstGeom>
              <a:noFill/>
              <a:ln w="12700">
                <a:solidFill>
                  <a:srgbClr val="008000"/>
                </a:solidFill>
                <a:round/>
                <a:headEnd/>
                <a:tailEnd/>
              </a:ln>
            </p:spPr>
            <p:txBody>
              <a:bodyPr/>
              <a:lstStyle/>
              <a:p>
                <a:endParaRPr lang="en-SG"/>
              </a:p>
            </p:txBody>
          </p:sp>
          <p:sp>
            <p:nvSpPr>
              <p:cNvPr id="36" name="Freeform 86"/>
              <p:cNvSpPr>
                <a:spLocks noChangeAspect="1"/>
              </p:cNvSpPr>
              <p:nvPr/>
            </p:nvSpPr>
            <p:spPr bwMode="auto">
              <a:xfrm>
                <a:off x="4382" y="2756"/>
                <a:ext cx="85" cy="90"/>
              </a:xfrm>
              <a:custGeom>
                <a:avLst/>
                <a:gdLst/>
                <a:ahLst/>
                <a:cxnLst>
                  <a:cxn ang="0">
                    <a:pos x="85" y="85"/>
                  </a:cxn>
                  <a:cxn ang="0">
                    <a:pos x="85" y="0"/>
                  </a:cxn>
                  <a:cxn ang="0">
                    <a:pos x="0" y="0"/>
                  </a:cxn>
                  <a:cxn ang="0">
                    <a:pos x="0" y="90"/>
                  </a:cxn>
                  <a:cxn ang="0">
                    <a:pos x="85" y="90"/>
                  </a:cxn>
                  <a:cxn ang="0">
                    <a:pos x="85" y="90"/>
                  </a:cxn>
                  <a:cxn ang="0">
                    <a:pos x="85" y="85"/>
                  </a:cxn>
                </a:cxnLst>
                <a:rect l="0" t="0" r="r" b="b"/>
                <a:pathLst>
                  <a:path w="85" h="90">
                    <a:moveTo>
                      <a:pt x="85" y="85"/>
                    </a:moveTo>
                    <a:lnTo>
                      <a:pt x="85" y="0"/>
                    </a:lnTo>
                    <a:lnTo>
                      <a:pt x="0" y="0"/>
                    </a:lnTo>
                    <a:lnTo>
                      <a:pt x="0" y="90"/>
                    </a:lnTo>
                    <a:lnTo>
                      <a:pt x="85" y="90"/>
                    </a:lnTo>
                    <a:lnTo>
                      <a:pt x="85" y="90"/>
                    </a:lnTo>
                    <a:lnTo>
                      <a:pt x="85" y="85"/>
                    </a:lnTo>
                    <a:close/>
                  </a:path>
                </a:pathLst>
              </a:custGeom>
              <a:solidFill>
                <a:schemeClr val="accent2"/>
              </a:solidFill>
              <a:ln w="9525">
                <a:solidFill>
                  <a:srgbClr val="008000"/>
                </a:solidFill>
                <a:round/>
                <a:headEnd/>
                <a:tailEnd/>
              </a:ln>
            </p:spPr>
            <p:txBody>
              <a:bodyPr/>
              <a:lstStyle/>
              <a:p>
                <a:endParaRPr lang="en-SG"/>
              </a:p>
            </p:txBody>
          </p:sp>
          <p:sp>
            <p:nvSpPr>
              <p:cNvPr id="37" name="Line 87"/>
              <p:cNvSpPr>
                <a:spLocks noChangeAspect="1" noChangeShapeType="1"/>
              </p:cNvSpPr>
              <p:nvPr/>
            </p:nvSpPr>
            <p:spPr bwMode="auto">
              <a:xfrm rot="-2298302">
                <a:off x="3831" y="2638"/>
                <a:ext cx="98" cy="1"/>
              </a:xfrm>
              <a:prstGeom prst="line">
                <a:avLst/>
              </a:prstGeom>
              <a:noFill/>
              <a:ln w="12700">
                <a:solidFill>
                  <a:srgbClr val="008000"/>
                </a:solidFill>
                <a:round/>
                <a:headEnd/>
                <a:tailEnd/>
              </a:ln>
            </p:spPr>
            <p:txBody>
              <a:bodyPr/>
              <a:lstStyle/>
              <a:p>
                <a:endParaRPr lang="en-SG"/>
              </a:p>
            </p:txBody>
          </p:sp>
          <p:sp>
            <p:nvSpPr>
              <p:cNvPr id="38" name="Freeform 88"/>
              <p:cNvSpPr>
                <a:spLocks noChangeAspect="1"/>
              </p:cNvSpPr>
              <p:nvPr/>
            </p:nvSpPr>
            <p:spPr bwMode="auto">
              <a:xfrm rot="-2298302">
                <a:off x="3910" y="2538"/>
                <a:ext cx="89" cy="89"/>
              </a:xfrm>
              <a:custGeom>
                <a:avLst/>
                <a:gdLst/>
                <a:ahLst/>
                <a:cxnLst>
                  <a:cxn ang="0">
                    <a:pos x="89" y="84"/>
                  </a:cxn>
                  <a:cxn ang="0">
                    <a:pos x="89" y="0"/>
                  </a:cxn>
                  <a:cxn ang="0">
                    <a:pos x="0" y="0"/>
                  </a:cxn>
                  <a:cxn ang="0">
                    <a:pos x="0" y="89"/>
                  </a:cxn>
                  <a:cxn ang="0">
                    <a:pos x="89" y="89"/>
                  </a:cxn>
                  <a:cxn ang="0">
                    <a:pos x="89" y="89"/>
                  </a:cxn>
                  <a:cxn ang="0">
                    <a:pos x="89" y="84"/>
                  </a:cxn>
                </a:cxnLst>
                <a:rect l="0" t="0" r="r" b="b"/>
                <a:pathLst>
                  <a:path w="89" h="89">
                    <a:moveTo>
                      <a:pt x="89" y="84"/>
                    </a:moveTo>
                    <a:lnTo>
                      <a:pt x="89" y="0"/>
                    </a:lnTo>
                    <a:lnTo>
                      <a:pt x="0" y="0"/>
                    </a:lnTo>
                    <a:lnTo>
                      <a:pt x="0" y="89"/>
                    </a:lnTo>
                    <a:lnTo>
                      <a:pt x="89" y="89"/>
                    </a:lnTo>
                    <a:lnTo>
                      <a:pt x="89" y="89"/>
                    </a:lnTo>
                    <a:lnTo>
                      <a:pt x="89" y="84"/>
                    </a:lnTo>
                    <a:close/>
                  </a:path>
                </a:pathLst>
              </a:custGeom>
              <a:solidFill>
                <a:schemeClr val="accent2"/>
              </a:solidFill>
              <a:ln w="9525">
                <a:solidFill>
                  <a:srgbClr val="008000"/>
                </a:solidFill>
                <a:round/>
                <a:headEnd/>
                <a:tailEnd/>
              </a:ln>
            </p:spPr>
            <p:txBody>
              <a:bodyPr/>
              <a:lstStyle/>
              <a:p>
                <a:endParaRPr lang="en-SG"/>
              </a:p>
            </p:txBody>
          </p:sp>
          <p:sp>
            <p:nvSpPr>
              <p:cNvPr id="39" name="Line 89"/>
              <p:cNvSpPr>
                <a:spLocks noChangeAspect="1" noChangeShapeType="1"/>
              </p:cNvSpPr>
              <p:nvPr/>
            </p:nvSpPr>
            <p:spPr bwMode="auto">
              <a:xfrm rot="2298302" flipV="1">
                <a:off x="3806" y="1615"/>
                <a:ext cx="98" cy="1"/>
              </a:xfrm>
              <a:prstGeom prst="line">
                <a:avLst/>
              </a:prstGeom>
              <a:noFill/>
              <a:ln w="12700">
                <a:solidFill>
                  <a:srgbClr val="008000"/>
                </a:solidFill>
                <a:round/>
                <a:headEnd/>
                <a:tailEnd/>
              </a:ln>
            </p:spPr>
            <p:txBody>
              <a:bodyPr/>
              <a:lstStyle/>
              <a:p>
                <a:endParaRPr lang="en-SG"/>
              </a:p>
            </p:txBody>
          </p:sp>
          <p:sp>
            <p:nvSpPr>
              <p:cNvPr id="40" name="Freeform 90"/>
              <p:cNvSpPr>
                <a:spLocks noChangeAspect="1"/>
              </p:cNvSpPr>
              <p:nvPr/>
            </p:nvSpPr>
            <p:spPr bwMode="auto">
              <a:xfrm rot="2298302" flipV="1">
                <a:off x="3885" y="1628"/>
                <a:ext cx="89" cy="89"/>
              </a:xfrm>
              <a:custGeom>
                <a:avLst/>
                <a:gdLst/>
                <a:ahLst/>
                <a:cxnLst>
                  <a:cxn ang="0">
                    <a:pos x="89" y="84"/>
                  </a:cxn>
                  <a:cxn ang="0">
                    <a:pos x="89" y="0"/>
                  </a:cxn>
                  <a:cxn ang="0">
                    <a:pos x="0" y="0"/>
                  </a:cxn>
                  <a:cxn ang="0">
                    <a:pos x="0" y="89"/>
                  </a:cxn>
                  <a:cxn ang="0">
                    <a:pos x="89" y="89"/>
                  </a:cxn>
                  <a:cxn ang="0">
                    <a:pos x="89" y="89"/>
                  </a:cxn>
                  <a:cxn ang="0">
                    <a:pos x="89" y="84"/>
                  </a:cxn>
                </a:cxnLst>
                <a:rect l="0" t="0" r="r" b="b"/>
                <a:pathLst>
                  <a:path w="89" h="89">
                    <a:moveTo>
                      <a:pt x="89" y="84"/>
                    </a:moveTo>
                    <a:lnTo>
                      <a:pt x="89" y="0"/>
                    </a:lnTo>
                    <a:lnTo>
                      <a:pt x="0" y="0"/>
                    </a:lnTo>
                    <a:lnTo>
                      <a:pt x="0" y="89"/>
                    </a:lnTo>
                    <a:lnTo>
                      <a:pt x="89" y="89"/>
                    </a:lnTo>
                    <a:lnTo>
                      <a:pt x="89" y="89"/>
                    </a:lnTo>
                    <a:lnTo>
                      <a:pt x="89" y="84"/>
                    </a:lnTo>
                    <a:close/>
                  </a:path>
                </a:pathLst>
              </a:custGeom>
              <a:solidFill>
                <a:schemeClr val="accent2"/>
              </a:solidFill>
              <a:ln w="9525">
                <a:solidFill>
                  <a:srgbClr val="008000"/>
                </a:solidFill>
                <a:round/>
                <a:headEnd/>
                <a:tailEnd/>
              </a:ln>
            </p:spPr>
            <p:txBody>
              <a:bodyPr/>
              <a:lstStyle/>
              <a:p>
                <a:endParaRPr lang="en-SG"/>
              </a:p>
            </p:txBody>
          </p:sp>
          <p:sp>
            <p:nvSpPr>
              <p:cNvPr id="41" name="Line 91"/>
              <p:cNvSpPr>
                <a:spLocks noChangeAspect="1" noChangeShapeType="1"/>
              </p:cNvSpPr>
              <p:nvPr/>
            </p:nvSpPr>
            <p:spPr bwMode="auto">
              <a:xfrm rot="8352490" flipV="1">
                <a:off x="4921" y="1594"/>
                <a:ext cx="98" cy="1"/>
              </a:xfrm>
              <a:prstGeom prst="line">
                <a:avLst/>
              </a:prstGeom>
              <a:noFill/>
              <a:ln w="12700">
                <a:solidFill>
                  <a:srgbClr val="008000"/>
                </a:solidFill>
                <a:round/>
                <a:headEnd/>
                <a:tailEnd/>
              </a:ln>
            </p:spPr>
            <p:txBody>
              <a:bodyPr/>
              <a:lstStyle/>
              <a:p>
                <a:endParaRPr lang="en-SG"/>
              </a:p>
            </p:txBody>
          </p:sp>
          <p:sp>
            <p:nvSpPr>
              <p:cNvPr id="42" name="Freeform 92"/>
              <p:cNvSpPr>
                <a:spLocks noChangeAspect="1"/>
              </p:cNvSpPr>
              <p:nvPr/>
            </p:nvSpPr>
            <p:spPr bwMode="auto">
              <a:xfrm rot="8352490" flipV="1">
                <a:off x="4855" y="1613"/>
                <a:ext cx="89" cy="89"/>
              </a:xfrm>
              <a:custGeom>
                <a:avLst/>
                <a:gdLst/>
                <a:ahLst/>
                <a:cxnLst>
                  <a:cxn ang="0">
                    <a:pos x="89" y="84"/>
                  </a:cxn>
                  <a:cxn ang="0">
                    <a:pos x="89" y="0"/>
                  </a:cxn>
                  <a:cxn ang="0">
                    <a:pos x="0" y="0"/>
                  </a:cxn>
                  <a:cxn ang="0">
                    <a:pos x="0" y="89"/>
                  </a:cxn>
                  <a:cxn ang="0">
                    <a:pos x="89" y="89"/>
                  </a:cxn>
                  <a:cxn ang="0">
                    <a:pos x="89" y="89"/>
                  </a:cxn>
                  <a:cxn ang="0">
                    <a:pos x="89" y="84"/>
                  </a:cxn>
                </a:cxnLst>
                <a:rect l="0" t="0" r="r" b="b"/>
                <a:pathLst>
                  <a:path w="89" h="89">
                    <a:moveTo>
                      <a:pt x="89" y="84"/>
                    </a:moveTo>
                    <a:lnTo>
                      <a:pt x="89" y="0"/>
                    </a:lnTo>
                    <a:lnTo>
                      <a:pt x="0" y="0"/>
                    </a:lnTo>
                    <a:lnTo>
                      <a:pt x="0" y="89"/>
                    </a:lnTo>
                    <a:lnTo>
                      <a:pt x="89" y="89"/>
                    </a:lnTo>
                    <a:lnTo>
                      <a:pt x="89" y="89"/>
                    </a:lnTo>
                    <a:lnTo>
                      <a:pt x="89" y="84"/>
                    </a:lnTo>
                    <a:close/>
                  </a:path>
                </a:pathLst>
              </a:custGeom>
              <a:solidFill>
                <a:schemeClr val="accent2"/>
              </a:solidFill>
              <a:ln w="9525">
                <a:solidFill>
                  <a:srgbClr val="008000"/>
                </a:solidFill>
                <a:round/>
                <a:headEnd/>
                <a:tailEnd/>
              </a:ln>
            </p:spPr>
            <p:txBody>
              <a:bodyPr/>
              <a:lstStyle/>
              <a:p>
                <a:endParaRPr lang="en-SG"/>
              </a:p>
            </p:txBody>
          </p:sp>
          <p:sp>
            <p:nvSpPr>
              <p:cNvPr id="43" name="Line 93"/>
              <p:cNvSpPr>
                <a:spLocks noChangeAspect="1" noChangeShapeType="1"/>
              </p:cNvSpPr>
              <p:nvPr/>
            </p:nvSpPr>
            <p:spPr bwMode="auto">
              <a:xfrm rot="-7932795">
                <a:off x="4911" y="2677"/>
                <a:ext cx="98" cy="1"/>
              </a:xfrm>
              <a:prstGeom prst="line">
                <a:avLst/>
              </a:prstGeom>
              <a:noFill/>
              <a:ln w="12700">
                <a:solidFill>
                  <a:srgbClr val="008000"/>
                </a:solidFill>
                <a:round/>
                <a:headEnd/>
                <a:tailEnd/>
              </a:ln>
            </p:spPr>
            <p:txBody>
              <a:bodyPr/>
              <a:lstStyle/>
              <a:p>
                <a:endParaRPr lang="en-SG"/>
              </a:p>
            </p:txBody>
          </p:sp>
          <p:sp>
            <p:nvSpPr>
              <p:cNvPr id="44" name="Freeform 94"/>
              <p:cNvSpPr>
                <a:spLocks noChangeAspect="1"/>
              </p:cNvSpPr>
              <p:nvPr/>
            </p:nvSpPr>
            <p:spPr bwMode="auto">
              <a:xfrm rot="-7932795">
                <a:off x="4853" y="2562"/>
                <a:ext cx="89" cy="89"/>
              </a:xfrm>
              <a:custGeom>
                <a:avLst/>
                <a:gdLst/>
                <a:ahLst/>
                <a:cxnLst>
                  <a:cxn ang="0">
                    <a:pos x="89" y="84"/>
                  </a:cxn>
                  <a:cxn ang="0">
                    <a:pos x="89" y="0"/>
                  </a:cxn>
                  <a:cxn ang="0">
                    <a:pos x="0" y="0"/>
                  </a:cxn>
                  <a:cxn ang="0">
                    <a:pos x="0" y="89"/>
                  </a:cxn>
                  <a:cxn ang="0">
                    <a:pos x="89" y="89"/>
                  </a:cxn>
                  <a:cxn ang="0">
                    <a:pos x="89" y="89"/>
                  </a:cxn>
                  <a:cxn ang="0">
                    <a:pos x="89" y="84"/>
                  </a:cxn>
                </a:cxnLst>
                <a:rect l="0" t="0" r="r" b="b"/>
                <a:pathLst>
                  <a:path w="89" h="89">
                    <a:moveTo>
                      <a:pt x="89" y="84"/>
                    </a:moveTo>
                    <a:lnTo>
                      <a:pt x="89" y="0"/>
                    </a:lnTo>
                    <a:lnTo>
                      <a:pt x="0" y="0"/>
                    </a:lnTo>
                    <a:lnTo>
                      <a:pt x="0" y="89"/>
                    </a:lnTo>
                    <a:lnTo>
                      <a:pt x="89" y="89"/>
                    </a:lnTo>
                    <a:lnTo>
                      <a:pt x="89" y="89"/>
                    </a:lnTo>
                    <a:lnTo>
                      <a:pt x="89" y="84"/>
                    </a:lnTo>
                    <a:close/>
                  </a:path>
                </a:pathLst>
              </a:custGeom>
              <a:solidFill>
                <a:schemeClr val="accent2"/>
              </a:solidFill>
              <a:ln w="9525">
                <a:solidFill>
                  <a:srgbClr val="008000"/>
                </a:solidFill>
                <a:round/>
                <a:headEnd/>
                <a:tailEnd/>
              </a:ln>
            </p:spPr>
            <p:txBody>
              <a:bodyPr/>
              <a:lstStyle/>
              <a:p>
                <a:endParaRPr lang="en-SG"/>
              </a:p>
            </p:txBody>
          </p:sp>
        </p:grpSp>
        <p:pic>
          <p:nvPicPr>
            <p:cNvPr id="17" name="Picture 95"/>
            <p:cNvPicPr>
              <a:picLocks noChangeArrowheads="1"/>
            </p:cNvPicPr>
            <p:nvPr/>
          </p:nvPicPr>
          <p:blipFill>
            <a:blip r:embed="rId8"/>
            <a:srcRect/>
            <a:stretch>
              <a:fillRect/>
            </a:stretch>
          </p:blipFill>
          <p:spPr bwMode="auto">
            <a:xfrm>
              <a:off x="7048500" y="3703638"/>
              <a:ext cx="523875" cy="485775"/>
            </a:xfrm>
            <a:prstGeom prst="rect">
              <a:avLst/>
            </a:prstGeom>
            <a:noFill/>
            <a:ln w="9525">
              <a:noFill/>
              <a:miter lim="800000"/>
              <a:headEnd/>
              <a:tailEnd/>
            </a:ln>
            <a:effectLst/>
          </p:spPr>
        </p:pic>
        <p:pic>
          <p:nvPicPr>
            <p:cNvPr id="18" name="Picture 96"/>
            <p:cNvPicPr>
              <a:picLocks noChangeArrowheads="1"/>
            </p:cNvPicPr>
            <p:nvPr/>
          </p:nvPicPr>
          <p:blipFill>
            <a:blip r:embed="rId8"/>
            <a:srcRect/>
            <a:stretch>
              <a:fillRect/>
            </a:stretch>
          </p:blipFill>
          <p:spPr bwMode="auto">
            <a:xfrm>
              <a:off x="7937500" y="4059238"/>
              <a:ext cx="523875" cy="485775"/>
            </a:xfrm>
            <a:prstGeom prst="rect">
              <a:avLst/>
            </a:prstGeom>
            <a:noFill/>
            <a:ln w="9525">
              <a:noFill/>
              <a:miter lim="800000"/>
              <a:headEnd/>
              <a:tailEnd/>
            </a:ln>
            <a:effectLst/>
          </p:spPr>
        </p:pic>
        <p:pic>
          <p:nvPicPr>
            <p:cNvPr id="19" name="Picture 97"/>
            <p:cNvPicPr>
              <a:picLocks noChangeArrowheads="1"/>
            </p:cNvPicPr>
            <p:nvPr/>
          </p:nvPicPr>
          <p:blipFill>
            <a:blip r:embed="rId8"/>
            <a:srcRect/>
            <a:stretch>
              <a:fillRect/>
            </a:stretch>
          </p:blipFill>
          <p:spPr bwMode="auto">
            <a:xfrm>
              <a:off x="8216900" y="4846638"/>
              <a:ext cx="523875" cy="485775"/>
            </a:xfrm>
            <a:prstGeom prst="rect">
              <a:avLst/>
            </a:prstGeom>
            <a:noFill/>
            <a:ln w="9525">
              <a:noFill/>
              <a:miter lim="800000"/>
              <a:headEnd/>
              <a:tailEnd/>
            </a:ln>
            <a:effectLst/>
          </p:spPr>
        </p:pic>
        <p:pic>
          <p:nvPicPr>
            <p:cNvPr id="20" name="Picture 98"/>
            <p:cNvPicPr>
              <a:picLocks noChangeArrowheads="1"/>
            </p:cNvPicPr>
            <p:nvPr/>
          </p:nvPicPr>
          <p:blipFill>
            <a:blip r:embed="rId8"/>
            <a:srcRect/>
            <a:stretch>
              <a:fillRect/>
            </a:stretch>
          </p:blipFill>
          <p:spPr bwMode="auto">
            <a:xfrm>
              <a:off x="7924800" y="5761038"/>
              <a:ext cx="523875" cy="485775"/>
            </a:xfrm>
            <a:prstGeom prst="rect">
              <a:avLst/>
            </a:prstGeom>
            <a:noFill/>
            <a:ln w="9525">
              <a:noFill/>
              <a:miter lim="800000"/>
              <a:headEnd/>
              <a:tailEnd/>
            </a:ln>
            <a:effectLst/>
          </p:spPr>
        </p:pic>
        <p:pic>
          <p:nvPicPr>
            <p:cNvPr id="21" name="Picture 99"/>
            <p:cNvPicPr>
              <a:picLocks noChangeArrowheads="1"/>
            </p:cNvPicPr>
            <p:nvPr/>
          </p:nvPicPr>
          <p:blipFill>
            <a:blip r:embed="rId8"/>
            <a:srcRect/>
            <a:stretch>
              <a:fillRect/>
            </a:stretch>
          </p:blipFill>
          <p:spPr bwMode="auto">
            <a:xfrm>
              <a:off x="6210300" y="5570538"/>
              <a:ext cx="523875" cy="485775"/>
            </a:xfrm>
            <a:prstGeom prst="rect">
              <a:avLst/>
            </a:prstGeom>
            <a:noFill/>
            <a:ln w="9525">
              <a:noFill/>
              <a:miter lim="800000"/>
              <a:headEnd/>
              <a:tailEnd/>
            </a:ln>
            <a:effectLst/>
          </p:spPr>
        </p:pic>
        <p:pic>
          <p:nvPicPr>
            <p:cNvPr id="22" name="Picture 100"/>
            <p:cNvPicPr>
              <a:picLocks noChangeArrowheads="1"/>
            </p:cNvPicPr>
            <p:nvPr/>
          </p:nvPicPr>
          <p:blipFill>
            <a:blip r:embed="rId8"/>
            <a:srcRect/>
            <a:stretch>
              <a:fillRect/>
            </a:stretch>
          </p:blipFill>
          <p:spPr bwMode="auto">
            <a:xfrm>
              <a:off x="5981700" y="4872038"/>
              <a:ext cx="523875" cy="485775"/>
            </a:xfrm>
            <a:prstGeom prst="rect">
              <a:avLst/>
            </a:prstGeom>
            <a:noFill/>
            <a:ln w="9525">
              <a:noFill/>
              <a:miter lim="800000"/>
              <a:headEnd/>
              <a:tailEnd/>
            </a:ln>
            <a:effectLst/>
          </p:spPr>
        </p:pic>
        <p:sp>
          <p:nvSpPr>
            <p:cNvPr id="23" name="Text Box 101"/>
            <p:cNvSpPr txBox="1">
              <a:spLocks noChangeArrowheads="1"/>
            </p:cNvSpPr>
            <p:nvPr/>
          </p:nvSpPr>
          <p:spPr bwMode="auto">
            <a:xfrm>
              <a:off x="6594475" y="4943475"/>
              <a:ext cx="1435100" cy="336550"/>
            </a:xfrm>
            <a:prstGeom prst="rect">
              <a:avLst/>
            </a:prstGeom>
            <a:noFill/>
            <a:ln w="9525">
              <a:noFill/>
              <a:miter lim="800000"/>
              <a:headEnd/>
              <a:tailEnd/>
            </a:ln>
            <a:effectLst/>
          </p:spPr>
          <p:txBody>
            <a:bodyPr>
              <a:spAutoFit/>
            </a:bodyPr>
            <a:lstStyle/>
            <a:p>
              <a:pPr algn="ctr">
                <a:spcBef>
                  <a:spcPct val="50000"/>
                </a:spcBef>
              </a:pPr>
              <a:r>
                <a:rPr lang="th-TH" sz="1600" b="1">
                  <a:solidFill>
                    <a:srgbClr val="008000"/>
                  </a:solidFill>
                  <a:latin typeface="Arial" pitchFamily="34" charset="0"/>
                </a:rPr>
                <a:t>Token Ring</a:t>
              </a:r>
              <a:endParaRPr lang="th-TH" sz="2800">
                <a:solidFill>
                  <a:srgbClr val="008000"/>
                </a:solidFill>
                <a:latin typeface="Times New Roman" pitchFamily="18" charset="0"/>
              </a:endParaRPr>
            </a:p>
          </p:txBody>
        </p:sp>
        <p:sp>
          <p:nvSpPr>
            <p:cNvPr id="24" name="Line 102"/>
            <p:cNvSpPr>
              <a:spLocks noChangeShapeType="1"/>
            </p:cNvSpPr>
            <p:nvPr/>
          </p:nvSpPr>
          <p:spPr bwMode="auto">
            <a:xfrm>
              <a:off x="6562725" y="4445000"/>
              <a:ext cx="95250" cy="85725"/>
            </a:xfrm>
            <a:prstGeom prst="line">
              <a:avLst/>
            </a:prstGeom>
            <a:noFill/>
            <a:ln w="28575">
              <a:solidFill>
                <a:schemeClr val="tx1"/>
              </a:solidFill>
              <a:round/>
              <a:headEnd/>
              <a:tailEnd/>
            </a:ln>
            <a:effectLst/>
          </p:spPr>
          <p:txBody>
            <a:bodyPr wrap="none" anchor="ctr"/>
            <a:lstStyle/>
            <a:p>
              <a:endParaRPr lang="en-SG"/>
            </a:p>
          </p:txBody>
        </p:sp>
        <p:sp>
          <p:nvSpPr>
            <p:cNvPr id="25" name="Arc 103"/>
            <p:cNvSpPr>
              <a:spLocks/>
            </p:cNvSpPr>
            <p:nvPr/>
          </p:nvSpPr>
          <p:spPr bwMode="auto">
            <a:xfrm rot="856184" flipH="1">
              <a:off x="6789738" y="4452938"/>
              <a:ext cx="863600" cy="842962"/>
            </a:xfrm>
            <a:custGeom>
              <a:avLst/>
              <a:gdLst>
                <a:gd name="G0" fmla="+- 0 0 0"/>
                <a:gd name="G1" fmla="+- 17974 0 0"/>
                <a:gd name="G2" fmla="+- 21600 0 0"/>
                <a:gd name="T0" fmla="*/ 11979 w 17370"/>
                <a:gd name="T1" fmla="*/ 0 h 17974"/>
                <a:gd name="T2" fmla="*/ 17370 w 17370"/>
                <a:gd name="T3" fmla="*/ 5134 h 17974"/>
                <a:gd name="T4" fmla="*/ 0 w 17370"/>
                <a:gd name="T5" fmla="*/ 17974 h 17974"/>
              </a:gdLst>
              <a:ahLst/>
              <a:cxnLst>
                <a:cxn ang="0">
                  <a:pos x="T0" y="T1"/>
                </a:cxn>
                <a:cxn ang="0">
                  <a:pos x="T2" y="T3"/>
                </a:cxn>
                <a:cxn ang="0">
                  <a:pos x="T4" y="T5"/>
                </a:cxn>
              </a:cxnLst>
              <a:rect l="0" t="0" r="r" b="b"/>
              <a:pathLst>
                <a:path w="17370" h="17974" fill="none" extrusionOk="0">
                  <a:moveTo>
                    <a:pt x="11978" y="0"/>
                  </a:moveTo>
                  <a:cubicBezTo>
                    <a:pt x="14059" y="1386"/>
                    <a:pt x="15883" y="3123"/>
                    <a:pt x="17369" y="5134"/>
                  </a:cubicBezTo>
                </a:path>
                <a:path w="17370" h="17974" stroke="0" extrusionOk="0">
                  <a:moveTo>
                    <a:pt x="11978" y="0"/>
                  </a:moveTo>
                  <a:cubicBezTo>
                    <a:pt x="14059" y="1386"/>
                    <a:pt x="15883" y="3123"/>
                    <a:pt x="17369" y="5134"/>
                  </a:cubicBezTo>
                  <a:lnTo>
                    <a:pt x="0" y="17974"/>
                  </a:lnTo>
                  <a:close/>
                </a:path>
              </a:pathLst>
            </a:custGeom>
            <a:noFill/>
            <a:ln w="57150">
              <a:solidFill>
                <a:srgbClr val="008000"/>
              </a:solidFill>
              <a:round/>
              <a:headEnd/>
              <a:tailEnd type="triangle" w="sm" len="sm"/>
            </a:ln>
            <a:effectLst/>
          </p:spPr>
          <p:txBody>
            <a:bodyPr wrap="none" anchor="ctr"/>
            <a:lstStyle/>
            <a:p>
              <a:endParaRPr lang="en-SG"/>
            </a:p>
          </p:txBody>
        </p:sp>
        <p:sp>
          <p:nvSpPr>
            <p:cNvPr id="26" name="Line 104"/>
            <p:cNvSpPr>
              <a:spLocks noChangeShapeType="1"/>
            </p:cNvSpPr>
            <p:nvPr/>
          </p:nvSpPr>
          <p:spPr bwMode="auto">
            <a:xfrm flipH="1">
              <a:off x="5102225" y="4368800"/>
              <a:ext cx="657225" cy="3175"/>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pic>
          <p:nvPicPr>
            <p:cNvPr id="27" name="Picture 105"/>
            <p:cNvPicPr>
              <a:picLocks noChangeArrowheads="1"/>
            </p:cNvPicPr>
            <p:nvPr/>
          </p:nvPicPr>
          <p:blipFill>
            <a:blip r:embed="rId8"/>
            <a:srcRect/>
            <a:stretch>
              <a:fillRect/>
            </a:stretch>
          </p:blipFill>
          <p:spPr bwMode="auto">
            <a:xfrm>
              <a:off x="7096125" y="6034088"/>
              <a:ext cx="523875" cy="485775"/>
            </a:xfrm>
            <a:prstGeom prst="rect">
              <a:avLst/>
            </a:prstGeom>
            <a:noFill/>
            <a:ln w="9525">
              <a:noFill/>
              <a:miter lim="800000"/>
              <a:headEnd/>
              <a:tailEnd/>
            </a:ln>
            <a:effectLst/>
          </p:spPr>
        </p:pic>
      </p:grpSp>
    </p:spTree>
    <p:extLst>
      <p:ext uri="{BB962C8B-B14F-4D97-AF65-F5344CB8AC3E}">
        <p14:creationId xmlns:p14="http://schemas.microsoft.com/office/powerpoint/2010/main" val="313931059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dirty="0"/>
          </a:p>
        </p:txBody>
      </p:sp>
      <p:sp>
        <p:nvSpPr>
          <p:cNvPr id="3" name="Content Placeholder 2"/>
          <p:cNvSpPr>
            <a:spLocks noGrp="1"/>
          </p:cNvSpPr>
          <p:nvPr>
            <p:ph idx="1"/>
          </p:nvPr>
        </p:nvSpPr>
        <p:spPr/>
        <p:txBody>
          <a:bodyPr>
            <a:normAutofit/>
          </a:bodyPr>
          <a:lstStyle/>
          <a:p>
            <a:pPr>
              <a:lnSpc>
                <a:spcPct val="120000"/>
              </a:lnSpc>
            </a:pPr>
            <a:r>
              <a:rPr lang="en-SG" dirty="0" err="1" smtClean="0"/>
              <a:t>Sebuah</a:t>
            </a:r>
            <a:r>
              <a:rPr lang="en-SG" dirty="0" smtClean="0"/>
              <a:t> bridge </a:t>
            </a:r>
            <a:r>
              <a:rPr lang="en-SG" dirty="0" err="1" smtClean="0"/>
              <a:t>tidak</a:t>
            </a:r>
            <a:r>
              <a:rPr lang="en-SG" dirty="0" smtClean="0"/>
              <a:t> </a:t>
            </a:r>
            <a:r>
              <a:rPr lang="en-SG" dirty="0" err="1" smtClean="0"/>
              <a:t>dapat</a:t>
            </a:r>
            <a:r>
              <a:rPr lang="en-SG" dirty="0" smtClean="0"/>
              <a:t>:</a:t>
            </a:r>
          </a:p>
          <a:p>
            <a:pPr lvl="1">
              <a:lnSpc>
                <a:spcPct val="120000"/>
              </a:lnSpc>
            </a:pPr>
            <a:r>
              <a:rPr lang="en-SG" dirty="0" err="1" smtClean="0"/>
              <a:t>menentukan</a:t>
            </a:r>
            <a:r>
              <a:rPr lang="en-SG" dirty="0" smtClean="0"/>
              <a:t> </a:t>
            </a:r>
            <a:r>
              <a:rPr lang="en-SG" dirty="0" err="1" smtClean="0"/>
              <a:t>jalur</a:t>
            </a:r>
            <a:r>
              <a:rPr lang="en-SG" dirty="0" smtClean="0"/>
              <a:t> </a:t>
            </a:r>
            <a:r>
              <a:rPr lang="en-SG" dirty="0" err="1" smtClean="0"/>
              <a:t>mana</a:t>
            </a:r>
            <a:r>
              <a:rPr lang="en-SG" dirty="0" smtClean="0"/>
              <a:t> yang paling </a:t>
            </a:r>
            <a:r>
              <a:rPr lang="en-SG" dirty="0" err="1" smtClean="0"/>
              <a:t>efisien</a:t>
            </a:r>
            <a:r>
              <a:rPr lang="en-SG" dirty="0" smtClean="0"/>
              <a:t> </a:t>
            </a:r>
            <a:r>
              <a:rPr lang="en-SG" dirty="0" err="1" smtClean="0"/>
              <a:t>untuk</a:t>
            </a:r>
            <a:r>
              <a:rPr lang="en-SG" dirty="0" smtClean="0"/>
              <a:t> </a:t>
            </a:r>
            <a:r>
              <a:rPr lang="en-SG" dirty="0" err="1" smtClean="0"/>
              <a:t>mentransmisikan</a:t>
            </a:r>
            <a:r>
              <a:rPr lang="en-SG" dirty="0" smtClean="0"/>
              <a:t> data</a:t>
            </a:r>
          </a:p>
          <a:p>
            <a:pPr lvl="1">
              <a:lnSpc>
                <a:spcPct val="120000"/>
              </a:lnSpc>
            </a:pPr>
            <a:r>
              <a:rPr lang="en-SG" dirty="0" err="1" smtClean="0"/>
              <a:t>menyediakan</a:t>
            </a:r>
            <a:r>
              <a:rPr lang="en-SG" dirty="0" smtClean="0"/>
              <a:t> </a:t>
            </a:r>
            <a:r>
              <a:rPr lang="en-SG" dirty="0" err="1" smtClean="0"/>
              <a:t>fungsi</a:t>
            </a:r>
            <a:r>
              <a:rPr lang="en-SG" dirty="0" smtClean="0"/>
              <a:t> traffic management (</a:t>
            </a:r>
            <a:r>
              <a:rPr lang="en-SG" dirty="0" err="1" smtClean="0"/>
              <a:t>melewatkan</a:t>
            </a:r>
            <a:r>
              <a:rPr lang="en-SG" dirty="0" smtClean="0"/>
              <a:t> </a:t>
            </a:r>
            <a:r>
              <a:rPr lang="en-SG" dirty="0" err="1" smtClean="0"/>
              <a:t>kemacetan</a:t>
            </a:r>
            <a:r>
              <a:rPr lang="en-SG" dirty="0" smtClean="0"/>
              <a:t>)</a:t>
            </a:r>
          </a:p>
          <a:p>
            <a:pPr>
              <a:lnSpc>
                <a:spcPct val="120000"/>
              </a:lnSpc>
            </a:pPr>
            <a:r>
              <a:rPr lang="en-SG" dirty="0" err="1" smtClean="0"/>
              <a:t>Fungsi-fungsi</a:t>
            </a:r>
            <a:r>
              <a:rPr lang="en-SG" dirty="0" smtClean="0"/>
              <a:t> bridge </a:t>
            </a:r>
            <a:r>
              <a:rPr lang="en-SG" dirty="0" err="1" smtClean="0"/>
              <a:t>dapat</a:t>
            </a:r>
            <a:r>
              <a:rPr lang="en-SG" dirty="0" smtClean="0"/>
              <a:t> </a:t>
            </a:r>
            <a:r>
              <a:rPr lang="en-SG" dirty="0" err="1" smtClean="0"/>
              <a:t>dilakukan</a:t>
            </a:r>
            <a:r>
              <a:rPr lang="en-SG" dirty="0" smtClean="0"/>
              <a:t> </a:t>
            </a:r>
            <a:r>
              <a:rPr lang="en-SG" dirty="0" err="1" smtClean="0"/>
              <a:t>oleh</a:t>
            </a:r>
            <a:r>
              <a:rPr lang="en-SG" dirty="0" smtClean="0"/>
              <a:t> </a:t>
            </a:r>
            <a:r>
              <a:rPr lang="en-SG" dirty="0" err="1" smtClean="0"/>
              <a:t>sebuah</a:t>
            </a:r>
            <a:r>
              <a:rPr lang="en-SG" dirty="0" smtClean="0"/>
              <a:t> server </a:t>
            </a:r>
            <a:r>
              <a:rPr lang="en-SG" dirty="0" err="1" smtClean="0"/>
              <a:t>atau</a:t>
            </a:r>
            <a:r>
              <a:rPr lang="en-SG" dirty="0" smtClean="0"/>
              <a:t> device bridge </a:t>
            </a:r>
            <a:r>
              <a:rPr lang="en-SG" dirty="0" err="1" smtClean="0"/>
              <a:t>mandiri</a:t>
            </a:r>
            <a:r>
              <a:rPr lang="en-SG" dirty="0" smtClean="0"/>
              <a:t>.</a:t>
            </a:r>
          </a:p>
          <a:p>
            <a:pPr>
              <a:lnSpc>
                <a:spcPct val="120000"/>
              </a:lnSpc>
            </a:pPr>
            <a:r>
              <a:rPr lang="en-SG" dirty="0" err="1" smtClean="0"/>
              <a:t>Aturan</a:t>
            </a:r>
            <a:r>
              <a:rPr lang="en-SG" dirty="0" smtClean="0"/>
              <a:t> </a:t>
            </a:r>
            <a:r>
              <a:rPr lang="en-SG" dirty="0" err="1" smtClean="0"/>
              <a:t>umumnya</a:t>
            </a:r>
            <a:r>
              <a:rPr lang="en-SG" dirty="0" smtClean="0"/>
              <a:t> </a:t>
            </a:r>
            <a:r>
              <a:rPr lang="en-SG" dirty="0" err="1" smtClean="0"/>
              <a:t>adalah</a:t>
            </a:r>
            <a:r>
              <a:rPr lang="en-SG" dirty="0" smtClean="0"/>
              <a:t> </a:t>
            </a:r>
            <a:r>
              <a:rPr lang="en-SG" dirty="0" err="1" smtClean="0"/>
              <a:t>tidak</a:t>
            </a:r>
            <a:r>
              <a:rPr lang="en-SG" dirty="0" smtClean="0"/>
              <a:t> </a:t>
            </a:r>
            <a:r>
              <a:rPr lang="en-SG" dirty="0" err="1" smtClean="0"/>
              <a:t>boleh</a:t>
            </a:r>
            <a:r>
              <a:rPr lang="en-SG" dirty="0" smtClean="0"/>
              <a:t> </a:t>
            </a:r>
            <a:r>
              <a:rPr lang="en-SG" dirty="0" err="1" smtClean="0"/>
              <a:t>ada</a:t>
            </a:r>
            <a:r>
              <a:rPr lang="en-SG" dirty="0" smtClean="0"/>
              <a:t> </a:t>
            </a:r>
            <a:r>
              <a:rPr lang="en-SG" dirty="0" err="1" smtClean="0"/>
              <a:t>lebih</a:t>
            </a:r>
            <a:r>
              <a:rPr lang="en-SG" dirty="0" smtClean="0"/>
              <a:t> </a:t>
            </a:r>
            <a:r>
              <a:rPr lang="en-SG" dirty="0" err="1" smtClean="0"/>
              <a:t>dari</a:t>
            </a:r>
            <a:r>
              <a:rPr lang="en-SG" dirty="0" smtClean="0"/>
              <a:t> </a:t>
            </a:r>
            <a:r>
              <a:rPr lang="en-SG" dirty="0" err="1" smtClean="0"/>
              <a:t>empat</a:t>
            </a:r>
            <a:r>
              <a:rPr lang="en-SG" dirty="0" smtClean="0"/>
              <a:t> bridge </a:t>
            </a:r>
            <a:r>
              <a:rPr lang="en-SG" dirty="0" err="1" smtClean="0"/>
              <a:t>pada</a:t>
            </a:r>
            <a:r>
              <a:rPr lang="en-SG" dirty="0" smtClean="0"/>
              <a:t> </a:t>
            </a:r>
            <a:r>
              <a:rPr lang="en-SG" dirty="0" err="1" smtClean="0"/>
              <a:t>satu</a:t>
            </a:r>
            <a:r>
              <a:rPr lang="en-SG" dirty="0" smtClean="0"/>
              <a:t> LAN.</a:t>
            </a:r>
          </a:p>
          <a:p>
            <a:pPr>
              <a:lnSpc>
                <a:spcPct val="120000"/>
              </a:lnSpc>
            </a:pPr>
            <a:endParaRPr lang="en-SG" dirty="0"/>
          </a:p>
        </p:txBody>
      </p:sp>
      <p:sp>
        <p:nvSpPr>
          <p:cNvPr id="4" name="Slide Number Placeholder 3"/>
          <p:cNvSpPr>
            <a:spLocks noGrp="1"/>
          </p:cNvSpPr>
          <p:nvPr>
            <p:ph type="sldNum" sz="quarter" idx="11"/>
          </p:nvPr>
        </p:nvSpPr>
        <p:spPr/>
        <p:txBody>
          <a:bodyPr/>
          <a:lstStyle/>
          <a:p>
            <a:fld id="{33FE6DC0-3D3F-452A-B58D-D3787DC8F01A}" type="slidenum">
              <a:rPr lang="en-SG" smtClean="0"/>
              <a:pPr/>
              <a:t>206</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sp>
        <p:nvSpPr>
          <p:cNvPr id="7" name="Date Placeholder 6"/>
          <p:cNvSpPr>
            <a:spLocks noGrp="1"/>
          </p:cNvSpPr>
          <p:nvPr>
            <p:ph type="dt" sz="half" idx="10"/>
          </p:nvPr>
        </p:nvSpPr>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84725801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SG"/>
          </a:p>
        </p:txBody>
      </p:sp>
      <p:pic>
        <p:nvPicPr>
          <p:cNvPr id="424962" name="Picture 2"/>
          <p:cNvPicPr>
            <a:picLocks noChangeAspect="1" noChangeArrowheads="1"/>
          </p:cNvPicPr>
          <p:nvPr/>
        </p:nvPicPr>
        <p:blipFill>
          <a:blip r:embed="rId2"/>
          <a:srcRect/>
          <a:stretch>
            <a:fillRect/>
          </a:stretch>
        </p:blipFill>
        <p:spPr bwMode="auto">
          <a:xfrm>
            <a:off x="3381356" y="1643051"/>
            <a:ext cx="5305436" cy="4606565"/>
          </a:xfrm>
          <a:prstGeom prst="rect">
            <a:avLst/>
          </a:prstGeom>
          <a:noFill/>
          <a:ln w="9525">
            <a:noFill/>
            <a:miter lim="800000"/>
            <a:headEnd/>
            <a:tailEnd/>
          </a:ln>
          <a:effectLst/>
        </p:spPr>
      </p:pic>
      <p:sp>
        <p:nvSpPr>
          <p:cNvPr id="6" name="Slide Number Placeholder 3"/>
          <p:cNvSpPr txBox="1">
            <a:spLocks/>
          </p:cNvSpPr>
          <p:nvPr/>
        </p:nvSpPr>
        <p:spPr>
          <a:xfrm>
            <a:off x="8077200" y="6356351"/>
            <a:ext cx="2133600" cy="365125"/>
          </a:xfrm>
          <a:prstGeom prst="rect">
            <a:avLst/>
          </a:prstGeom>
        </p:spPr>
        <p:txBody>
          <a:bodyPr vert="horz" lIns="91440" tIns="45720" rIns="91440" bIns="45720" rtlCol="0" anchor="ctr"/>
          <a:lstStyle/>
          <a:p>
            <a:pPr algn="r">
              <a:defRPr/>
            </a:pPr>
            <a:fld id="{33FE6DC0-3D3F-452A-B58D-D3787DC8F01A}" type="slidenum">
              <a:rPr lang="en-SG" sz="1400">
                <a:solidFill>
                  <a:schemeClr val="bg1"/>
                </a:solidFill>
                <a:latin typeface="Franklin Gothic Book" pitchFamily="34" charset="0"/>
              </a:rPr>
              <a:pPr algn="r">
                <a:defRPr/>
              </a:pPr>
              <a:t>207</a:t>
            </a:fld>
            <a:endParaRPr lang="en-SG" sz="1400" dirty="0">
              <a:solidFill>
                <a:schemeClr val="bg1"/>
              </a:solidFill>
              <a:latin typeface="Franklin Gothic Book" pitchFamily="34" charset="0"/>
            </a:endParaRPr>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60442232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t>Algoritma pada Bridge</a:t>
            </a:r>
          </a:p>
        </p:txBody>
      </p:sp>
      <p:sp>
        <p:nvSpPr>
          <p:cNvPr id="425987" name="Rectangle 3"/>
          <p:cNvSpPr>
            <a:spLocks noGrp="1" noChangeArrowheads="1"/>
          </p:cNvSpPr>
          <p:nvPr>
            <p:ph type="body" idx="1"/>
          </p:nvPr>
        </p:nvSpPr>
        <p:spPr/>
        <p:txBody>
          <a:bodyPr/>
          <a:lstStyle/>
          <a:p>
            <a:r>
              <a:rPr lang="en-US" dirty="0"/>
              <a:t>Listen in promiscuous mode</a:t>
            </a:r>
            <a:endParaRPr lang="id-ID" dirty="0"/>
          </a:p>
          <a:p>
            <a:pPr marL="857250" lvl="1" indent="-400050"/>
            <a:r>
              <a:rPr lang="id-ID" dirty="0"/>
              <a:t>It learns all of the traffics that come to its ports</a:t>
            </a:r>
            <a:endParaRPr lang="en-US" dirty="0"/>
          </a:p>
          <a:p>
            <a:r>
              <a:rPr lang="en-US" dirty="0" err="1"/>
              <a:t>Mengamati</a:t>
            </a:r>
            <a:r>
              <a:rPr lang="en-US" dirty="0"/>
              <a:t> </a:t>
            </a:r>
            <a:r>
              <a:rPr lang="en-US" i="1" dirty="0"/>
              <a:t>source address</a:t>
            </a:r>
            <a:r>
              <a:rPr lang="en-US" dirty="0"/>
              <a:t> </a:t>
            </a:r>
            <a:r>
              <a:rPr lang="en-US" dirty="0" err="1"/>
              <a:t>dari</a:t>
            </a:r>
            <a:r>
              <a:rPr lang="en-US" dirty="0"/>
              <a:t> frame yang </a:t>
            </a:r>
            <a:r>
              <a:rPr lang="en-US" dirty="0" err="1"/>
              <a:t>masuk</a:t>
            </a:r>
            <a:endParaRPr lang="en-US" dirty="0"/>
          </a:p>
          <a:p>
            <a:pPr marL="857250" lvl="1" indent="-400050"/>
            <a:r>
              <a:rPr lang="en-US" dirty="0"/>
              <a:t>Bridge </a:t>
            </a:r>
            <a:r>
              <a:rPr lang="en-US" dirty="0" err="1"/>
              <a:t>menggunakan</a:t>
            </a:r>
            <a:r>
              <a:rPr lang="en-US" dirty="0"/>
              <a:t> source address </a:t>
            </a:r>
            <a:r>
              <a:rPr lang="en-US" dirty="0" err="1"/>
              <a:t>untuk</a:t>
            </a:r>
            <a:r>
              <a:rPr lang="en-US" dirty="0"/>
              <a:t> </a:t>
            </a:r>
            <a:r>
              <a:rPr lang="en-US" dirty="0" err="1"/>
              <a:t>dapat</a:t>
            </a:r>
            <a:r>
              <a:rPr lang="en-US" dirty="0"/>
              <a:t> </a:t>
            </a:r>
            <a:r>
              <a:rPr lang="en-US" dirty="0" err="1"/>
              <a:t>mengetahui</a:t>
            </a:r>
            <a:r>
              <a:rPr lang="en-US" dirty="0"/>
              <a:t> </a:t>
            </a:r>
            <a:r>
              <a:rPr lang="en-US" dirty="0" err="1"/>
              <a:t>lokasi</a:t>
            </a:r>
            <a:r>
              <a:rPr lang="en-US" dirty="0"/>
              <a:t> </a:t>
            </a:r>
            <a:r>
              <a:rPr lang="en-US" dirty="0" err="1"/>
              <a:t>suatu</a:t>
            </a:r>
            <a:r>
              <a:rPr lang="en-US" dirty="0"/>
              <a:t> </a:t>
            </a:r>
            <a:r>
              <a:rPr lang="en-US" dirty="0" err="1"/>
              <a:t>komputer</a:t>
            </a:r>
            <a:endParaRPr lang="en-US"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208</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78736946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Ilustrasi</a:t>
            </a:r>
            <a:r>
              <a:rPr lang="en-US" dirty="0" smtClean="0"/>
              <a:t> </a:t>
            </a:r>
            <a:r>
              <a:rPr lang="en-US" dirty="0" err="1" smtClean="0"/>
              <a:t>pembelajaran</a:t>
            </a:r>
            <a:r>
              <a:rPr lang="en-US" dirty="0" smtClean="0"/>
              <a:t> yang </a:t>
            </a:r>
            <a:r>
              <a:rPr lang="en-US" dirty="0" err="1" smtClean="0"/>
              <a:t>dilakukan</a:t>
            </a:r>
            <a:r>
              <a:rPr lang="en-US" dirty="0" smtClean="0"/>
              <a:t> </a:t>
            </a:r>
            <a:r>
              <a:rPr lang="en-US" dirty="0" err="1" smtClean="0"/>
              <a:t>oleh</a:t>
            </a:r>
            <a:r>
              <a:rPr lang="en-US" dirty="0" smtClean="0"/>
              <a:t> </a:t>
            </a:r>
            <a:r>
              <a:rPr lang="en-US" dirty="0" err="1" smtClean="0"/>
              <a:t>suatu</a:t>
            </a:r>
            <a:r>
              <a:rPr lang="en-US" dirty="0" smtClean="0"/>
              <a:t> Bridge</a:t>
            </a:r>
            <a:endParaRPr lang="en-SG" dirty="0"/>
          </a:p>
        </p:txBody>
      </p:sp>
      <p:pic>
        <p:nvPicPr>
          <p:cNvPr id="427011" name="Picture 3"/>
          <p:cNvPicPr>
            <a:picLocks noChangeAspect="1" noChangeArrowheads="1"/>
          </p:cNvPicPr>
          <p:nvPr/>
        </p:nvPicPr>
        <p:blipFill>
          <a:blip r:embed="rId2"/>
          <a:srcRect/>
          <a:stretch>
            <a:fillRect/>
          </a:stretch>
        </p:blipFill>
        <p:spPr bwMode="auto">
          <a:xfrm>
            <a:off x="2809852" y="1665366"/>
            <a:ext cx="6391292" cy="4478279"/>
          </a:xfrm>
          <a:prstGeom prst="rect">
            <a:avLst/>
          </a:prstGeom>
          <a:noFill/>
          <a:ln w="9525">
            <a:noFill/>
            <a:miter lim="800000"/>
            <a:headEnd/>
            <a:tailEnd/>
          </a:ln>
          <a:effectLst/>
        </p:spPr>
      </p:pic>
      <p:sp>
        <p:nvSpPr>
          <p:cNvPr id="7"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209</a:t>
            </a:fld>
            <a:endParaRPr lang="en-SG" dirty="0"/>
          </a:p>
        </p:txBody>
      </p:sp>
      <p:sp>
        <p:nvSpPr>
          <p:cNvPr id="8"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9"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601208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07433966"/>
              </p:ext>
            </p:extLst>
          </p:nvPr>
        </p:nvGraphicFramePr>
        <p:xfrm>
          <a:off x="2095472" y="2060974"/>
          <a:ext cx="8153400" cy="3939795"/>
        </p:xfrm>
        <a:graphic>
          <a:graphicData uri="http://schemas.openxmlformats.org/drawingml/2006/table">
            <a:tbl>
              <a:tblPr firstRow="1" bandRow="1">
                <a:tableStyleId>{93296810-A885-4BE3-A3E7-6D5BEEA58F35}</a:tableStyleId>
              </a:tblPr>
              <a:tblGrid>
                <a:gridCol w="1630680">
                  <a:extLst>
                    <a:ext uri="{9D8B030D-6E8A-4147-A177-3AD203B41FA5}">
                      <a16:colId xmlns:a16="http://schemas.microsoft.com/office/drawing/2014/main" val="20000"/>
                    </a:ext>
                  </a:extLst>
                </a:gridCol>
                <a:gridCol w="1630680">
                  <a:extLst>
                    <a:ext uri="{9D8B030D-6E8A-4147-A177-3AD203B41FA5}">
                      <a16:colId xmlns:a16="http://schemas.microsoft.com/office/drawing/2014/main" val="20001"/>
                    </a:ext>
                  </a:extLst>
                </a:gridCol>
                <a:gridCol w="1630680">
                  <a:extLst>
                    <a:ext uri="{9D8B030D-6E8A-4147-A177-3AD203B41FA5}">
                      <a16:colId xmlns:a16="http://schemas.microsoft.com/office/drawing/2014/main" val="20002"/>
                    </a:ext>
                  </a:extLst>
                </a:gridCol>
                <a:gridCol w="1630680">
                  <a:extLst>
                    <a:ext uri="{9D8B030D-6E8A-4147-A177-3AD203B41FA5}">
                      <a16:colId xmlns:a16="http://schemas.microsoft.com/office/drawing/2014/main" val="20003"/>
                    </a:ext>
                  </a:extLst>
                </a:gridCol>
                <a:gridCol w="1630680">
                  <a:extLst>
                    <a:ext uri="{9D8B030D-6E8A-4147-A177-3AD203B41FA5}">
                      <a16:colId xmlns:a16="http://schemas.microsoft.com/office/drawing/2014/main" val="20004"/>
                    </a:ext>
                  </a:extLst>
                </a:gridCol>
              </a:tblGrid>
              <a:tr h="370840">
                <a:tc>
                  <a:txBody>
                    <a:bodyPr/>
                    <a:lstStyle/>
                    <a:p>
                      <a:pPr algn="ctr">
                        <a:spcBef>
                          <a:spcPts val="600"/>
                        </a:spcBef>
                        <a:spcAft>
                          <a:spcPts val="1200"/>
                        </a:spcAft>
                      </a:pPr>
                      <a:r>
                        <a:rPr lang="en-US" dirty="0" err="1" smtClean="0"/>
                        <a:t>Pilihan</a:t>
                      </a:r>
                      <a:endParaRPr lang="en-US" dirty="0"/>
                    </a:p>
                  </a:txBody>
                  <a:tcPr/>
                </a:tc>
                <a:tc>
                  <a:txBody>
                    <a:bodyPr/>
                    <a:lstStyle/>
                    <a:p>
                      <a:pPr algn="ctr">
                        <a:spcBef>
                          <a:spcPts val="600"/>
                        </a:spcBef>
                        <a:spcAft>
                          <a:spcPts val="1200"/>
                        </a:spcAft>
                      </a:pPr>
                      <a:r>
                        <a:rPr lang="en-US" dirty="0" err="1" smtClean="0"/>
                        <a:t>Thinnet</a:t>
                      </a:r>
                      <a:endParaRPr lang="en-US" dirty="0"/>
                    </a:p>
                  </a:txBody>
                  <a:tcPr/>
                </a:tc>
                <a:tc>
                  <a:txBody>
                    <a:bodyPr/>
                    <a:lstStyle/>
                    <a:p>
                      <a:pPr algn="ctr">
                        <a:spcBef>
                          <a:spcPts val="600"/>
                        </a:spcBef>
                        <a:spcAft>
                          <a:spcPts val="1200"/>
                        </a:spcAft>
                      </a:pPr>
                      <a:r>
                        <a:rPr lang="en-US" dirty="0" err="1" smtClean="0"/>
                        <a:t>Thicknet</a:t>
                      </a:r>
                      <a:endParaRPr lang="en-US" dirty="0"/>
                    </a:p>
                  </a:txBody>
                  <a:tcPr/>
                </a:tc>
                <a:tc>
                  <a:txBody>
                    <a:bodyPr/>
                    <a:lstStyle/>
                    <a:p>
                      <a:pPr algn="ctr">
                        <a:spcBef>
                          <a:spcPts val="600"/>
                        </a:spcBef>
                        <a:spcAft>
                          <a:spcPts val="1200"/>
                        </a:spcAft>
                      </a:pPr>
                      <a:r>
                        <a:rPr lang="en-US" dirty="0" smtClean="0"/>
                        <a:t>Twisted</a:t>
                      </a:r>
                      <a:endParaRPr lang="en-US" dirty="0"/>
                    </a:p>
                  </a:txBody>
                  <a:tcPr/>
                </a:tc>
                <a:tc>
                  <a:txBody>
                    <a:bodyPr/>
                    <a:lstStyle/>
                    <a:p>
                      <a:pPr algn="ctr">
                        <a:spcBef>
                          <a:spcPts val="600"/>
                        </a:spcBef>
                        <a:spcAft>
                          <a:spcPts val="1200"/>
                        </a:spcAft>
                      </a:pPr>
                      <a:r>
                        <a:rPr lang="en-US" dirty="0" smtClean="0"/>
                        <a:t>Fiber Optic</a:t>
                      </a:r>
                      <a:endParaRPr lang="en-US" dirty="0"/>
                    </a:p>
                  </a:txBody>
                  <a:tcPr/>
                </a:tc>
                <a:extLst>
                  <a:ext uri="{0D108BD9-81ED-4DB2-BD59-A6C34878D82A}">
                    <a16:rowId xmlns:a16="http://schemas.microsoft.com/office/drawing/2014/main" val="10000"/>
                  </a:ext>
                </a:extLst>
              </a:tr>
              <a:tr h="370840">
                <a:tc>
                  <a:txBody>
                    <a:bodyPr/>
                    <a:lstStyle/>
                    <a:p>
                      <a:pPr>
                        <a:lnSpc>
                          <a:spcPct val="114000"/>
                        </a:lnSpc>
                        <a:spcBef>
                          <a:spcPts val="1200"/>
                        </a:spcBef>
                        <a:spcAft>
                          <a:spcPts val="1200"/>
                        </a:spcAft>
                      </a:pPr>
                      <a:r>
                        <a:rPr lang="en-US" dirty="0" err="1" smtClean="0"/>
                        <a:t>Biaya</a:t>
                      </a:r>
                      <a:r>
                        <a:rPr lang="en-US" dirty="0" smtClean="0"/>
                        <a:t>/</a:t>
                      </a:r>
                      <a:r>
                        <a:rPr lang="en-US" dirty="0" err="1" smtClean="0"/>
                        <a:t>Harga</a:t>
                      </a:r>
                      <a:endParaRPr lang="en-US" dirty="0"/>
                    </a:p>
                  </a:txBody>
                  <a:tcPr/>
                </a:tc>
                <a:tc>
                  <a:txBody>
                    <a:bodyPr/>
                    <a:lstStyle/>
                    <a:p>
                      <a:pPr algn="ctr">
                        <a:lnSpc>
                          <a:spcPct val="114000"/>
                        </a:lnSpc>
                        <a:spcBef>
                          <a:spcPts val="1200"/>
                        </a:spcBef>
                        <a:spcAft>
                          <a:spcPts val="1200"/>
                        </a:spcAft>
                      </a:pPr>
                      <a:r>
                        <a:rPr lang="en-US" dirty="0" err="1" smtClean="0"/>
                        <a:t>Lebih</a:t>
                      </a:r>
                      <a:r>
                        <a:rPr lang="en-US" dirty="0" smtClean="0"/>
                        <a:t> </a:t>
                      </a:r>
                      <a:r>
                        <a:rPr lang="en-US" dirty="0" err="1" smtClean="0"/>
                        <a:t>mahal</a:t>
                      </a:r>
                      <a:r>
                        <a:rPr lang="en-US" dirty="0" smtClean="0"/>
                        <a:t> </a:t>
                      </a:r>
                      <a:r>
                        <a:rPr lang="en-US" dirty="0" err="1" smtClean="0"/>
                        <a:t>dari</a:t>
                      </a:r>
                      <a:r>
                        <a:rPr lang="en-US" dirty="0" smtClean="0"/>
                        <a:t> twisted</a:t>
                      </a:r>
                      <a:endParaRPr lang="en-US" dirty="0"/>
                    </a:p>
                  </a:txBody>
                  <a:tcPr/>
                </a:tc>
                <a:tc>
                  <a:txBody>
                    <a:bodyPr/>
                    <a:lstStyle/>
                    <a:p>
                      <a:pPr algn="ctr">
                        <a:lnSpc>
                          <a:spcPct val="114000"/>
                        </a:lnSpc>
                        <a:spcBef>
                          <a:spcPts val="1200"/>
                        </a:spcBef>
                        <a:spcAft>
                          <a:spcPts val="1200"/>
                        </a:spcAft>
                      </a:pPr>
                      <a:r>
                        <a:rPr lang="en-US" dirty="0" err="1" smtClean="0"/>
                        <a:t>Lebih</a:t>
                      </a:r>
                      <a:r>
                        <a:rPr lang="en-US" dirty="0" smtClean="0"/>
                        <a:t> </a:t>
                      </a:r>
                      <a:r>
                        <a:rPr lang="en-US" dirty="0" err="1" smtClean="0"/>
                        <a:t>mahal</a:t>
                      </a:r>
                      <a:r>
                        <a:rPr lang="en-US" dirty="0" smtClean="0"/>
                        <a:t> </a:t>
                      </a:r>
                      <a:r>
                        <a:rPr lang="en-US" dirty="0" err="1" smtClean="0"/>
                        <a:t>dari</a:t>
                      </a:r>
                      <a:r>
                        <a:rPr lang="en-US" dirty="0" smtClean="0"/>
                        <a:t> </a:t>
                      </a:r>
                      <a:r>
                        <a:rPr lang="en-US" dirty="0" err="1" smtClean="0"/>
                        <a:t>thinnet</a:t>
                      </a:r>
                      <a:endParaRPr lang="en-US" dirty="0"/>
                    </a:p>
                  </a:txBody>
                  <a:tcPr/>
                </a:tc>
                <a:tc>
                  <a:txBody>
                    <a:bodyPr/>
                    <a:lstStyle/>
                    <a:p>
                      <a:pPr algn="ctr">
                        <a:lnSpc>
                          <a:spcPct val="114000"/>
                        </a:lnSpc>
                        <a:spcBef>
                          <a:spcPts val="1200"/>
                        </a:spcBef>
                        <a:spcAft>
                          <a:spcPts val="1200"/>
                        </a:spcAft>
                      </a:pPr>
                      <a:r>
                        <a:rPr lang="en-US" dirty="0" smtClean="0"/>
                        <a:t>Paling </a:t>
                      </a:r>
                      <a:r>
                        <a:rPr lang="en-US" dirty="0" err="1" smtClean="0"/>
                        <a:t>murah</a:t>
                      </a:r>
                      <a:endParaRPr lang="en-US" dirty="0"/>
                    </a:p>
                  </a:txBody>
                  <a:tcPr/>
                </a:tc>
                <a:tc>
                  <a:txBody>
                    <a:bodyPr/>
                    <a:lstStyle/>
                    <a:p>
                      <a:pPr algn="ctr">
                        <a:lnSpc>
                          <a:spcPct val="114000"/>
                        </a:lnSpc>
                        <a:spcBef>
                          <a:spcPts val="1200"/>
                        </a:spcBef>
                        <a:spcAft>
                          <a:spcPts val="1200"/>
                        </a:spcAft>
                      </a:pPr>
                      <a:r>
                        <a:rPr lang="en-US" dirty="0" smtClean="0"/>
                        <a:t>Paling </a:t>
                      </a:r>
                      <a:r>
                        <a:rPr lang="en-US" dirty="0" err="1" smtClean="0"/>
                        <a:t>mahal</a:t>
                      </a:r>
                      <a:endParaRPr lang="en-US" dirty="0"/>
                    </a:p>
                  </a:txBody>
                  <a:tcPr/>
                </a:tc>
                <a:extLst>
                  <a:ext uri="{0D108BD9-81ED-4DB2-BD59-A6C34878D82A}">
                    <a16:rowId xmlns:a16="http://schemas.microsoft.com/office/drawing/2014/main" val="10001"/>
                  </a:ext>
                </a:extLst>
              </a:tr>
              <a:tr h="370840">
                <a:tc>
                  <a:txBody>
                    <a:bodyPr/>
                    <a:lstStyle/>
                    <a:p>
                      <a:pPr>
                        <a:lnSpc>
                          <a:spcPct val="114000"/>
                        </a:lnSpc>
                        <a:spcBef>
                          <a:spcPts val="1200"/>
                        </a:spcBef>
                        <a:spcAft>
                          <a:spcPts val="1200"/>
                        </a:spcAft>
                      </a:pPr>
                      <a:r>
                        <a:rPr lang="en-US" dirty="0" err="1" smtClean="0"/>
                        <a:t>Jangkauan</a:t>
                      </a:r>
                      <a:endParaRPr lang="en-US" dirty="0"/>
                    </a:p>
                  </a:txBody>
                  <a:tcPr/>
                </a:tc>
                <a:tc>
                  <a:txBody>
                    <a:bodyPr/>
                    <a:lstStyle/>
                    <a:p>
                      <a:pPr algn="ctr">
                        <a:lnSpc>
                          <a:spcPct val="114000"/>
                        </a:lnSpc>
                        <a:spcBef>
                          <a:spcPts val="1200"/>
                        </a:spcBef>
                        <a:spcAft>
                          <a:spcPts val="1200"/>
                        </a:spcAft>
                      </a:pPr>
                      <a:r>
                        <a:rPr lang="en-US" dirty="0" smtClean="0"/>
                        <a:t>185 meter</a:t>
                      </a:r>
                      <a:endParaRPr lang="en-US" dirty="0"/>
                    </a:p>
                  </a:txBody>
                  <a:tcPr/>
                </a:tc>
                <a:tc>
                  <a:txBody>
                    <a:bodyPr/>
                    <a:lstStyle/>
                    <a:p>
                      <a:pPr algn="ctr">
                        <a:lnSpc>
                          <a:spcPct val="114000"/>
                        </a:lnSpc>
                        <a:spcBef>
                          <a:spcPts val="1200"/>
                        </a:spcBef>
                        <a:spcAft>
                          <a:spcPts val="1200"/>
                        </a:spcAft>
                      </a:pPr>
                      <a:r>
                        <a:rPr lang="en-US" dirty="0" smtClean="0"/>
                        <a:t>500 meter</a:t>
                      </a:r>
                      <a:endParaRPr lang="en-US" dirty="0"/>
                    </a:p>
                  </a:txBody>
                  <a:tcPr/>
                </a:tc>
                <a:tc>
                  <a:txBody>
                    <a:bodyPr/>
                    <a:lstStyle/>
                    <a:p>
                      <a:pPr algn="ctr">
                        <a:lnSpc>
                          <a:spcPct val="114000"/>
                        </a:lnSpc>
                        <a:spcBef>
                          <a:spcPts val="1200"/>
                        </a:spcBef>
                        <a:spcAft>
                          <a:spcPts val="1200"/>
                        </a:spcAft>
                      </a:pPr>
                      <a:r>
                        <a:rPr lang="en-US" dirty="0" smtClean="0"/>
                        <a:t>100 meter</a:t>
                      </a:r>
                      <a:endParaRPr lang="en-US" dirty="0"/>
                    </a:p>
                  </a:txBody>
                  <a:tcPr/>
                </a:tc>
                <a:tc>
                  <a:txBody>
                    <a:bodyPr/>
                    <a:lstStyle/>
                    <a:p>
                      <a:pPr algn="ctr">
                        <a:lnSpc>
                          <a:spcPct val="114000"/>
                        </a:lnSpc>
                        <a:spcBef>
                          <a:spcPts val="1200"/>
                        </a:spcBef>
                        <a:spcAft>
                          <a:spcPts val="1200"/>
                        </a:spcAft>
                      </a:pPr>
                      <a:r>
                        <a:rPr lang="en-US" dirty="0" smtClean="0"/>
                        <a:t>2000 meter</a:t>
                      </a:r>
                      <a:endParaRPr lang="en-US" dirty="0"/>
                    </a:p>
                  </a:txBody>
                  <a:tcPr/>
                </a:tc>
                <a:extLst>
                  <a:ext uri="{0D108BD9-81ED-4DB2-BD59-A6C34878D82A}">
                    <a16:rowId xmlns:a16="http://schemas.microsoft.com/office/drawing/2014/main" val="10002"/>
                  </a:ext>
                </a:extLst>
              </a:tr>
              <a:tr h="370840">
                <a:tc>
                  <a:txBody>
                    <a:bodyPr/>
                    <a:lstStyle/>
                    <a:p>
                      <a:pPr>
                        <a:lnSpc>
                          <a:spcPct val="114000"/>
                        </a:lnSpc>
                        <a:spcBef>
                          <a:spcPts val="1200"/>
                        </a:spcBef>
                        <a:spcAft>
                          <a:spcPts val="1200"/>
                        </a:spcAft>
                      </a:pPr>
                      <a:r>
                        <a:rPr lang="en-US" dirty="0" err="1" smtClean="0"/>
                        <a:t>Transmisi</a:t>
                      </a:r>
                      <a:endParaRPr lang="en-US" dirty="0"/>
                    </a:p>
                  </a:txBody>
                  <a:tcPr/>
                </a:tc>
                <a:tc>
                  <a:txBody>
                    <a:bodyPr/>
                    <a:lstStyle/>
                    <a:p>
                      <a:pPr algn="ctr">
                        <a:lnSpc>
                          <a:spcPct val="114000"/>
                        </a:lnSpc>
                        <a:spcBef>
                          <a:spcPts val="1200"/>
                        </a:spcBef>
                        <a:spcAft>
                          <a:spcPts val="1200"/>
                        </a:spcAft>
                      </a:pPr>
                      <a:r>
                        <a:rPr lang="en-US" dirty="0" smtClean="0"/>
                        <a:t>10 Mbps</a:t>
                      </a:r>
                      <a:endParaRPr lang="en-US" dirty="0"/>
                    </a:p>
                  </a:txBody>
                  <a:tcPr/>
                </a:tc>
                <a:tc>
                  <a:txBody>
                    <a:bodyPr/>
                    <a:lstStyle/>
                    <a:p>
                      <a:pPr algn="ctr">
                        <a:lnSpc>
                          <a:spcPct val="114000"/>
                        </a:lnSpc>
                        <a:spcBef>
                          <a:spcPts val="1200"/>
                        </a:spcBef>
                        <a:spcAft>
                          <a:spcPts val="1200"/>
                        </a:spcAft>
                      </a:pPr>
                      <a:r>
                        <a:rPr lang="en-US" dirty="0" smtClean="0"/>
                        <a:t>10 Mbps</a:t>
                      </a:r>
                      <a:endParaRPr lang="en-US" dirty="0"/>
                    </a:p>
                  </a:txBody>
                  <a:tcPr/>
                </a:tc>
                <a:tc>
                  <a:txBody>
                    <a:bodyPr/>
                    <a:lstStyle/>
                    <a:p>
                      <a:pPr algn="ctr">
                        <a:lnSpc>
                          <a:spcPct val="114000"/>
                        </a:lnSpc>
                        <a:spcBef>
                          <a:spcPts val="1200"/>
                        </a:spcBef>
                        <a:spcAft>
                          <a:spcPts val="1200"/>
                        </a:spcAft>
                      </a:pPr>
                      <a:r>
                        <a:rPr lang="en-US" dirty="0" smtClean="0"/>
                        <a:t>1 </a:t>
                      </a:r>
                      <a:r>
                        <a:rPr lang="en-US" dirty="0" err="1" smtClean="0"/>
                        <a:t>Gbps</a:t>
                      </a:r>
                      <a:endParaRPr lang="en-US" dirty="0"/>
                    </a:p>
                  </a:txBody>
                  <a:tcPr/>
                </a:tc>
                <a:tc>
                  <a:txBody>
                    <a:bodyPr/>
                    <a:lstStyle/>
                    <a:p>
                      <a:pPr algn="ctr">
                        <a:lnSpc>
                          <a:spcPct val="114000"/>
                        </a:lnSpc>
                        <a:spcBef>
                          <a:spcPts val="1200"/>
                        </a:spcBef>
                        <a:spcAft>
                          <a:spcPts val="1200"/>
                        </a:spcAft>
                      </a:pPr>
                      <a:r>
                        <a:rPr lang="en-US" dirty="0" smtClean="0"/>
                        <a:t>&gt;1 </a:t>
                      </a:r>
                      <a:r>
                        <a:rPr lang="en-US" dirty="0" err="1" smtClean="0"/>
                        <a:t>Gbps</a:t>
                      </a:r>
                      <a:endParaRPr lang="en-US" dirty="0"/>
                    </a:p>
                  </a:txBody>
                  <a:tcPr/>
                </a:tc>
                <a:extLst>
                  <a:ext uri="{0D108BD9-81ED-4DB2-BD59-A6C34878D82A}">
                    <a16:rowId xmlns:a16="http://schemas.microsoft.com/office/drawing/2014/main" val="10003"/>
                  </a:ext>
                </a:extLst>
              </a:tr>
              <a:tr h="370840">
                <a:tc>
                  <a:txBody>
                    <a:bodyPr/>
                    <a:lstStyle/>
                    <a:p>
                      <a:pPr>
                        <a:lnSpc>
                          <a:spcPct val="114000"/>
                        </a:lnSpc>
                        <a:spcBef>
                          <a:spcPts val="1200"/>
                        </a:spcBef>
                        <a:spcAft>
                          <a:spcPts val="1200"/>
                        </a:spcAft>
                      </a:pPr>
                      <a:r>
                        <a:rPr lang="en-US" dirty="0" err="1" smtClean="0"/>
                        <a:t>Fleksibilitas</a:t>
                      </a:r>
                      <a:endParaRPr lang="en-US" dirty="0"/>
                    </a:p>
                  </a:txBody>
                  <a:tcPr/>
                </a:tc>
                <a:tc>
                  <a:txBody>
                    <a:bodyPr/>
                    <a:lstStyle/>
                    <a:p>
                      <a:pPr algn="ctr">
                        <a:lnSpc>
                          <a:spcPct val="114000"/>
                        </a:lnSpc>
                        <a:spcBef>
                          <a:spcPts val="1200"/>
                        </a:spcBef>
                        <a:spcAft>
                          <a:spcPts val="1200"/>
                        </a:spcAft>
                      </a:pPr>
                      <a:r>
                        <a:rPr lang="en-US" dirty="0" err="1" smtClean="0"/>
                        <a:t>Cukup</a:t>
                      </a:r>
                      <a:endParaRPr lang="en-US" dirty="0"/>
                    </a:p>
                  </a:txBody>
                  <a:tcPr/>
                </a:tc>
                <a:tc>
                  <a:txBody>
                    <a:bodyPr/>
                    <a:lstStyle/>
                    <a:p>
                      <a:pPr algn="ctr">
                        <a:lnSpc>
                          <a:spcPct val="114000"/>
                        </a:lnSpc>
                        <a:spcBef>
                          <a:spcPts val="1200"/>
                        </a:spcBef>
                        <a:spcAft>
                          <a:spcPts val="1200"/>
                        </a:spcAft>
                      </a:pPr>
                      <a:r>
                        <a:rPr lang="en-US" dirty="0" err="1" smtClean="0"/>
                        <a:t>Kurang</a:t>
                      </a:r>
                      <a:endParaRPr lang="en-US" dirty="0"/>
                    </a:p>
                  </a:txBody>
                  <a:tcPr/>
                </a:tc>
                <a:tc>
                  <a:txBody>
                    <a:bodyPr/>
                    <a:lstStyle/>
                    <a:p>
                      <a:pPr algn="ctr">
                        <a:lnSpc>
                          <a:spcPct val="114000"/>
                        </a:lnSpc>
                        <a:spcBef>
                          <a:spcPts val="1200"/>
                        </a:spcBef>
                        <a:spcAft>
                          <a:spcPts val="1200"/>
                        </a:spcAft>
                      </a:pPr>
                      <a:r>
                        <a:rPr lang="en-US" dirty="0" smtClean="0"/>
                        <a:t>Paling</a:t>
                      </a:r>
                      <a:endParaRPr lang="en-US" dirty="0"/>
                    </a:p>
                  </a:txBody>
                  <a:tcPr/>
                </a:tc>
                <a:tc>
                  <a:txBody>
                    <a:bodyPr/>
                    <a:lstStyle/>
                    <a:p>
                      <a:pPr algn="ctr">
                        <a:lnSpc>
                          <a:spcPct val="114000"/>
                        </a:lnSpc>
                        <a:spcBef>
                          <a:spcPts val="1200"/>
                        </a:spcBef>
                        <a:spcAft>
                          <a:spcPts val="1200"/>
                        </a:spcAft>
                      </a:pPr>
                      <a:r>
                        <a:rPr lang="en-US" dirty="0" err="1" smtClean="0"/>
                        <a:t>Tidak</a:t>
                      </a:r>
                      <a:endParaRPr lang="en-US" dirty="0"/>
                    </a:p>
                  </a:txBody>
                  <a:tcPr/>
                </a:tc>
                <a:extLst>
                  <a:ext uri="{0D108BD9-81ED-4DB2-BD59-A6C34878D82A}">
                    <a16:rowId xmlns:a16="http://schemas.microsoft.com/office/drawing/2014/main" val="10004"/>
                  </a:ext>
                </a:extLst>
              </a:tr>
              <a:tr h="370840">
                <a:tc>
                  <a:txBody>
                    <a:bodyPr/>
                    <a:lstStyle/>
                    <a:p>
                      <a:pPr>
                        <a:lnSpc>
                          <a:spcPct val="114000"/>
                        </a:lnSpc>
                        <a:spcBef>
                          <a:spcPts val="1200"/>
                        </a:spcBef>
                        <a:spcAft>
                          <a:spcPts val="1200"/>
                        </a:spcAft>
                      </a:pPr>
                      <a:r>
                        <a:rPr lang="en-US" dirty="0" err="1" smtClean="0"/>
                        <a:t>Kemudahan</a:t>
                      </a:r>
                      <a:r>
                        <a:rPr lang="en-US" dirty="0" smtClean="0"/>
                        <a:t> </a:t>
                      </a:r>
                      <a:r>
                        <a:rPr lang="en-US" dirty="0" err="1" smtClean="0"/>
                        <a:t>Instalasi</a:t>
                      </a:r>
                      <a:endParaRPr lang="en-US" dirty="0"/>
                    </a:p>
                  </a:txBody>
                  <a:tcPr/>
                </a:tc>
                <a:tc>
                  <a:txBody>
                    <a:bodyPr/>
                    <a:lstStyle/>
                    <a:p>
                      <a:pPr algn="ctr">
                        <a:lnSpc>
                          <a:spcPct val="114000"/>
                        </a:lnSpc>
                        <a:spcBef>
                          <a:spcPts val="1200"/>
                        </a:spcBef>
                        <a:spcAft>
                          <a:spcPts val="1200"/>
                        </a:spcAft>
                      </a:pPr>
                      <a:r>
                        <a:rPr lang="en-US" dirty="0" err="1" smtClean="0"/>
                        <a:t>Gampang</a:t>
                      </a:r>
                      <a:endParaRPr lang="en-US" dirty="0"/>
                    </a:p>
                  </a:txBody>
                  <a:tcPr/>
                </a:tc>
                <a:tc>
                  <a:txBody>
                    <a:bodyPr/>
                    <a:lstStyle/>
                    <a:p>
                      <a:pPr algn="ctr">
                        <a:lnSpc>
                          <a:spcPct val="114000"/>
                        </a:lnSpc>
                        <a:spcBef>
                          <a:spcPts val="1200"/>
                        </a:spcBef>
                        <a:spcAft>
                          <a:spcPts val="1200"/>
                        </a:spcAft>
                      </a:pPr>
                      <a:r>
                        <a:rPr lang="en-US" dirty="0" err="1" smtClean="0"/>
                        <a:t>Gampang</a:t>
                      </a:r>
                      <a:endParaRPr lang="en-US" dirty="0"/>
                    </a:p>
                  </a:txBody>
                  <a:tcPr/>
                </a:tc>
                <a:tc>
                  <a:txBody>
                    <a:bodyPr/>
                    <a:lstStyle/>
                    <a:p>
                      <a:pPr algn="ctr">
                        <a:lnSpc>
                          <a:spcPct val="114000"/>
                        </a:lnSpc>
                        <a:spcBef>
                          <a:spcPts val="1200"/>
                        </a:spcBef>
                        <a:spcAft>
                          <a:spcPts val="1200"/>
                        </a:spcAft>
                      </a:pPr>
                      <a:r>
                        <a:rPr lang="en-US" dirty="0" err="1" smtClean="0"/>
                        <a:t>Sangat</a:t>
                      </a:r>
                      <a:r>
                        <a:rPr lang="en-US" dirty="0" smtClean="0"/>
                        <a:t> </a:t>
                      </a:r>
                      <a:r>
                        <a:rPr lang="en-US" dirty="0" err="1" smtClean="0"/>
                        <a:t>Gampang</a:t>
                      </a:r>
                      <a:endParaRPr lang="en-US" dirty="0"/>
                    </a:p>
                  </a:txBody>
                  <a:tcPr/>
                </a:tc>
                <a:tc>
                  <a:txBody>
                    <a:bodyPr/>
                    <a:lstStyle/>
                    <a:p>
                      <a:pPr algn="ctr">
                        <a:lnSpc>
                          <a:spcPct val="114000"/>
                        </a:lnSpc>
                        <a:spcBef>
                          <a:spcPts val="1200"/>
                        </a:spcBef>
                        <a:spcAft>
                          <a:spcPts val="1200"/>
                        </a:spcAft>
                      </a:pPr>
                      <a:r>
                        <a:rPr lang="en-US" dirty="0" err="1" smtClean="0"/>
                        <a:t>Sulit</a:t>
                      </a:r>
                      <a:endParaRPr lang="en-US" dirty="0"/>
                    </a:p>
                  </a:txBody>
                  <a:tcPr/>
                </a:tc>
                <a:extLst>
                  <a:ext uri="{0D108BD9-81ED-4DB2-BD59-A6C34878D82A}">
                    <a16:rowId xmlns:a16="http://schemas.microsoft.com/office/drawing/2014/main" val="10005"/>
                  </a:ext>
                </a:extLst>
              </a:tr>
              <a:tr h="370840">
                <a:tc>
                  <a:txBody>
                    <a:bodyPr/>
                    <a:lstStyle/>
                    <a:p>
                      <a:pPr>
                        <a:lnSpc>
                          <a:spcPct val="114000"/>
                        </a:lnSpc>
                        <a:spcBef>
                          <a:spcPts val="1200"/>
                        </a:spcBef>
                        <a:spcAft>
                          <a:spcPts val="1200"/>
                        </a:spcAft>
                      </a:pPr>
                      <a:r>
                        <a:rPr lang="en-US" dirty="0" err="1" smtClean="0"/>
                        <a:t>Ketahanan</a:t>
                      </a:r>
                      <a:r>
                        <a:rPr lang="en-US" dirty="0" smtClean="0"/>
                        <a:t> </a:t>
                      </a:r>
                      <a:r>
                        <a:rPr lang="en-US" dirty="0" err="1" smtClean="0"/>
                        <a:t>terhadap</a:t>
                      </a:r>
                      <a:r>
                        <a:rPr lang="en-US" dirty="0" smtClean="0"/>
                        <a:t> </a:t>
                      </a:r>
                      <a:r>
                        <a:rPr lang="en-US" dirty="0" err="1" smtClean="0"/>
                        <a:t>interferensi</a:t>
                      </a:r>
                      <a:endParaRPr lang="en-US" dirty="0"/>
                    </a:p>
                  </a:txBody>
                  <a:tcPr/>
                </a:tc>
                <a:tc>
                  <a:txBody>
                    <a:bodyPr/>
                    <a:lstStyle/>
                    <a:p>
                      <a:pPr algn="ctr">
                        <a:lnSpc>
                          <a:spcPct val="114000"/>
                        </a:lnSpc>
                        <a:spcBef>
                          <a:spcPts val="1200"/>
                        </a:spcBef>
                        <a:spcAft>
                          <a:spcPts val="1200"/>
                        </a:spcAft>
                      </a:pPr>
                      <a:r>
                        <a:rPr lang="en-US" dirty="0" err="1" smtClean="0"/>
                        <a:t>Baik</a:t>
                      </a:r>
                      <a:endParaRPr lang="en-US" dirty="0"/>
                    </a:p>
                  </a:txBody>
                  <a:tcPr/>
                </a:tc>
                <a:tc>
                  <a:txBody>
                    <a:bodyPr/>
                    <a:lstStyle/>
                    <a:p>
                      <a:pPr algn="ctr">
                        <a:lnSpc>
                          <a:spcPct val="114000"/>
                        </a:lnSpc>
                        <a:spcBef>
                          <a:spcPts val="1200"/>
                        </a:spcBef>
                        <a:spcAft>
                          <a:spcPts val="1200"/>
                        </a:spcAft>
                      </a:pPr>
                      <a:r>
                        <a:rPr lang="en-US" dirty="0" err="1" smtClean="0"/>
                        <a:t>Baik</a:t>
                      </a:r>
                      <a:endParaRPr lang="en-US" dirty="0"/>
                    </a:p>
                  </a:txBody>
                  <a:tcPr/>
                </a:tc>
                <a:tc>
                  <a:txBody>
                    <a:bodyPr/>
                    <a:lstStyle/>
                    <a:p>
                      <a:pPr algn="ctr">
                        <a:lnSpc>
                          <a:spcPct val="114000"/>
                        </a:lnSpc>
                        <a:spcBef>
                          <a:spcPts val="1200"/>
                        </a:spcBef>
                        <a:spcAft>
                          <a:spcPts val="1200"/>
                        </a:spcAft>
                      </a:pPr>
                      <a:r>
                        <a:rPr lang="en-US" dirty="0" err="1" smtClean="0"/>
                        <a:t>Rentan</a:t>
                      </a:r>
                      <a:endParaRPr lang="en-US" dirty="0"/>
                    </a:p>
                  </a:txBody>
                  <a:tcPr/>
                </a:tc>
                <a:tc>
                  <a:txBody>
                    <a:bodyPr/>
                    <a:lstStyle/>
                    <a:p>
                      <a:pPr algn="ctr">
                        <a:lnSpc>
                          <a:spcPct val="114000"/>
                        </a:lnSpc>
                        <a:spcBef>
                          <a:spcPts val="1200"/>
                        </a:spcBef>
                        <a:spcAft>
                          <a:spcPts val="1200"/>
                        </a:spcAft>
                      </a:pPr>
                      <a:r>
                        <a:rPr lang="en-US" dirty="0" err="1" smtClean="0"/>
                        <a:t>Tidak</a:t>
                      </a:r>
                      <a:r>
                        <a:rPr lang="en-US" dirty="0" smtClean="0"/>
                        <a:t> </a:t>
                      </a:r>
                      <a:r>
                        <a:rPr lang="en-US" dirty="0" err="1" smtClean="0"/>
                        <a:t>terpengaruh</a:t>
                      </a:r>
                      <a:r>
                        <a:rPr lang="en-US" dirty="0" smtClean="0"/>
                        <a:t> </a:t>
                      </a:r>
                      <a:r>
                        <a:rPr lang="en-US" dirty="0" err="1" smtClean="0"/>
                        <a:t>interferensi</a:t>
                      </a:r>
                      <a:endParaRPr lang="en-US" dirty="0"/>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2095472" y="1428736"/>
            <a:ext cx="4857784" cy="369332"/>
          </a:xfrm>
          <a:prstGeom prst="rect">
            <a:avLst/>
          </a:prstGeom>
          <a:noFill/>
        </p:spPr>
        <p:txBody>
          <a:bodyPr wrap="square" rtlCol="0">
            <a:spAutoFit/>
          </a:bodyPr>
          <a:lstStyle/>
          <a:p>
            <a:r>
              <a:rPr lang="en-US" dirty="0" err="1"/>
              <a:t>Perbandingan</a:t>
            </a:r>
            <a:r>
              <a:rPr lang="en-US" dirty="0"/>
              <a:t> Media </a:t>
            </a:r>
            <a:r>
              <a:rPr lang="en-US" dirty="0" err="1"/>
              <a:t>Transmisi</a:t>
            </a:r>
            <a:r>
              <a:rPr lang="en-US" dirty="0"/>
              <a:t> </a:t>
            </a:r>
            <a:r>
              <a:rPr lang="en-US" dirty="0" err="1"/>
              <a:t>Kabel</a:t>
            </a:r>
            <a:endParaRPr lang="en-US" dirty="0"/>
          </a:p>
        </p:txBody>
      </p:sp>
    </p:spTree>
    <p:extLst>
      <p:ext uri="{BB962C8B-B14F-4D97-AF65-F5344CB8AC3E}">
        <p14:creationId xmlns:p14="http://schemas.microsoft.com/office/powerpoint/2010/main" val="6773424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t>Satellite Bridging</a:t>
            </a:r>
          </a:p>
        </p:txBody>
      </p:sp>
      <p:pic>
        <p:nvPicPr>
          <p:cNvPr id="428035" name="Picture 3"/>
          <p:cNvPicPr>
            <a:picLocks noChangeAspect="1" noChangeArrowheads="1"/>
          </p:cNvPicPr>
          <p:nvPr/>
        </p:nvPicPr>
        <p:blipFill>
          <a:blip r:embed="rId2"/>
          <a:srcRect/>
          <a:stretch>
            <a:fillRect/>
          </a:stretch>
        </p:blipFill>
        <p:spPr bwMode="auto">
          <a:xfrm>
            <a:off x="1504950" y="1690706"/>
            <a:ext cx="9182100" cy="4381500"/>
          </a:xfrm>
          <a:prstGeom prst="rect">
            <a:avLst/>
          </a:prstGeom>
          <a:noFill/>
          <a:ln w="9525">
            <a:noFill/>
            <a:miter lim="800000"/>
            <a:headEnd/>
            <a:tailEnd/>
          </a:ln>
          <a:effectLst/>
        </p:spPr>
      </p:pic>
      <p:sp>
        <p:nvSpPr>
          <p:cNvPr id="6"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210</a:t>
            </a:fld>
            <a:endParaRPr lang="en-SG" dirty="0"/>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00537469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5" name="Rectangle 3"/>
          <p:cNvSpPr>
            <a:spLocks noGrp="1" noChangeArrowheads="1"/>
          </p:cNvSpPr>
          <p:nvPr>
            <p:ph type="body" idx="1"/>
          </p:nvPr>
        </p:nvSpPr>
        <p:spPr/>
        <p:txBody>
          <a:bodyPr/>
          <a:lstStyle/>
          <a:p>
            <a:pPr>
              <a:lnSpc>
                <a:spcPct val="80000"/>
              </a:lnSpc>
            </a:pPr>
            <a:r>
              <a:rPr lang="en-US" sz="2400" dirty="0"/>
              <a:t>Beberapa </a:t>
            </a:r>
            <a:r>
              <a:rPr lang="en-US" sz="2400" dirty="0" err="1"/>
              <a:t>jenis</a:t>
            </a:r>
            <a:r>
              <a:rPr lang="en-US" sz="2400" dirty="0"/>
              <a:t> bridge:</a:t>
            </a:r>
          </a:p>
          <a:p>
            <a:pPr lvl="1">
              <a:lnSpc>
                <a:spcPct val="80000"/>
              </a:lnSpc>
            </a:pPr>
            <a:r>
              <a:rPr lang="en-US" sz="2000" dirty="0"/>
              <a:t>Transparent (learning) bridge</a:t>
            </a:r>
          </a:p>
          <a:p>
            <a:pPr lvl="2">
              <a:lnSpc>
                <a:spcPct val="80000"/>
              </a:lnSpc>
            </a:pPr>
            <a:r>
              <a:rPr lang="en-US" sz="1800" dirty="0" err="1"/>
              <a:t>Biasa</a:t>
            </a:r>
            <a:r>
              <a:rPr lang="en-US" sz="1800" dirty="0"/>
              <a:t> </a:t>
            </a:r>
            <a:r>
              <a:rPr lang="en-US" sz="1800" dirty="0" err="1"/>
              <a:t>digunakan</a:t>
            </a:r>
            <a:r>
              <a:rPr lang="en-US" sz="1800" dirty="0"/>
              <a:t> </a:t>
            </a:r>
            <a:r>
              <a:rPr lang="en-US" sz="1800" dirty="0" err="1"/>
              <a:t>pada</a:t>
            </a:r>
            <a:r>
              <a:rPr lang="en-US" sz="1800" dirty="0"/>
              <a:t> </a:t>
            </a:r>
            <a:r>
              <a:rPr lang="en-US" sz="1800" dirty="0" err="1"/>
              <a:t>jaringan</a:t>
            </a:r>
            <a:r>
              <a:rPr lang="en-US" sz="1800" dirty="0"/>
              <a:t> Ethernet</a:t>
            </a:r>
          </a:p>
          <a:p>
            <a:pPr lvl="2">
              <a:lnSpc>
                <a:spcPct val="80000"/>
              </a:lnSpc>
            </a:pPr>
            <a:r>
              <a:rPr lang="en-US" sz="1800" dirty="0"/>
              <a:t>Bridge </a:t>
            </a:r>
            <a:r>
              <a:rPr lang="en-US" sz="1800" dirty="0" err="1"/>
              <a:t>dapat</a:t>
            </a:r>
            <a:r>
              <a:rPr lang="en-US" sz="1800" dirty="0"/>
              <a:t> </a:t>
            </a:r>
            <a:r>
              <a:rPr lang="en-US" sz="1800" dirty="0" err="1"/>
              <a:t>mengisi</a:t>
            </a:r>
            <a:r>
              <a:rPr lang="en-US" sz="1800" dirty="0"/>
              <a:t> </a:t>
            </a:r>
            <a:r>
              <a:rPr lang="en-US" sz="1800" dirty="0" err="1"/>
              <a:t>tabel</a:t>
            </a:r>
            <a:r>
              <a:rPr lang="en-US" sz="1800" dirty="0"/>
              <a:t> forwarding-</a:t>
            </a:r>
            <a:r>
              <a:rPr lang="en-US" sz="1800" dirty="0" err="1"/>
              <a:t>nya</a:t>
            </a:r>
            <a:r>
              <a:rPr lang="en-US" sz="1800" dirty="0"/>
              <a:t> </a:t>
            </a:r>
            <a:r>
              <a:rPr lang="en-US" sz="1800" dirty="0" err="1"/>
              <a:t>melalui</a:t>
            </a:r>
            <a:r>
              <a:rPr lang="en-US" sz="1800" dirty="0"/>
              <a:t> </a:t>
            </a:r>
            <a:r>
              <a:rPr lang="en-US" sz="1800" dirty="0" err="1"/>
              <a:t>pembelajaran</a:t>
            </a:r>
            <a:r>
              <a:rPr lang="en-US" sz="1800" dirty="0"/>
              <a:t> </a:t>
            </a:r>
            <a:r>
              <a:rPr lang="en-US" sz="1800" dirty="0" err="1"/>
              <a:t>sendiri</a:t>
            </a:r>
            <a:r>
              <a:rPr lang="en-US" sz="1800" dirty="0"/>
              <a:t> (</a:t>
            </a:r>
            <a:r>
              <a:rPr lang="en-US" sz="1800" dirty="0" err="1"/>
              <a:t>dengan</a:t>
            </a:r>
            <a:r>
              <a:rPr lang="en-US" sz="1800" dirty="0"/>
              <a:t> </a:t>
            </a:r>
            <a:r>
              <a:rPr lang="en-US" sz="1800" dirty="0" err="1"/>
              <a:t>mengamati</a:t>
            </a:r>
            <a:r>
              <a:rPr lang="en-US" sz="1800" dirty="0"/>
              <a:t> alamat </a:t>
            </a:r>
            <a:r>
              <a:rPr lang="en-US" sz="1800" dirty="0" err="1"/>
              <a:t>sumber</a:t>
            </a:r>
            <a:r>
              <a:rPr lang="en-US" sz="1800" dirty="0"/>
              <a:t>)</a:t>
            </a:r>
          </a:p>
          <a:p>
            <a:pPr lvl="2">
              <a:lnSpc>
                <a:spcPct val="80000"/>
              </a:lnSpc>
            </a:pPr>
            <a:r>
              <a:rPr lang="en-US" sz="1800" dirty="0" err="1"/>
              <a:t>Rawan</a:t>
            </a:r>
            <a:r>
              <a:rPr lang="en-US" sz="1800" dirty="0"/>
              <a:t> </a:t>
            </a:r>
            <a:r>
              <a:rPr lang="en-US" sz="1800" dirty="0" err="1"/>
              <a:t>terhadap</a:t>
            </a:r>
            <a:r>
              <a:rPr lang="en-US" sz="1800" dirty="0"/>
              <a:t> </a:t>
            </a:r>
            <a:r>
              <a:rPr lang="en-US" sz="1800" dirty="0" err="1"/>
              <a:t>masalah</a:t>
            </a:r>
            <a:r>
              <a:rPr lang="en-US" sz="1800" dirty="0"/>
              <a:t> loop </a:t>
            </a:r>
            <a:r>
              <a:rPr lang="en-US" sz="1800" dirty="0" err="1"/>
              <a:t>di</a:t>
            </a:r>
            <a:r>
              <a:rPr lang="en-US" sz="1800" dirty="0"/>
              <a:t> </a:t>
            </a:r>
            <a:r>
              <a:rPr lang="en-US" sz="1800" dirty="0" err="1"/>
              <a:t>jaringan</a:t>
            </a:r>
            <a:endParaRPr lang="en-US" sz="1800" dirty="0"/>
          </a:p>
          <a:p>
            <a:pPr lvl="1">
              <a:lnSpc>
                <a:spcPct val="80000"/>
              </a:lnSpc>
            </a:pPr>
            <a:r>
              <a:rPr lang="en-US" sz="2000" dirty="0"/>
              <a:t>Source-routing bridge</a:t>
            </a:r>
          </a:p>
          <a:p>
            <a:pPr lvl="2">
              <a:lnSpc>
                <a:spcPct val="80000"/>
              </a:lnSpc>
            </a:pPr>
            <a:r>
              <a:rPr lang="en-US" sz="1800" dirty="0" err="1"/>
              <a:t>Biasa</a:t>
            </a:r>
            <a:r>
              <a:rPr lang="en-US" sz="1800" dirty="0"/>
              <a:t> </a:t>
            </a:r>
            <a:r>
              <a:rPr lang="en-US" sz="1800" dirty="0" err="1"/>
              <a:t>digunakan</a:t>
            </a:r>
            <a:r>
              <a:rPr lang="en-US" sz="1800" dirty="0"/>
              <a:t> </a:t>
            </a:r>
            <a:r>
              <a:rPr lang="en-US" sz="1800" dirty="0" err="1"/>
              <a:t>pada</a:t>
            </a:r>
            <a:r>
              <a:rPr lang="en-US" sz="1800" dirty="0"/>
              <a:t> </a:t>
            </a:r>
            <a:r>
              <a:rPr lang="en-US" sz="1800" dirty="0" err="1"/>
              <a:t>jaringan</a:t>
            </a:r>
            <a:r>
              <a:rPr lang="en-US" sz="1800" dirty="0"/>
              <a:t> Token Ring</a:t>
            </a:r>
          </a:p>
          <a:p>
            <a:pPr lvl="2">
              <a:lnSpc>
                <a:spcPct val="80000"/>
              </a:lnSpc>
            </a:pPr>
            <a:r>
              <a:rPr lang="en-US" sz="1800" dirty="0"/>
              <a:t>Bridge </a:t>
            </a:r>
            <a:r>
              <a:rPr lang="en-US" sz="1800" dirty="0" err="1"/>
              <a:t>sumber</a:t>
            </a:r>
            <a:r>
              <a:rPr lang="en-US" sz="1800" dirty="0"/>
              <a:t> </a:t>
            </a:r>
            <a:r>
              <a:rPr lang="en-US" sz="1800" dirty="0" err="1"/>
              <a:t>paket</a:t>
            </a:r>
            <a:r>
              <a:rPr lang="en-US" sz="1800" dirty="0"/>
              <a:t> </a:t>
            </a:r>
            <a:r>
              <a:rPr lang="en-US" sz="1800" dirty="0" err="1"/>
              <a:t>menentukan</a:t>
            </a:r>
            <a:r>
              <a:rPr lang="en-US" sz="1800" dirty="0"/>
              <a:t> </a:t>
            </a:r>
            <a:r>
              <a:rPr lang="en-US" sz="1800" dirty="0" err="1"/>
              <a:t>sendiri</a:t>
            </a:r>
            <a:r>
              <a:rPr lang="en-US" sz="1800" dirty="0"/>
              <a:t> bridge dan LAN </a:t>
            </a:r>
            <a:r>
              <a:rPr lang="en-US" sz="1800" dirty="0" err="1"/>
              <a:t>mana</a:t>
            </a:r>
            <a:r>
              <a:rPr lang="en-US" sz="1800" dirty="0"/>
              <a:t> yang </a:t>
            </a:r>
            <a:r>
              <a:rPr lang="en-US" sz="1800" dirty="0" err="1"/>
              <a:t>harus</a:t>
            </a:r>
            <a:r>
              <a:rPr lang="en-US" sz="1800" dirty="0"/>
              <a:t> </a:t>
            </a:r>
            <a:r>
              <a:rPr lang="en-US" sz="1800" dirty="0" err="1"/>
              <a:t>ditempuh</a:t>
            </a:r>
            <a:r>
              <a:rPr lang="en-US" sz="1800" dirty="0"/>
              <a:t> </a:t>
            </a:r>
            <a:r>
              <a:rPr lang="en-US" sz="1800" dirty="0" err="1"/>
              <a:t>oleh</a:t>
            </a:r>
            <a:r>
              <a:rPr lang="en-US" sz="1800" dirty="0"/>
              <a:t> </a:t>
            </a:r>
            <a:r>
              <a:rPr lang="en-US" sz="1800" dirty="0" err="1"/>
              <a:t>paket</a:t>
            </a:r>
            <a:r>
              <a:rPr lang="en-US" sz="1800" dirty="0"/>
              <a:t> agar </a:t>
            </a:r>
            <a:r>
              <a:rPr lang="en-US" sz="1800" dirty="0" err="1"/>
              <a:t>sampai</a:t>
            </a:r>
            <a:r>
              <a:rPr lang="en-US" sz="1800" dirty="0"/>
              <a:t> </a:t>
            </a:r>
            <a:r>
              <a:rPr lang="en-US" sz="1800" dirty="0" err="1"/>
              <a:t>ke</a:t>
            </a:r>
            <a:r>
              <a:rPr lang="en-US" sz="1800" dirty="0"/>
              <a:t> </a:t>
            </a:r>
            <a:r>
              <a:rPr lang="en-US" sz="1800" dirty="0" err="1"/>
              <a:t>tujuan</a:t>
            </a:r>
            <a:r>
              <a:rPr lang="en-US" sz="1800" dirty="0"/>
              <a:t> </a:t>
            </a:r>
          </a:p>
          <a:p>
            <a:pPr lvl="3">
              <a:lnSpc>
                <a:spcPct val="80000"/>
              </a:lnSpc>
            </a:pPr>
            <a:r>
              <a:rPr lang="en-US" sz="1600" dirty="0"/>
              <a:t>Bisa </a:t>
            </a:r>
            <a:r>
              <a:rPr lang="en-US" sz="1600" dirty="0" err="1"/>
              <a:t>digunakan</a:t>
            </a:r>
            <a:r>
              <a:rPr lang="en-US" sz="1600" dirty="0"/>
              <a:t> pula </a:t>
            </a:r>
            <a:r>
              <a:rPr lang="en-US" sz="1600" dirty="0" err="1"/>
              <a:t>untuk</a:t>
            </a:r>
            <a:r>
              <a:rPr lang="en-US" sz="1600" dirty="0"/>
              <a:t> </a:t>
            </a:r>
            <a:r>
              <a:rPr lang="en-US" sz="1600" dirty="0" err="1"/>
              <a:t>mencegah</a:t>
            </a:r>
            <a:r>
              <a:rPr lang="en-US" sz="1600" dirty="0"/>
              <a:t> loop </a:t>
            </a:r>
            <a:r>
              <a:rPr lang="en-US" sz="1600" dirty="0" err="1"/>
              <a:t>pada</a:t>
            </a:r>
            <a:r>
              <a:rPr lang="en-US" sz="1600" dirty="0"/>
              <a:t> </a:t>
            </a:r>
            <a:r>
              <a:rPr lang="en-US" sz="1600" dirty="0" err="1"/>
              <a:t>jaringan</a:t>
            </a:r>
            <a:r>
              <a:rPr lang="en-US" sz="1600" dirty="0"/>
              <a:t> </a:t>
            </a:r>
            <a:r>
              <a:rPr lang="en-US" sz="1600" dirty="0" err="1"/>
              <a:t>menggunakan</a:t>
            </a:r>
            <a:r>
              <a:rPr lang="en-US" sz="1600" dirty="0"/>
              <a:t> bridge</a:t>
            </a:r>
          </a:p>
          <a:p>
            <a:pPr lvl="3">
              <a:lnSpc>
                <a:spcPct val="80000"/>
              </a:lnSpc>
            </a:pPr>
            <a:r>
              <a:rPr lang="id-ID" sz="1600" dirty="0"/>
              <a:t>C</a:t>
            </a:r>
            <a:r>
              <a:rPr lang="en-US" sz="1600" dirty="0" err="1"/>
              <a:t>ara</a:t>
            </a:r>
            <a:r>
              <a:rPr lang="en-US" sz="1600" dirty="0"/>
              <a:t> lain </a:t>
            </a:r>
            <a:r>
              <a:rPr lang="en-US" sz="1600" dirty="0" err="1"/>
              <a:t>untuk</a:t>
            </a:r>
            <a:r>
              <a:rPr lang="en-US" sz="1600" dirty="0"/>
              <a:t> </a:t>
            </a:r>
            <a:r>
              <a:rPr lang="en-US" sz="1600" dirty="0" err="1"/>
              <a:t>mencegah</a:t>
            </a:r>
            <a:r>
              <a:rPr lang="en-US" sz="1600" dirty="0"/>
              <a:t> loop </a:t>
            </a:r>
            <a:r>
              <a:rPr lang="en-US" sz="1600" dirty="0" err="1"/>
              <a:t>adalah</a:t>
            </a:r>
            <a:r>
              <a:rPr lang="en-US" sz="1600" dirty="0"/>
              <a:t> </a:t>
            </a:r>
            <a:r>
              <a:rPr lang="en-US" sz="1600" dirty="0" err="1"/>
              <a:t>dengan</a:t>
            </a:r>
            <a:r>
              <a:rPr lang="en-US" sz="1600" dirty="0"/>
              <a:t> </a:t>
            </a:r>
            <a:r>
              <a:rPr lang="en-US" sz="1600" dirty="0" err="1"/>
              <a:t>menerapkan</a:t>
            </a:r>
            <a:r>
              <a:rPr lang="en-US" sz="1600" dirty="0"/>
              <a:t> Spanning Three Algorithm</a:t>
            </a:r>
          </a:p>
          <a:p>
            <a:pPr lvl="1">
              <a:lnSpc>
                <a:spcPct val="80000"/>
              </a:lnSpc>
            </a:pPr>
            <a:r>
              <a:rPr lang="en-US" sz="2000" dirty="0"/>
              <a:t>Translation Bridge</a:t>
            </a:r>
          </a:p>
          <a:p>
            <a:pPr lvl="2">
              <a:lnSpc>
                <a:spcPct val="80000"/>
              </a:lnSpc>
            </a:pPr>
            <a:r>
              <a:rPr lang="en-US" sz="1800" dirty="0"/>
              <a:t>Menghubungkan dua </a:t>
            </a:r>
            <a:r>
              <a:rPr lang="en-US" sz="1800" dirty="0" err="1"/>
              <a:t>jaringan</a:t>
            </a:r>
            <a:r>
              <a:rPr lang="en-US" sz="1800" dirty="0"/>
              <a:t> yang berbeda </a:t>
            </a:r>
            <a:r>
              <a:rPr lang="en-US" sz="1800" dirty="0" err="1"/>
              <a:t>arsitektur</a:t>
            </a:r>
            <a:endParaRPr lang="en-US" sz="1800" dirty="0"/>
          </a:p>
          <a:p>
            <a:pPr lvl="3">
              <a:lnSpc>
                <a:spcPct val="80000"/>
              </a:lnSpc>
            </a:pPr>
            <a:r>
              <a:rPr lang="en-US" sz="1600" dirty="0" err="1"/>
              <a:t>Misalnya</a:t>
            </a:r>
            <a:r>
              <a:rPr lang="en-US" sz="1600" dirty="0"/>
              <a:t> </a:t>
            </a:r>
            <a:r>
              <a:rPr lang="en-US" sz="1600" dirty="0" err="1"/>
              <a:t>antara</a:t>
            </a:r>
            <a:r>
              <a:rPr lang="en-US" sz="1600" dirty="0"/>
              <a:t> Token Ring </a:t>
            </a:r>
            <a:r>
              <a:rPr lang="en-US" sz="1600" dirty="0" err="1"/>
              <a:t>dengan</a:t>
            </a:r>
            <a:r>
              <a:rPr lang="en-US" sz="1600" dirty="0"/>
              <a:t> Ethernet</a:t>
            </a:r>
          </a:p>
        </p:txBody>
      </p:sp>
      <p:sp>
        <p:nvSpPr>
          <p:cNvPr id="474116" name="Rectangle 4"/>
          <p:cNvSpPr>
            <a:spLocks noGrp="1" noChangeArrowheads="1"/>
          </p:cNvSpPr>
          <p:nvPr>
            <p:ph type="title"/>
          </p:nvPr>
        </p:nvSpPr>
        <p:spPr/>
        <p:txBody>
          <a:bodyPr/>
          <a:lstStyle/>
          <a:p>
            <a:endParaRPr lang="en-US"/>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211</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90617584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276"/>
          <p:cNvSpPr>
            <a:spLocks noGrp="1"/>
          </p:cNvSpPr>
          <p:nvPr>
            <p:ph type="title"/>
          </p:nvPr>
        </p:nvSpPr>
        <p:spPr/>
        <p:txBody>
          <a:bodyPr>
            <a:normAutofit/>
          </a:bodyPr>
          <a:lstStyle/>
          <a:p>
            <a:r>
              <a:rPr lang="en-US" dirty="0" smtClean="0"/>
              <a:t>Spanning Tree Algorithm </a:t>
            </a:r>
            <a:br>
              <a:rPr lang="en-US" dirty="0" smtClean="0"/>
            </a:br>
            <a:r>
              <a:rPr lang="en-US" dirty="0" err="1" smtClean="0"/>
              <a:t>pada</a:t>
            </a:r>
            <a:r>
              <a:rPr lang="en-US" dirty="0" smtClean="0"/>
              <a:t> Bridge</a:t>
            </a:r>
            <a:endParaRPr lang="en-SG" dirty="0"/>
          </a:p>
        </p:txBody>
      </p:sp>
      <p:sp>
        <p:nvSpPr>
          <p:cNvPr id="278" name="Content Placeholder 277"/>
          <p:cNvSpPr>
            <a:spLocks noGrp="1"/>
          </p:cNvSpPr>
          <p:nvPr>
            <p:ph idx="1"/>
          </p:nvPr>
        </p:nvSpPr>
        <p:spPr>
          <a:xfrm>
            <a:off x="1881158" y="1600201"/>
            <a:ext cx="5429288" cy="4525963"/>
          </a:xfrm>
        </p:spPr>
        <p:txBody>
          <a:bodyPr>
            <a:normAutofit/>
          </a:bodyPr>
          <a:lstStyle/>
          <a:p>
            <a:pPr>
              <a:buSzPct val="75000"/>
              <a:buFont typeface="Webdings" pitchFamily="18" charset="2"/>
              <a:buChar char="8"/>
            </a:pPr>
            <a:r>
              <a:rPr lang="en-US" dirty="0" err="1"/>
              <a:t>Jaringan</a:t>
            </a:r>
            <a:r>
              <a:rPr lang="en-US" dirty="0"/>
              <a:t> yang </a:t>
            </a:r>
            <a:r>
              <a:rPr lang="en-US" dirty="0" err="1"/>
              <a:t>menggunakan</a:t>
            </a:r>
            <a:r>
              <a:rPr lang="en-US" dirty="0"/>
              <a:t> bridge </a:t>
            </a:r>
            <a:r>
              <a:rPr lang="en-US" dirty="0" err="1"/>
              <a:t>tidak</a:t>
            </a:r>
            <a:r>
              <a:rPr lang="en-US" dirty="0"/>
              <a:t> </a:t>
            </a:r>
            <a:r>
              <a:rPr lang="en-US" dirty="0" err="1"/>
              <a:t>boleh</a:t>
            </a:r>
            <a:r>
              <a:rPr lang="en-US" dirty="0"/>
              <a:t> </a:t>
            </a:r>
            <a:r>
              <a:rPr lang="en-US" dirty="0" err="1"/>
              <a:t>membentuk</a:t>
            </a:r>
            <a:r>
              <a:rPr lang="en-US" dirty="0"/>
              <a:t> </a:t>
            </a:r>
            <a:r>
              <a:rPr lang="en-US" dirty="0" err="1"/>
              <a:t>suatu</a:t>
            </a:r>
            <a:r>
              <a:rPr lang="en-US" dirty="0"/>
              <a:t> cycle</a:t>
            </a:r>
            <a:r>
              <a:rPr lang="id-ID" dirty="0"/>
              <a:t> (loop tertutup)</a:t>
            </a:r>
            <a:endParaRPr lang="en-US" dirty="0"/>
          </a:p>
          <a:p>
            <a:pPr>
              <a:buSzPct val="75000"/>
              <a:buFont typeface="Webdings" pitchFamily="18" charset="2"/>
              <a:buChar char="8"/>
            </a:pPr>
            <a:r>
              <a:rPr lang="id-ID" dirty="0"/>
              <a:t>Untuk mencegah adanya cycle, p</a:t>
            </a:r>
            <a:r>
              <a:rPr lang="en-US" dirty="0" err="1"/>
              <a:t>ada</a:t>
            </a:r>
            <a:r>
              <a:rPr lang="en-US" dirty="0"/>
              <a:t> bridge </a:t>
            </a:r>
            <a:r>
              <a:rPr lang="en-US" dirty="0" err="1"/>
              <a:t>diterapkan</a:t>
            </a:r>
            <a:r>
              <a:rPr lang="en-US" dirty="0"/>
              <a:t> spanning tree algorithm</a:t>
            </a:r>
          </a:p>
          <a:p>
            <a:pPr lvl="1">
              <a:buFont typeface="Webdings" pitchFamily="18" charset="2"/>
              <a:buChar char="ò"/>
            </a:pPr>
            <a:r>
              <a:rPr lang="en-US" dirty="0"/>
              <a:t>Memungkinkan </a:t>
            </a:r>
            <a:r>
              <a:rPr lang="en-US" dirty="0" err="1"/>
              <a:t>suatu</a:t>
            </a:r>
            <a:r>
              <a:rPr lang="en-US" dirty="0"/>
              <a:t> bridge </a:t>
            </a:r>
            <a:r>
              <a:rPr lang="en-US" dirty="0" err="1"/>
              <a:t>untuk</a:t>
            </a:r>
            <a:r>
              <a:rPr lang="en-US" dirty="0"/>
              <a:t> </a:t>
            </a:r>
            <a:r>
              <a:rPr lang="en-US" dirty="0" err="1"/>
              <a:t>mengenali</a:t>
            </a:r>
            <a:r>
              <a:rPr lang="en-US" dirty="0"/>
              <a:t> bridge yang lain</a:t>
            </a:r>
          </a:p>
          <a:p>
            <a:pPr lvl="1">
              <a:buFont typeface="Webdings" pitchFamily="18" charset="2"/>
              <a:buChar char="ò"/>
            </a:pPr>
            <a:r>
              <a:rPr lang="en-US" dirty="0"/>
              <a:t>Dapat </a:t>
            </a:r>
            <a:r>
              <a:rPr lang="en-US" dirty="0" err="1"/>
              <a:t>memutuskan</a:t>
            </a:r>
            <a:r>
              <a:rPr lang="en-US" dirty="0"/>
              <a:t> </a:t>
            </a:r>
            <a:r>
              <a:rPr lang="en-US" dirty="0" err="1"/>
              <a:t>cyles</a:t>
            </a:r>
            <a:endParaRPr lang="en-US" dirty="0"/>
          </a:p>
          <a:p>
            <a:pPr lvl="2">
              <a:buFontTx/>
              <a:buChar char="•"/>
            </a:pPr>
            <a:r>
              <a:rPr lang="id-ID" dirty="0" smtClean="0"/>
              <a:t>Walaupun s</a:t>
            </a:r>
            <a:r>
              <a:rPr lang="en-US" dirty="0" err="1" smtClean="0"/>
              <a:t>ecara</a:t>
            </a:r>
            <a:r>
              <a:rPr lang="en-US" dirty="0" smtClean="0"/>
              <a:t> </a:t>
            </a:r>
            <a:r>
              <a:rPr lang="en-US" dirty="0" err="1" smtClean="0"/>
              <a:t>fisik</a:t>
            </a:r>
            <a:r>
              <a:rPr lang="en-US" dirty="0" smtClean="0"/>
              <a:t> </a:t>
            </a:r>
            <a:r>
              <a:rPr lang="id-ID" dirty="0" smtClean="0"/>
              <a:t>topologinya bisa berbentuk loop tertutup</a:t>
            </a:r>
            <a:endParaRPr lang="en-US" dirty="0" smtClean="0"/>
          </a:p>
          <a:p>
            <a:pPr lvl="1">
              <a:buFont typeface="Webdings" pitchFamily="18" charset="2"/>
              <a:buChar char="ò"/>
            </a:pPr>
            <a:endParaRPr lang="en-US" dirty="0"/>
          </a:p>
          <a:p>
            <a:pPr>
              <a:buSzPct val="75000"/>
              <a:buFont typeface="Webdings" pitchFamily="18" charset="2"/>
              <a:buChar char="8"/>
            </a:pPr>
            <a:endParaRPr lang="en-US" dirty="0"/>
          </a:p>
          <a:p>
            <a:endParaRPr lang="en-SG" dirty="0"/>
          </a:p>
        </p:txBody>
      </p:sp>
      <p:grpSp>
        <p:nvGrpSpPr>
          <p:cNvPr id="2" name="Group 6"/>
          <p:cNvGrpSpPr>
            <a:grpSpLocks/>
          </p:cNvGrpSpPr>
          <p:nvPr/>
        </p:nvGrpSpPr>
        <p:grpSpPr bwMode="auto">
          <a:xfrm>
            <a:off x="8623301" y="2070100"/>
            <a:ext cx="887413" cy="203200"/>
            <a:chOff x="4018" y="2032"/>
            <a:chExt cx="559" cy="128"/>
          </a:xfrm>
        </p:grpSpPr>
        <p:sp>
          <p:nvSpPr>
            <p:cNvPr id="502791" name="Freeform 7"/>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502792" name="Freeform 8"/>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502793" name="Rectangle 9"/>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3" name="Group 10"/>
            <p:cNvGrpSpPr>
              <a:grpSpLocks/>
            </p:cNvGrpSpPr>
            <p:nvPr/>
          </p:nvGrpSpPr>
          <p:grpSpPr bwMode="auto">
            <a:xfrm>
              <a:off x="4443" y="2075"/>
              <a:ext cx="102" cy="75"/>
              <a:chOff x="4381" y="2372"/>
              <a:chExt cx="102" cy="75"/>
            </a:xfrm>
          </p:grpSpPr>
          <p:grpSp>
            <p:nvGrpSpPr>
              <p:cNvPr id="4" name="Group 11"/>
              <p:cNvGrpSpPr>
                <a:grpSpLocks/>
              </p:cNvGrpSpPr>
              <p:nvPr/>
            </p:nvGrpSpPr>
            <p:grpSpPr bwMode="auto">
              <a:xfrm>
                <a:off x="4381" y="2372"/>
                <a:ext cx="28" cy="35"/>
                <a:chOff x="4381" y="2372"/>
                <a:chExt cx="28" cy="35"/>
              </a:xfrm>
            </p:grpSpPr>
            <p:grpSp>
              <p:nvGrpSpPr>
                <p:cNvPr id="5" name="Group 12"/>
                <p:cNvGrpSpPr>
                  <a:grpSpLocks/>
                </p:cNvGrpSpPr>
                <p:nvPr/>
              </p:nvGrpSpPr>
              <p:grpSpPr bwMode="auto">
                <a:xfrm>
                  <a:off x="4381" y="2372"/>
                  <a:ext cx="28" cy="35"/>
                  <a:chOff x="4381" y="2372"/>
                  <a:chExt cx="28" cy="35"/>
                </a:xfrm>
              </p:grpSpPr>
              <p:sp>
                <p:nvSpPr>
                  <p:cNvPr id="502797" name="Rectangle 13"/>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502798" name="Rectangle 14"/>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6" name="Group 15"/>
                <p:cNvGrpSpPr>
                  <a:grpSpLocks/>
                </p:cNvGrpSpPr>
                <p:nvPr/>
              </p:nvGrpSpPr>
              <p:grpSpPr bwMode="auto">
                <a:xfrm>
                  <a:off x="4384" y="2375"/>
                  <a:ext cx="22" cy="14"/>
                  <a:chOff x="4384" y="2375"/>
                  <a:chExt cx="22" cy="14"/>
                </a:xfrm>
              </p:grpSpPr>
              <p:sp>
                <p:nvSpPr>
                  <p:cNvPr id="502800" name="Rectangle 16"/>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502801" name="Rectangle 17"/>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502802" name="Rectangle 18"/>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7" name="Group 19"/>
              <p:cNvGrpSpPr>
                <a:grpSpLocks/>
              </p:cNvGrpSpPr>
              <p:nvPr/>
            </p:nvGrpSpPr>
            <p:grpSpPr bwMode="auto">
              <a:xfrm>
                <a:off x="4381" y="2412"/>
                <a:ext cx="28" cy="35"/>
                <a:chOff x="4381" y="2412"/>
                <a:chExt cx="28" cy="35"/>
              </a:xfrm>
            </p:grpSpPr>
            <p:grpSp>
              <p:nvGrpSpPr>
                <p:cNvPr id="8" name="Group 20"/>
                <p:cNvGrpSpPr>
                  <a:grpSpLocks/>
                </p:cNvGrpSpPr>
                <p:nvPr/>
              </p:nvGrpSpPr>
              <p:grpSpPr bwMode="auto">
                <a:xfrm>
                  <a:off x="4381" y="2412"/>
                  <a:ext cx="28" cy="35"/>
                  <a:chOff x="4381" y="2412"/>
                  <a:chExt cx="28" cy="35"/>
                </a:xfrm>
              </p:grpSpPr>
              <p:sp>
                <p:nvSpPr>
                  <p:cNvPr id="502805" name="Rectangle 21"/>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502806" name="Rectangle 22"/>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9" name="Group 23"/>
                <p:cNvGrpSpPr>
                  <a:grpSpLocks/>
                </p:cNvGrpSpPr>
                <p:nvPr/>
              </p:nvGrpSpPr>
              <p:grpSpPr bwMode="auto">
                <a:xfrm>
                  <a:off x="4384" y="2415"/>
                  <a:ext cx="22" cy="15"/>
                  <a:chOff x="4384" y="2415"/>
                  <a:chExt cx="22" cy="15"/>
                </a:xfrm>
              </p:grpSpPr>
              <p:sp>
                <p:nvSpPr>
                  <p:cNvPr id="502808" name="Rectangle 24"/>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502809" name="Rectangle 25"/>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502810" name="Rectangle 26"/>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10" name="Group 27"/>
              <p:cNvGrpSpPr>
                <a:grpSpLocks/>
              </p:cNvGrpSpPr>
              <p:nvPr/>
            </p:nvGrpSpPr>
            <p:grpSpPr bwMode="auto">
              <a:xfrm>
                <a:off x="4418" y="2372"/>
                <a:ext cx="28" cy="35"/>
                <a:chOff x="4418" y="2372"/>
                <a:chExt cx="28" cy="35"/>
              </a:xfrm>
            </p:grpSpPr>
            <p:grpSp>
              <p:nvGrpSpPr>
                <p:cNvPr id="11" name="Group 28"/>
                <p:cNvGrpSpPr>
                  <a:grpSpLocks/>
                </p:cNvGrpSpPr>
                <p:nvPr/>
              </p:nvGrpSpPr>
              <p:grpSpPr bwMode="auto">
                <a:xfrm>
                  <a:off x="4418" y="2372"/>
                  <a:ext cx="28" cy="35"/>
                  <a:chOff x="4418" y="2372"/>
                  <a:chExt cx="28" cy="35"/>
                </a:xfrm>
              </p:grpSpPr>
              <p:sp>
                <p:nvSpPr>
                  <p:cNvPr id="502813" name="Rectangle 29"/>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502814" name="Rectangle 30"/>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12" name="Group 31"/>
                <p:cNvGrpSpPr>
                  <a:grpSpLocks/>
                </p:cNvGrpSpPr>
                <p:nvPr/>
              </p:nvGrpSpPr>
              <p:grpSpPr bwMode="auto">
                <a:xfrm>
                  <a:off x="4422" y="2375"/>
                  <a:ext cx="21" cy="14"/>
                  <a:chOff x="4422" y="2375"/>
                  <a:chExt cx="21" cy="14"/>
                </a:xfrm>
              </p:grpSpPr>
              <p:sp>
                <p:nvSpPr>
                  <p:cNvPr id="502816" name="Rectangle 32"/>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502817" name="Rectangle 33"/>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502818" name="Rectangle 34"/>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13" name="Group 35"/>
              <p:cNvGrpSpPr>
                <a:grpSpLocks/>
              </p:cNvGrpSpPr>
              <p:nvPr/>
            </p:nvGrpSpPr>
            <p:grpSpPr bwMode="auto">
              <a:xfrm>
                <a:off x="4418" y="2412"/>
                <a:ext cx="28" cy="35"/>
                <a:chOff x="4418" y="2412"/>
                <a:chExt cx="28" cy="35"/>
              </a:xfrm>
            </p:grpSpPr>
            <p:grpSp>
              <p:nvGrpSpPr>
                <p:cNvPr id="14" name="Group 36"/>
                <p:cNvGrpSpPr>
                  <a:grpSpLocks/>
                </p:cNvGrpSpPr>
                <p:nvPr/>
              </p:nvGrpSpPr>
              <p:grpSpPr bwMode="auto">
                <a:xfrm>
                  <a:off x="4418" y="2412"/>
                  <a:ext cx="28" cy="35"/>
                  <a:chOff x="4418" y="2412"/>
                  <a:chExt cx="28" cy="35"/>
                </a:xfrm>
              </p:grpSpPr>
              <p:sp>
                <p:nvSpPr>
                  <p:cNvPr id="502821" name="Rectangle 37"/>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502822" name="Rectangle 38"/>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15" name="Group 39"/>
                <p:cNvGrpSpPr>
                  <a:grpSpLocks/>
                </p:cNvGrpSpPr>
                <p:nvPr/>
              </p:nvGrpSpPr>
              <p:grpSpPr bwMode="auto">
                <a:xfrm>
                  <a:off x="4422" y="2415"/>
                  <a:ext cx="21" cy="15"/>
                  <a:chOff x="4422" y="2415"/>
                  <a:chExt cx="21" cy="15"/>
                </a:xfrm>
              </p:grpSpPr>
              <p:sp>
                <p:nvSpPr>
                  <p:cNvPr id="502824" name="Rectangle 40"/>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502825" name="Rectangle 41"/>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502826" name="Rectangle 42"/>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16" name="Group 43"/>
              <p:cNvGrpSpPr>
                <a:grpSpLocks/>
              </p:cNvGrpSpPr>
              <p:nvPr/>
            </p:nvGrpSpPr>
            <p:grpSpPr bwMode="auto">
              <a:xfrm>
                <a:off x="4455" y="2372"/>
                <a:ext cx="28" cy="35"/>
                <a:chOff x="4455" y="2372"/>
                <a:chExt cx="28" cy="35"/>
              </a:xfrm>
            </p:grpSpPr>
            <p:grpSp>
              <p:nvGrpSpPr>
                <p:cNvPr id="17" name="Group 44"/>
                <p:cNvGrpSpPr>
                  <a:grpSpLocks/>
                </p:cNvGrpSpPr>
                <p:nvPr/>
              </p:nvGrpSpPr>
              <p:grpSpPr bwMode="auto">
                <a:xfrm>
                  <a:off x="4455" y="2372"/>
                  <a:ext cx="28" cy="35"/>
                  <a:chOff x="4455" y="2372"/>
                  <a:chExt cx="28" cy="35"/>
                </a:xfrm>
              </p:grpSpPr>
              <p:sp>
                <p:nvSpPr>
                  <p:cNvPr id="502829" name="Rectangle 45"/>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502830" name="Rectangle 46"/>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18" name="Group 47"/>
                <p:cNvGrpSpPr>
                  <a:grpSpLocks/>
                </p:cNvGrpSpPr>
                <p:nvPr/>
              </p:nvGrpSpPr>
              <p:grpSpPr bwMode="auto">
                <a:xfrm>
                  <a:off x="4459" y="2375"/>
                  <a:ext cx="21" cy="14"/>
                  <a:chOff x="4459" y="2375"/>
                  <a:chExt cx="21" cy="14"/>
                </a:xfrm>
              </p:grpSpPr>
              <p:sp>
                <p:nvSpPr>
                  <p:cNvPr id="502832" name="Rectangle 48"/>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502833" name="Rectangle 49"/>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502834" name="Rectangle 50"/>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19" name="Group 51"/>
              <p:cNvGrpSpPr>
                <a:grpSpLocks/>
              </p:cNvGrpSpPr>
              <p:nvPr/>
            </p:nvGrpSpPr>
            <p:grpSpPr bwMode="auto">
              <a:xfrm>
                <a:off x="4455" y="2412"/>
                <a:ext cx="28" cy="35"/>
                <a:chOff x="4455" y="2412"/>
                <a:chExt cx="28" cy="35"/>
              </a:xfrm>
            </p:grpSpPr>
            <p:grpSp>
              <p:nvGrpSpPr>
                <p:cNvPr id="20" name="Group 52"/>
                <p:cNvGrpSpPr>
                  <a:grpSpLocks/>
                </p:cNvGrpSpPr>
                <p:nvPr/>
              </p:nvGrpSpPr>
              <p:grpSpPr bwMode="auto">
                <a:xfrm>
                  <a:off x="4455" y="2412"/>
                  <a:ext cx="28" cy="35"/>
                  <a:chOff x="4455" y="2412"/>
                  <a:chExt cx="28" cy="35"/>
                </a:xfrm>
              </p:grpSpPr>
              <p:sp>
                <p:nvSpPr>
                  <p:cNvPr id="502837" name="Rectangle 53"/>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502838" name="Rectangle 54"/>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21" name="Group 55"/>
                <p:cNvGrpSpPr>
                  <a:grpSpLocks/>
                </p:cNvGrpSpPr>
                <p:nvPr/>
              </p:nvGrpSpPr>
              <p:grpSpPr bwMode="auto">
                <a:xfrm>
                  <a:off x="4459" y="2415"/>
                  <a:ext cx="21" cy="15"/>
                  <a:chOff x="4459" y="2415"/>
                  <a:chExt cx="21" cy="15"/>
                </a:xfrm>
              </p:grpSpPr>
              <p:sp>
                <p:nvSpPr>
                  <p:cNvPr id="502840" name="Rectangle 56"/>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02841" name="Rectangle 57"/>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02842" name="Rectangle 58"/>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grpSp>
        <p:nvGrpSpPr>
          <p:cNvPr id="22" name="Group 59"/>
          <p:cNvGrpSpPr>
            <a:grpSpLocks/>
          </p:cNvGrpSpPr>
          <p:nvPr/>
        </p:nvGrpSpPr>
        <p:grpSpPr bwMode="auto">
          <a:xfrm>
            <a:off x="8001001" y="3479800"/>
            <a:ext cx="887413" cy="203200"/>
            <a:chOff x="4018" y="2032"/>
            <a:chExt cx="559" cy="128"/>
          </a:xfrm>
        </p:grpSpPr>
        <p:sp>
          <p:nvSpPr>
            <p:cNvPr id="502844" name="Freeform 60"/>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502845" name="Freeform 61"/>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502846" name="Rectangle 62"/>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23" name="Group 63"/>
            <p:cNvGrpSpPr>
              <a:grpSpLocks/>
            </p:cNvGrpSpPr>
            <p:nvPr/>
          </p:nvGrpSpPr>
          <p:grpSpPr bwMode="auto">
            <a:xfrm>
              <a:off x="4443" y="2075"/>
              <a:ext cx="102" cy="75"/>
              <a:chOff x="4381" y="2372"/>
              <a:chExt cx="102" cy="75"/>
            </a:xfrm>
          </p:grpSpPr>
          <p:grpSp>
            <p:nvGrpSpPr>
              <p:cNvPr id="24" name="Group 64"/>
              <p:cNvGrpSpPr>
                <a:grpSpLocks/>
              </p:cNvGrpSpPr>
              <p:nvPr/>
            </p:nvGrpSpPr>
            <p:grpSpPr bwMode="auto">
              <a:xfrm>
                <a:off x="4381" y="2372"/>
                <a:ext cx="28" cy="35"/>
                <a:chOff x="4381" y="2372"/>
                <a:chExt cx="28" cy="35"/>
              </a:xfrm>
            </p:grpSpPr>
            <p:grpSp>
              <p:nvGrpSpPr>
                <p:cNvPr id="25" name="Group 65"/>
                <p:cNvGrpSpPr>
                  <a:grpSpLocks/>
                </p:cNvGrpSpPr>
                <p:nvPr/>
              </p:nvGrpSpPr>
              <p:grpSpPr bwMode="auto">
                <a:xfrm>
                  <a:off x="4381" y="2372"/>
                  <a:ext cx="28" cy="35"/>
                  <a:chOff x="4381" y="2372"/>
                  <a:chExt cx="28" cy="35"/>
                </a:xfrm>
              </p:grpSpPr>
              <p:sp>
                <p:nvSpPr>
                  <p:cNvPr id="502850" name="Rectangle 66"/>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502851" name="Rectangle 67"/>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26" name="Group 68"/>
                <p:cNvGrpSpPr>
                  <a:grpSpLocks/>
                </p:cNvGrpSpPr>
                <p:nvPr/>
              </p:nvGrpSpPr>
              <p:grpSpPr bwMode="auto">
                <a:xfrm>
                  <a:off x="4384" y="2375"/>
                  <a:ext cx="22" cy="14"/>
                  <a:chOff x="4384" y="2375"/>
                  <a:chExt cx="22" cy="14"/>
                </a:xfrm>
              </p:grpSpPr>
              <p:sp>
                <p:nvSpPr>
                  <p:cNvPr id="502853" name="Rectangle 69"/>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502854" name="Rectangle 70"/>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502855" name="Rectangle 71"/>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27" name="Group 72"/>
              <p:cNvGrpSpPr>
                <a:grpSpLocks/>
              </p:cNvGrpSpPr>
              <p:nvPr/>
            </p:nvGrpSpPr>
            <p:grpSpPr bwMode="auto">
              <a:xfrm>
                <a:off x="4381" y="2412"/>
                <a:ext cx="28" cy="35"/>
                <a:chOff x="4381" y="2412"/>
                <a:chExt cx="28" cy="35"/>
              </a:xfrm>
            </p:grpSpPr>
            <p:grpSp>
              <p:nvGrpSpPr>
                <p:cNvPr id="28" name="Group 73"/>
                <p:cNvGrpSpPr>
                  <a:grpSpLocks/>
                </p:cNvGrpSpPr>
                <p:nvPr/>
              </p:nvGrpSpPr>
              <p:grpSpPr bwMode="auto">
                <a:xfrm>
                  <a:off x="4381" y="2412"/>
                  <a:ext cx="28" cy="35"/>
                  <a:chOff x="4381" y="2412"/>
                  <a:chExt cx="28" cy="35"/>
                </a:xfrm>
              </p:grpSpPr>
              <p:sp>
                <p:nvSpPr>
                  <p:cNvPr id="502858" name="Rectangle 74"/>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502859" name="Rectangle 75"/>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29" name="Group 76"/>
                <p:cNvGrpSpPr>
                  <a:grpSpLocks/>
                </p:cNvGrpSpPr>
                <p:nvPr/>
              </p:nvGrpSpPr>
              <p:grpSpPr bwMode="auto">
                <a:xfrm>
                  <a:off x="4384" y="2415"/>
                  <a:ext cx="22" cy="15"/>
                  <a:chOff x="4384" y="2415"/>
                  <a:chExt cx="22" cy="15"/>
                </a:xfrm>
              </p:grpSpPr>
              <p:sp>
                <p:nvSpPr>
                  <p:cNvPr id="502861" name="Rectangle 77"/>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502862" name="Rectangle 78"/>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502863" name="Rectangle 79"/>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30" name="Group 80"/>
              <p:cNvGrpSpPr>
                <a:grpSpLocks/>
              </p:cNvGrpSpPr>
              <p:nvPr/>
            </p:nvGrpSpPr>
            <p:grpSpPr bwMode="auto">
              <a:xfrm>
                <a:off x="4418" y="2372"/>
                <a:ext cx="28" cy="35"/>
                <a:chOff x="4418" y="2372"/>
                <a:chExt cx="28" cy="35"/>
              </a:xfrm>
            </p:grpSpPr>
            <p:grpSp>
              <p:nvGrpSpPr>
                <p:cNvPr id="31" name="Group 81"/>
                <p:cNvGrpSpPr>
                  <a:grpSpLocks/>
                </p:cNvGrpSpPr>
                <p:nvPr/>
              </p:nvGrpSpPr>
              <p:grpSpPr bwMode="auto">
                <a:xfrm>
                  <a:off x="4418" y="2372"/>
                  <a:ext cx="28" cy="35"/>
                  <a:chOff x="4418" y="2372"/>
                  <a:chExt cx="28" cy="35"/>
                </a:xfrm>
              </p:grpSpPr>
              <p:sp>
                <p:nvSpPr>
                  <p:cNvPr id="502866" name="Rectangle 82"/>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502867" name="Rectangle 83"/>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502784" name="Group 84"/>
                <p:cNvGrpSpPr>
                  <a:grpSpLocks/>
                </p:cNvGrpSpPr>
                <p:nvPr/>
              </p:nvGrpSpPr>
              <p:grpSpPr bwMode="auto">
                <a:xfrm>
                  <a:off x="4422" y="2375"/>
                  <a:ext cx="21" cy="14"/>
                  <a:chOff x="4422" y="2375"/>
                  <a:chExt cx="21" cy="14"/>
                </a:xfrm>
              </p:grpSpPr>
              <p:sp>
                <p:nvSpPr>
                  <p:cNvPr id="502869" name="Rectangle 85"/>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502870" name="Rectangle 86"/>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502871" name="Rectangle 87"/>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502785" name="Group 88"/>
              <p:cNvGrpSpPr>
                <a:grpSpLocks/>
              </p:cNvGrpSpPr>
              <p:nvPr/>
            </p:nvGrpSpPr>
            <p:grpSpPr bwMode="auto">
              <a:xfrm>
                <a:off x="4418" y="2412"/>
                <a:ext cx="28" cy="35"/>
                <a:chOff x="4418" y="2412"/>
                <a:chExt cx="28" cy="35"/>
              </a:xfrm>
            </p:grpSpPr>
            <p:grpSp>
              <p:nvGrpSpPr>
                <p:cNvPr id="502786" name="Group 89"/>
                <p:cNvGrpSpPr>
                  <a:grpSpLocks/>
                </p:cNvGrpSpPr>
                <p:nvPr/>
              </p:nvGrpSpPr>
              <p:grpSpPr bwMode="auto">
                <a:xfrm>
                  <a:off x="4418" y="2412"/>
                  <a:ext cx="28" cy="35"/>
                  <a:chOff x="4418" y="2412"/>
                  <a:chExt cx="28" cy="35"/>
                </a:xfrm>
              </p:grpSpPr>
              <p:sp>
                <p:nvSpPr>
                  <p:cNvPr id="502874" name="Rectangle 90"/>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502875" name="Rectangle 91"/>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502787" name="Group 92"/>
                <p:cNvGrpSpPr>
                  <a:grpSpLocks/>
                </p:cNvGrpSpPr>
                <p:nvPr/>
              </p:nvGrpSpPr>
              <p:grpSpPr bwMode="auto">
                <a:xfrm>
                  <a:off x="4422" y="2415"/>
                  <a:ext cx="21" cy="15"/>
                  <a:chOff x="4422" y="2415"/>
                  <a:chExt cx="21" cy="15"/>
                </a:xfrm>
              </p:grpSpPr>
              <p:sp>
                <p:nvSpPr>
                  <p:cNvPr id="502877" name="Rectangle 93"/>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502878" name="Rectangle 94"/>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502879" name="Rectangle 95"/>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502790" name="Group 96"/>
              <p:cNvGrpSpPr>
                <a:grpSpLocks/>
              </p:cNvGrpSpPr>
              <p:nvPr/>
            </p:nvGrpSpPr>
            <p:grpSpPr bwMode="auto">
              <a:xfrm>
                <a:off x="4455" y="2372"/>
                <a:ext cx="28" cy="35"/>
                <a:chOff x="4455" y="2372"/>
                <a:chExt cx="28" cy="35"/>
              </a:xfrm>
            </p:grpSpPr>
            <p:grpSp>
              <p:nvGrpSpPr>
                <p:cNvPr id="502794" name="Group 97"/>
                <p:cNvGrpSpPr>
                  <a:grpSpLocks/>
                </p:cNvGrpSpPr>
                <p:nvPr/>
              </p:nvGrpSpPr>
              <p:grpSpPr bwMode="auto">
                <a:xfrm>
                  <a:off x="4455" y="2372"/>
                  <a:ext cx="28" cy="35"/>
                  <a:chOff x="4455" y="2372"/>
                  <a:chExt cx="28" cy="35"/>
                </a:xfrm>
              </p:grpSpPr>
              <p:sp>
                <p:nvSpPr>
                  <p:cNvPr id="502882" name="Rectangle 98"/>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502883" name="Rectangle 99"/>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502795" name="Group 100"/>
                <p:cNvGrpSpPr>
                  <a:grpSpLocks/>
                </p:cNvGrpSpPr>
                <p:nvPr/>
              </p:nvGrpSpPr>
              <p:grpSpPr bwMode="auto">
                <a:xfrm>
                  <a:off x="4459" y="2375"/>
                  <a:ext cx="21" cy="14"/>
                  <a:chOff x="4459" y="2375"/>
                  <a:chExt cx="21" cy="14"/>
                </a:xfrm>
              </p:grpSpPr>
              <p:sp>
                <p:nvSpPr>
                  <p:cNvPr id="502885" name="Rectangle 101"/>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502886" name="Rectangle 102"/>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502887" name="Rectangle 103"/>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502796" name="Group 104"/>
              <p:cNvGrpSpPr>
                <a:grpSpLocks/>
              </p:cNvGrpSpPr>
              <p:nvPr/>
            </p:nvGrpSpPr>
            <p:grpSpPr bwMode="auto">
              <a:xfrm>
                <a:off x="4455" y="2412"/>
                <a:ext cx="28" cy="35"/>
                <a:chOff x="4455" y="2412"/>
                <a:chExt cx="28" cy="35"/>
              </a:xfrm>
            </p:grpSpPr>
            <p:grpSp>
              <p:nvGrpSpPr>
                <p:cNvPr id="502799" name="Group 105"/>
                <p:cNvGrpSpPr>
                  <a:grpSpLocks/>
                </p:cNvGrpSpPr>
                <p:nvPr/>
              </p:nvGrpSpPr>
              <p:grpSpPr bwMode="auto">
                <a:xfrm>
                  <a:off x="4455" y="2412"/>
                  <a:ext cx="28" cy="35"/>
                  <a:chOff x="4455" y="2412"/>
                  <a:chExt cx="28" cy="35"/>
                </a:xfrm>
              </p:grpSpPr>
              <p:sp>
                <p:nvSpPr>
                  <p:cNvPr id="502890" name="Rectangle 106"/>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502891" name="Rectangle 107"/>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502803" name="Group 108"/>
                <p:cNvGrpSpPr>
                  <a:grpSpLocks/>
                </p:cNvGrpSpPr>
                <p:nvPr/>
              </p:nvGrpSpPr>
              <p:grpSpPr bwMode="auto">
                <a:xfrm>
                  <a:off x="4459" y="2415"/>
                  <a:ext cx="21" cy="15"/>
                  <a:chOff x="4459" y="2415"/>
                  <a:chExt cx="21" cy="15"/>
                </a:xfrm>
              </p:grpSpPr>
              <p:sp>
                <p:nvSpPr>
                  <p:cNvPr id="502893" name="Rectangle 109"/>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02894" name="Rectangle 110"/>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02895" name="Rectangle 111"/>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grpSp>
        <p:nvGrpSpPr>
          <p:cNvPr id="502804" name="Group 112"/>
          <p:cNvGrpSpPr>
            <a:grpSpLocks/>
          </p:cNvGrpSpPr>
          <p:nvPr/>
        </p:nvGrpSpPr>
        <p:grpSpPr bwMode="auto">
          <a:xfrm>
            <a:off x="9245601" y="4000500"/>
            <a:ext cx="887413" cy="203200"/>
            <a:chOff x="4018" y="2032"/>
            <a:chExt cx="559" cy="128"/>
          </a:xfrm>
        </p:grpSpPr>
        <p:sp>
          <p:nvSpPr>
            <p:cNvPr id="502897" name="Freeform 113"/>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502898" name="Freeform 114"/>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502899" name="Rectangle 115"/>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502807" name="Group 116"/>
            <p:cNvGrpSpPr>
              <a:grpSpLocks/>
            </p:cNvGrpSpPr>
            <p:nvPr/>
          </p:nvGrpSpPr>
          <p:grpSpPr bwMode="auto">
            <a:xfrm>
              <a:off x="4443" y="2075"/>
              <a:ext cx="102" cy="75"/>
              <a:chOff x="4381" y="2372"/>
              <a:chExt cx="102" cy="75"/>
            </a:xfrm>
          </p:grpSpPr>
          <p:grpSp>
            <p:nvGrpSpPr>
              <p:cNvPr id="502811" name="Group 117"/>
              <p:cNvGrpSpPr>
                <a:grpSpLocks/>
              </p:cNvGrpSpPr>
              <p:nvPr/>
            </p:nvGrpSpPr>
            <p:grpSpPr bwMode="auto">
              <a:xfrm>
                <a:off x="4381" y="2372"/>
                <a:ext cx="28" cy="35"/>
                <a:chOff x="4381" y="2372"/>
                <a:chExt cx="28" cy="35"/>
              </a:xfrm>
            </p:grpSpPr>
            <p:grpSp>
              <p:nvGrpSpPr>
                <p:cNvPr id="502812" name="Group 118"/>
                <p:cNvGrpSpPr>
                  <a:grpSpLocks/>
                </p:cNvGrpSpPr>
                <p:nvPr/>
              </p:nvGrpSpPr>
              <p:grpSpPr bwMode="auto">
                <a:xfrm>
                  <a:off x="4381" y="2372"/>
                  <a:ext cx="28" cy="35"/>
                  <a:chOff x="4381" y="2372"/>
                  <a:chExt cx="28" cy="35"/>
                </a:xfrm>
              </p:grpSpPr>
              <p:sp>
                <p:nvSpPr>
                  <p:cNvPr id="502903" name="Rectangle 119"/>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502904" name="Rectangle 120"/>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502815" name="Group 121"/>
                <p:cNvGrpSpPr>
                  <a:grpSpLocks/>
                </p:cNvGrpSpPr>
                <p:nvPr/>
              </p:nvGrpSpPr>
              <p:grpSpPr bwMode="auto">
                <a:xfrm>
                  <a:off x="4384" y="2375"/>
                  <a:ext cx="22" cy="14"/>
                  <a:chOff x="4384" y="2375"/>
                  <a:chExt cx="22" cy="14"/>
                </a:xfrm>
              </p:grpSpPr>
              <p:sp>
                <p:nvSpPr>
                  <p:cNvPr id="502906" name="Rectangle 122"/>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502907" name="Rectangle 123"/>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502908" name="Rectangle 124"/>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502819" name="Group 125"/>
              <p:cNvGrpSpPr>
                <a:grpSpLocks/>
              </p:cNvGrpSpPr>
              <p:nvPr/>
            </p:nvGrpSpPr>
            <p:grpSpPr bwMode="auto">
              <a:xfrm>
                <a:off x="4381" y="2412"/>
                <a:ext cx="28" cy="35"/>
                <a:chOff x="4381" y="2412"/>
                <a:chExt cx="28" cy="35"/>
              </a:xfrm>
            </p:grpSpPr>
            <p:grpSp>
              <p:nvGrpSpPr>
                <p:cNvPr id="502820" name="Group 126"/>
                <p:cNvGrpSpPr>
                  <a:grpSpLocks/>
                </p:cNvGrpSpPr>
                <p:nvPr/>
              </p:nvGrpSpPr>
              <p:grpSpPr bwMode="auto">
                <a:xfrm>
                  <a:off x="4381" y="2412"/>
                  <a:ext cx="28" cy="35"/>
                  <a:chOff x="4381" y="2412"/>
                  <a:chExt cx="28" cy="35"/>
                </a:xfrm>
              </p:grpSpPr>
              <p:sp>
                <p:nvSpPr>
                  <p:cNvPr id="502911" name="Rectangle 127"/>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502912" name="Rectangle 128"/>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502823" name="Group 129"/>
                <p:cNvGrpSpPr>
                  <a:grpSpLocks/>
                </p:cNvGrpSpPr>
                <p:nvPr/>
              </p:nvGrpSpPr>
              <p:grpSpPr bwMode="auto">
                <a:xfrm>
                  <a:off x="4384" y="2415"/>
                  <a:ext cx="22" cy="15"/>
                  <a:chOff x="4384" y="2415"/>
                  <a:chExt cx="22" cy="15"/>
                </a:xfrm>
              </p:grpSpPr>
              <p:sp>
                <p:nvSpPr>
                  <p:cNvPr id="502914" name="Rectangle 130"/>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502915" name="Rectangle 131"/>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502916" name="Rectangle 132"/>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502827" name="Group 133"/>
              <p:cNvGrpSpPr>
                <a:grpSpLocks/>
              </p:cNvGrpSpPr>
              <p:nvPr/>
            </p:nvGrpSpPr>
            <p:grpSpPr bwMode="auto">
              <a:xfrm>
                <a:off x="4418" y="2372"/>
                <a:ext cx="28" cy="35"/>
                <a:chOff x="4418" y="2372"/>
                <a:chExt cx="28" cy="35"/>
              </a:xfrm>
            </p:grpSpPr>
            <p:grpSp>
              <p:nvGrpSpPr>
                <p:cNvPr id="502828" name="Group 134"/>
                <p:cNvGrpSpPr>
                  <a:grpSpLocks/>
                </p:cNvGrpSpPr>
                <p:nvPr/>
              </p:nvGrpSpPr>
              <p:grpSpPr bwMode="auto">
                <a:xfrm>
                  <a:off x="4418" y="2372"/>
                  <a:ext cx="28" cy="35"/>
                  <a:chOff x="4418" y="2372"/>
                  <a:chExt cx="28" cy="35"/>
                </a:xfrm>
              </p:grpSpPr>
              <p:sp>
                <p:nvSpPr>
                  <p:cNvPr id="502919" name="Rectangle 135"/>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502920" name="Rectangle 136"/>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502831" name="Group 137"/>
                <p:cNvGrpSpPr>
                  <a:grpSpLocks/>
                </p:cNvGrpSpPr>
                <p:nvPr/>
              </p:nvGrpSpPr>
              <p:grpSpPr bwMode="auto">
                <a:xfrm>
                  <a:off x="4422" y="2375"/>
                  <a:ext cx="21" cy="14"/>
                  <a:chOff x="4422" y="2375"/>
                  <a:chExt cx="21" cy="14"/>
                </a:xfrm>
              </p:grpSpPr>
              <p:sp>
                <p:nvSpPr>
                  <p:cNvPr id="502922" name="Rectangle 138"/>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502923" name="Rectangle 139"/>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502924" name="Rectangle 140"/>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502835" name="Group 141"/>
              <p:cNvGrpSpPr>
                <a:grpSpLocks/>
              </p:cNvGrpSpPr>
              <p:nvPr/>
            </p:nvGrpSpPr>
            <p:grpSpPr bwMode="auto">
              <a:xfrm>
                <a:off x="4418" y="2412"/>
                <a:ext cx="28" cy="35"/>
                <a:chOff x="4418" y="2412"/>
                <a:chExt cx="28" cy="35"/>
              </a:xfrm>
            </p:grpSpPr>
            <p:grpSp>
              <p:nvGrpSpPr>
                <p:cNvPr id="502836" name="Group 142"/>
                <p:cNvGrpSpPr>
                  <a:grpSpLocks/>
                </p:cNvGrpSpPr>
                <p:nvPr/>
              </p:nvGrpSpPr>
              <p:grpSpPr bwMode="auto">
                <a:xfrm>
                  <a:off x="4418" y="2412"/>
                  <a:ext cx="28" cy="35"/>
                  <a:chOff x="4418" y="2412"/>
                  <a:chExt cx="28" cy="35"/>
                </a:xfrm>
              </p:grpSpPr>
              <p:sp>
                <p:nvSpPr>
                  <p:cNvPr id="502927" name="Rectangle 143"/>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502928" name="Rectangle 144"/>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502839" name="Group 145"/>
                <p:cNvGrpSpPr>
                  <a:grpSpLocks/>
                </p:cNvGrpSpPr>
                <p:nvPr/>
              </p:nvGrpSpPr>
              <p:grpSpPr bwMode="auto">
                <a:xfrm>
                  <a:off x="4422" y="2415"/>
                  <a:ext cx="21" cy="15"/>
                  <a:chOff x="4422" y="2415"/>
                  <a:chExt cx="21" cy="15"/>
                </a:xfrm>
              </p:grpSpPr>
              <p:sp>
                <p:nvSpPr>
                  <p:cNvPr id="502930" name="Rectangle 146"/>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502931" name="Rectangle 147"/>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502932" name="Rectangle 148"/>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502843" name="Group 149"/>
              <p:cNvGrpSpPr>
                <a:grpSpLocks/>
              </p:cNvGrpSpPr>
              <p:nvPr/>
            </p:nvGrpSpPr>
            <p:grpSpPr bwMode="auto">
              <a:xfrm>
                <a:off x="4455" y="2372"/>
                <a:ext cx="28" cy="35"/>
                <a:chOff x="4455" y="2372"/>
                <a:chExt cx="28" cy="35"/>
              </a:xfrm>
            </p:grpSpPr>
            <p:grpSp>
              <p:nvGrpSpPr>
                <p:cNvPr id="502847" name="Group 150"/>
                <p:cNvGrpSpPr>
                  <a:grpSpLocks/>
                </p:cNvGrpSpPr>
                <p:nvPr/>
              </p:nvGrpSpPr>
              <p:grpSpPr bwMode="auto">
                <a:xfrm>
                  <a:off x="4455" y="2372"/>
                  <a:ext cx="28" cy="35"/>
                  <a:chOff x="4455" y="2372"/>
                  <a:chExt cx="28" cy="35"/>
                </a:xfrm>
              </p:grpSpPr>
              <p:sp>
                <p:nvSpPr>
                  <p:cNvPr id="502935" name="Rectangle 151"/>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502936" name="Rectangle 152"/>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502848" name="Group 153"/>
                <p:cNvGrpSpPr>
                  <a:grpSpLocks/>
                </p:cNvGrpSpPr>
                <p:nvPr/>
              </p:nvGrpSpPr>
              <p:grpSpPr bwMode="auto">
                <a:xfrm>
                  <a:off x="4459" y="2375"/>
                  <a:ext cx="21" cy="14"/>
                  <a:chOff x="4459" y="2375"/>
                  <a:chExt cx="21" cy="14"/>
                </a:xfrm>
              </p:grpSpPr>
              <p:sp>
                <p:nvSpPr>
                  <p:cNvPr id="502938" name="Rectangle 154"/>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502939" name="Rectangle 155"/>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502940" name="Rectangle 156"/>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502849" name="Group 157"/>
              <p:cNvGrpSpPr>
                <a:grpSpLocks/>
              </p:cNvGrpSpPr>
              <p:nvPr/>
            </p:nvGrpSpPr>
            <p:grpSpPr bwMode="auto">
              <a:xfrm>
                <a:off x="4455" y="2412"/>
                <a:ext cx="28" cy="35"/>
                <a:chOff x="4455" y="2412"/>
                <a:chExt cx="28" cy="35"/>
              </a:xfrm>
            </p:grpSpPr>
            <p:grpSp>
              <p:nvGrpSpPr>
                <p:cNvPr id="502852" name="Group 158"/>
                <p:cNvGrpSpPr>
                  <a:grpSpLocks/>
                </p:cNvGrpSpPr>
                <p:nvPr/>
              </p:nvGrpSpPr>
              <p:grpSpPr bwMode="auto">
                <a:xfrm>
                  <a:off x="4455" y="2412"/>
                  <a:ext cx="28" cy="35"/>
                  <a:chOff x="4455" y="2412"/>
                  <a:chExt cx="28" cy="35"/>
                </a:xfrm>
              </p:grpSpPr>
              <p:sp>
                <p:nvSpPr>
                  <p:cNvPr id="502943" name="Rectangle 159"/>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502944" name="Rectangle 160"/>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502856" name="Group 161"/>
                <p:cNvGrpSpPr>
                  <a:grpSpLocks/>
                </p:cNvGrpSpPr>
                <p:nvPr/>
              </p:nvGrpSpPr>
              <p:grpSpPr bwMode="auto">
                <a:xfrm>
                  <a:off x="4459" y="2415"/>
                  <a:ext cx="21" cy="15"/>
                  <a:chOff x="4459" y="2415"/>
                  <a:chExt cx="21" cy="15"/>
                </a:xfrm>
              </p:grpSpPr>
              <p:sp>
                <p:nvSpPr>
                  <p:cNvPr id="502946" name="Rectangle 162"/>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02947" name="Rectangle 163"/>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02948" name="Rectangle 164"/>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grpSp>
        <p:nvGrpSpPr>
          <p:cNvPr id="502857" name="Group 165"/>
          <p:cNvGrpSpPr>
            <a:grpSpLocks/>
          </p:cNvGrpSpPr>
          <p:nvPr/>
        </p:nvGrpSpPr>
        <p:grpSpPr bwMode="auto">
          <a:xfrm>
            <a:off x="9296401" y="2667000"/>
            <a:ext cx="887413" cy="203200"/>
            <a:chOff x="4018" y="2032"/>
            <a:chExt cx="559" cy="128"/>
          </a:xfrm>
        </p:grpSpPr>
        <p:sp>
          <p:nvSpPr>
            <p:cNvPr id="502950" name="Freeform 166"/>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502951" name="Freeform 167"/>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502952" name="Rectangle 168"/>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502860" name="Group 169"/>
            <p:cNvGrpSpPr>
              <a:grpSpLocks/>
            </p:cNvGrpSpPr>
            <p:nvPr/>
          </p:nvGrpSpPr>
          <p:grpSpPr bwMode="auto">
            <a:xfrm>
              <a:off x="4443" y="2075"/>
              <a:ext cx="102" cy="75"/>
              <a:chOff x="4381" y="2372"/>
              <a:chExt cx="102" cy="75"/>
            </a:xfrm>
          </p:grpSpPr>
          <p:grpSp>
            <p:nvGrpSpPr>
              <p:cNvPr id="502864" name="Group 170"/>
              <p:cNvGrpSpPr>
                <a:grpSpLocks/>
              </p:cNvGrpSpPr>
              <p:nvPr/>
            </p:nvGrpSpPr>
            <p:grpSpPr bwMode="auto">
              <a:xfrm>
                <a:off x="4381" y="2372"/>
                <a:ext cx="28" cy="35"/>
                <a:chOff x="4381" y="2372"/>
                <a:chExt cx="28" cy="35"/>
              </a:xfrm>
            </p:grpSpPr>
            <p:grpSp>
              <p:nvGrpSpPr>
                <p:cNvPr id="502865" name="Group 171"/>
                <p:cNvGrpSpPr>
                  <a:grpSpLocks/>
                </p:cNvGrpSpPr>
                <p:nvPr/>
              </p:nvGrpSpPr>
              <p:grpSpPr bwMode="auto">
                <a:xfrm>
                  <a:off x="4381" y="2372"/>
                  <a:ext cx="28" cy="35"/>
                  <a:chOff x="4381" y="2372"/>
                  <a:chExt cx="28" cy="35"/>
                </a:xfrm>
              </p:grpSpPr>
              <p:sp>
                <p:nvSpPr>
                  <p:cNvPr id="502956" name="Rectangle 172"/>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502957" name="Rectangle 173"/>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502868" name="Group 174"/>
                <p:cNvGrpSpPr>
                  <a:grpSpLocks/>
                </p:cNvGrpSpPr>
                <p:nvPr/>
              </p:nvGrpSpPr>
              <p:grpSpPr bwMode="auto">
                <a:xfrm>
                  <a:off x="4384" y="2375"/>
                  <a:ext cx="22" cy="14"/>
                  <a:chOff x="4384" y="2375"/>
                  <a:chExt cx="22" cy="14"/>
                </a:xfrm>
              </p:grpSpPr>
              <p:sp>
                <p:nvSpPr>
                  <p:cNvPr id="502959" name="Rectangle 175"/>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502960" name="Rectangle 176"/>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502961" name="Rectangle 177"/>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502872" name="Group 178"/>
              <p:cNvGrpSpPr>
                <a:grpSpLocks/>
              </p:cNvGrpSpPr>
              <p:nvPr/>
            </p:nvGrpSpPr>
            <p:grpSpPr bwMode="auto">
              <a:xfrm>
                <a:off x="4381" y="2412"/>
                <a:ext cx="28" cy="35"/>
                <a:chOff x="4381" y="2412"/>
                <a:chExt cx="28" cy="35"/>
              </a:xfrm>
            </p:grpSpPr>
            <p:grpSp>
              <p:nvGrpSpPr>
                <p:cNvPr id="502873" name="Group 179"/>
                <p:cNvGrpSpPr>
                  <a:grpSpLocks/>
                </p:cNvGrpSpPr>
                <p:nvPr/>
              </p:nvGrpSpPr>
              <p:grpSpPr bwMode="auto">
                <a:xfrm>
                  <a:off x="4381" y="2412"/>
                  <a:ext cx="28" cy="35"/>
                  <a:chOff x="4381" y="2412"/>
                  <a:chExt cx="28" cy="35"/>
                </a:xfrm>
              </p:grpSpPr>
              <p:sp>
                <p:nvSpPr>
                  <p:cNvPr id="502964" name="Rectangle 180"/>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502965" name="Rectangle 181"/>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502876" name="Group 182"/>
                <p:cNvGrpSpPr>
                  <a:grpSpLocks/>
                </p:cNvGrpSpPr>
                <p:nvPr/>
              </p:nvGrpSpPr>
              <p:grpSpPr bwMode="auto">
                <a:xfrm>
                  <a:off x="4384" y="2415"/>
                  <a:ext cx="22" cy="15"/>
                  <a:chOff x="4384" y="2415"/>
                  <a:chExt cx="22" cy="15"/>
                </a:xfrm>
              </p:grpSpPr>
              <p:sp>
                <p:nvSpPr>
                  <p:cNvPr id="502967" name="Rectangle 183"/>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502968" name="Rectangle 184"/>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502969" name="Rectangle 185"/>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502880" name="Group 186"/>
              <p:cNvGrpSpPr>
                <a:grpSpLocks/>
              </p:cNvGrpSpPr>
              <p:nvPr/>
            </p:nvGrpSpPr>
            <p:grpSpPr bwMode="auto">
              <a:xfrm>
                <a:off x="4418" y="2372"/>
                <a:ext cx="28" cy="35"/>
                <a:chOff x="4418" y="2372"/>
                <a:chExt cx="28" cy="35"/>
              </a:xfrm>
            </p:grpSpPr>
            <p:grpSp>
              <p:nvGrpSpPr>
                <p:cNvPr id="502881" name="Group 187"/>
                <p:cNvGrpSpPr>
                  <a:grpSpLocks/>
                </p:cNvGrpSpPr>
                <p:nvPr/>
              </p:nvGrpSpPr>
              <p:grpSpPr bwMode="auto">
                <a:xfrm>
                  <a:off x="4418" y="2372"/>
                  <a:ext cx="28" cy="35"/>
                  <a:chOff x="4418" y="2372"/>
                  <a:chExt cx="28" cy="35"/>
                </a:xfrm>
              </p:grpSpPr>
              <p:sp>
                <p:nvSpPr>
                  <p:cNvPr id="502972" name="Rectangle 188"/>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502973" name="Rectangle 189"/>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502884" name="Group 190"/>
                <p:cNvGrpSpPr>
                  <a:grpSpLocks/>
                </p:cNvGrpSpPr>
                <p:nvPr/>
              </p:nvGrpSpPr>
              <p:grpSpPr bwMode="auto">
                <a:xfrm>
                  <a:off x="4422" y="2375"/>
                  <a:ext cx="21" cy="14"/>
                  <a:chOff x="4422" y="2375"/>
                  <a:chExt cx="21" cy="14"/>
                </a:xfrm>
              </p:grpSpPr>
              <p:sp>
                <p:nvSpPr>
                  <p:cNvPr id="502975" name="Rectangle 191"/>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502976" name="Rectangle 192"/>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502977" name="Rectangle 193"/>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502888" name="Group 194"/>
              <p:cNvGrpSpPr>
                <a:grpSpLocks/>
              </p:cNvGrpSpPr>
              <p:nvPr/>
            </p:nvGrpSpPr>
            <p:grpSpPr bwMode="auto">
              <a:xfrm>
                <a:off x="4418" y="2412"/>
                <a:ext cx="28" cy="35"/>
                <a:chOff x="4418" y="2412"/>
                <a:chExt cx="28" cy="35"/>
              </a:xfrm>
            </p:grpSpPr>
            <p:grpSp>
              <p:nvGrpSpPr>
                <p:cNvPr id="502889" name="Group 195"/>
                <p:cNvGrpSpPr>
                  <a:grpSpLocks/>
                </p:cNvGrpSpPr>
                <p:nvPr/>
              </p:nvGrpSpPr>
              <p:grpSpPr bwMode="auto">
                <a:xfrm>
                  <a:off x="4418" y="2412"/>
                  <a:ext cx="28" cy="35"/>
                  <a:chOff x="4418" y="2412"/>
                  <a:chExt cx="28" cy="35"/>
                </a:xfrm>
              </p:grpSpPr>
              <p:sp>
                <p:nvSpPr>
                  <p:cNvPr id="502980" name="Rectangle 196"/>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502981" name="Rectangle 197"/>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502892" name="Group 198"/>
                <p:cNvGrpSpPr>
                  <a:grpSpLocks/>
                </p:cNvGrpSpPr>
                <p:nvPr/>
              </p:nvGrpSpPr>
              <p:grpSpPr bwMode="auto">
                <a:xfrm>
                  <a:off x="4422" y="2415"/>
                  <a:ext cx="21" cy="15"/>
                  <a:chOff x="4422" y="2415"/>
                  <a:chExt cx="21" cy="15"/>
                </a:xfrm>
              </p:grpSpPr>
              <p:sp>
                <p:nvSpPr>
                  <p:cNvPr id="502983" name="Rectangle 199"/>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502984" name="Rectangle 200"/>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502985" name="Rectangle 201"/>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502896" name="Group 202"/>
              <p:cNvGrpSpPr>
                <a:grpSpLocks/>
              </p:cNvGrpSpPr>
              <p:nvPr/>
            </p:nvGrpSpPr>
            <p:grpSpPr bwMode="auto">
              <a:xfrm>
                <a:off x="4455" y="2372"/>
                <a:ext cx="28" cy="35"/>
                <a:chOff x="4455" y="2372"/>
                <a:chExt cx="28" cy="35"/>
              </a:xfrm>
            </p:grpSpPr>
            <p:grpSp>
              <p:nvGrpSpPr>
                <p:cNvPr id="502900" name="Group 203"/>
                <p:cNvGrpSpPr>
                  <a:grpSpLocks/>
                </p:cNvGrpSpPr>
                <p:nvPr/>
              </p:nvGrpSpPr>
              <p:grpSpPr bwMode="auto">
                <a:xfrm>
                  <a:off x="4455" y="2372"/>
                  <a:ext cx="28" cy="35"/>
                  <a:chOff x="4455" y="2372"/>
                  <a:chExt cx="28" cy="35"/>
                </a:xfrm>
              </p:grpSpPr>
              <p:sp>
                <p:nvSpPr>
                  <p:cNvPr id="502988" name="Rectangle 204"/>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502989" name="Rectangle 205"/>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502901" name="Group 206"/>
                <p:cNvGrpSpPr>
                  <a:grpSpLocks/>
                </p:cNvGrpSpPr>
                <p:nvPr/>
              </p:nvGrpSpPr>
              <p:grpSpPr bwMode="auto">
                <a:xfrm>
                  <a:off x="4459" y="2375"/>
                  <a:ext cx="21" cy="14"/>
                  <a:chOff x="4459" y="2375"/>
                  <a:chExt cx="21" cy="14"/>
                </a:xfrm>
              </p:grpSpPr>
              <p:sp>
                <p:nvSpPr>
                  <p:cNvPr id="502991" name="Rectangle 207"/>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502992" name="Rectangle 208"/>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502993" name="Rectangle 209"/>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502902" name="Group 210"/>
              <p:cNvGrpSpPr>
                <a:grpSpLocks/>
              </p:cNvGrpSpPr>
              <p:nvPr/>
            </p:nvGrpSpPr>
            <p:grpSpPr bwMode="auto">
              <a:xfrm>
                <a:off x="4455" y="2412"/>
                <a:ext cx="28" cy="35"/>
                <a:chOff x="4455" y="2412"/>
                <a:chExt cx="28" cy="35"/>
              </a:xfrm>
            </p:grpSpPr>
            <p:grpSp>
              <p:nvGrpSpPr>
                <p:cNvPr id="502905" name="Group 211"/>
                <p:cNvGrpSpPr>
                  <a:grpSpLocks/>
                </p:cNvGrpSpPr>
                <p:nvPr/>
              </p:nvGrpSpPr>
              <p:grpSpPr bwMode="auto">
                <a:xfrm>
                  <a:off x="4455" y="2412"/>
                  <a:ext cx="28" cy="35"/>
                  <a:chOff x="4455" y="2412"/>
                  <a:chExt cx="28" cy="35"/>
                </a:xfrm>
              </p:grpSpPr>
              <p:sp>
                <p:nvSpPr>
                  <p:cNvPr id="502996" name="Rectangle 212"/>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502997" name="Rectangle 213"/>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502909" name="Group 214"/>
                <p:cNvGrpSpPr>
                  <a:grpSpLocks/>
                </p:cNvGrpSpPr>
                <p:nvPr/>
              </p:nvGrpSpPr>
              <p:grpSpPr bwMode="auto">
                <a:xfrm>
                  <a:off x="4459" y="2415"/>
                  <a:ext cx="21" cy="15"/>
                  <a:chOff x="4459" y="2415"/>
                  <a:chExt cx="21" cy="15"/>
                </a:xfrm>
              </p:grpSpPr>
              <p:sp>
                <p:nvSpPr>
                  <p:cNvPr id="502999" name="Rectangle 215"/>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03000" name="Rectangle 216"/>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03001" name="Rectangle 217"/>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grpSp>
        <p:nvGrpSpPr>
          <p:cNvPr id="502910" name="Group 218"/>
          <p:cNvGrpSpPr>
            <a:grpSpLocks/>
          </p:cNvGrpSpPr>
          <p:nvPr/>
        </p:nvGrpSpPr>
        <p:grpSpPr bwMode="auto">
          <a:xfrm>
            <a:off x="7747001" y="2654300"/>
            <a:ext cx="887413" cy="203200"/>
            <a:chOff x="4018" y="2032"/>
            <a:chExt cx="559" cy="128"/>
          </a:xfrm>
        </p:grpSpPr>
        <p:sp>
          <p:nvSpPr>
            <p:cNvPr id="503003" name="Freeform 219"/>
            <p:cNvSpPr>
              <a:spLocks/>
            </p:cNvSpPr>
            <p:nvPr/>
          </p:nvSpPr>
          <p:spPr bwMode="auto">
            <a:xfrm>
              <a:off x="4018" y="2032"/>
              <a:ext cx="548" cy="36"/>
            </a:xfrm>
            <a:custGeom>
              <a:avLst/>
              <a:gdLst/>
              <a:ahLst/>
              <a:cxnLst>
                <a:cxn ang="0">
                  <a:pos x="1098" y="71"/>
                </a:cxn>
                <a:cxn ang="0">
                  <a:pos x="79" y="71"/>
                </a:cxn>
                <a:cxn ang="0">
                  <a:pos x="0" y="0"/>
                </a:cxn>
                <a:cxn ang="0">
                  <a:pos x="1019" y="0"/>
                </a:cxn>
                <a:cxn ang="0">
                  <a:pos x="1098" y="71"/>
                </a:cxn>
              </a:cxnLst>
              <a:rect l="0" t="0" r="r" b="b"/>
              <a:pathLst>
                <a:path w="1098" h="71">
                  <a:moveTo>
                    <a:pt x="1098" y="71"/>
                  </a:moveTo>
                  <a:lnTo>
                    <a:pt x="79" y="71"/>
                  </a:lnTo>
                  <a:lnTo>
                    <a:pt x="0" y="0"/>
                  </a:lnTo>
                  <a:lnTo>
                    <a:pt x="1019" y="0"/>
                  </a:lnTo>
                  <a:lnTo>
                    <a:pt x="1098" y="71"/>
                  </a:lnTo>
                  <a:close/>
                </a:path>
              </a:pathLst>
            </a:custGeom>
            <a:solidFill>
              <a:srgbClr val="E9E7D1"/>
            </a:solidFill>
            <a:ln w="9525">
              <a:noFill/>
              <a:round/>
              <a:headEnd/>
              <a:tailEnd/>
            </a:ln>
          </p:spPr>
          <p:txBody>
            <a:bodyPr/>
            <a:lstStyle/>
            <a:p>
              <a:endParaRPr lang="en-SG"/>
            </a:p>
          </p:txBody>
        </p:sp>
        <p:sp>
          <p:nvSpPr>
            <p:cNvPr id="503004" name="Freeform 220"/>
            <p:cNvSpPr>
              <a:spLocks/>
            </p:cNvSpPr>
            <p:nvPr/>
          </p:nvSpPr>
          <p:spPr bwMode="auto">
            <a:xfrm>
              <a:off x="4019" y="2032"/>
              <a:ext cx="43" cy="128"/>
            </a:xfrm>
            <a:custGeom>
              <a:avLst/>
              <a:gdLst/>
              <a:ahLst/>
              <a:cxnLst>
                <a:cxn ang="0">
                  <a:pos x="87" y="67"/>
                </a:cxn>
                <a:cxn ang="0">
                  <a:pos x="87" y="256"/>
                </a:cxn>
                <a:cxn ang="0">
                  <a:pos x="0" y="189"/>
                </a:cxn>
                <a:cxn ang="0">
                  <a:pos x="0" y="0"/>
                </a:cxn>
                <a:cxn ang="0">
                  <a:pos x="87" y="67"/>
                </a:cxn>
              </a:cxnLst>
              <a:rect l="0" t="0" r="r" b="b"/>
              <a:pathLst>
                <a:path w="87" h="256">
                  <a:moveTo>
                    <a:pt x="87" y="67"/>
                  </a:moveTo>
                  <a:lnTo>
                    <a:pt x="87" y="256"/>
                  </a:lnTo>
                  <a:lnTo>
                    <a:pt x="0" y="189"/>
                  </a:lnTo>
                  <a:lnTo>
                    <a:pt x="0" y="0"/>
                  </a:lnTo>
                  <a:lnTo>
                    <a:pt x="87" y="67"/>
                  </a:lnTo>
                  <a:close/>
                </a:path>
              </a:pathLst>
            </a:custGeom>
            <a:solidFill>
              <a:srgbClr val="716759"/>
            </a:solidFill>
            <a:ln w="9525">
              <a:noFill/>
              <a:round/>
              <a:headEnd/>
              <a:tailEnd/>
            </a:ln>
          </p:spPr>
          <p:txBody>
            <a:bodyPr/>
            <a:lstStyle/>
            <a:p>
              <a:endParaRPr lang="en-SG"/>
            </a:p>
          </p:txBody>
        </p:sp>
        <p:sp>
          <p:nvSpPr>
            <p:cNvPr id="503005" name="Rectangle 221"/>
            <p:cNvSpPr>
              <a:spLocks noChangeArrowheads="1"/>
            </p:cNvSpPr>
            <p:nvPr/>
          </p:nvSpPr>
          <p:spPr bwMode="auto">
            <a:xfrm>
              <a:off x="4049" y="2064"/>
              <a:ext cx="528" cy="96"/>
            </a:xfrm>
            <a:prstGeom prst="rect">
              <a:avLst/>
            </a:prstGeom>
            <a:solidFill>
              <a:srgbClr val="BCB7A4"/>
            </a:solidFill>
            <a:ln w="9525">
              <a:noFill/>
              <a:miter lim="800000"/>
              <a:headEnd/>
              <a:tailEnd/>
            </a:ln>
          </p:spPr>
          <p:txBody>
            <a:bodyPr/>
            <a:lstStyle/>
            <a:p>
              <a:endParaRPr lang="en-SG"/>
            </a:p>
          </p:txBody>
        </p:sp>
        <p:grpSp>
          <p:nvGrpSpPr>
            <p:cNvPr id="502913" name="Group 222"/>
            <p:cNvGrpSpPr>
              <a:grpSpLocks/>
            </p:cNvGrpSpPr>
            <p:nvPr/>
          </p:nvGrpSpPr>
          <p:grpSpPr bwMode="auto">
            <a:xfrm>
              <a:off x="4443" y="2075"/>
              <a:ext cx="102" cy="75"/>
              <a:chOff x="4381" y="2372"/>
              <a:chExt cx="102" cy="75"/>
            </a:xfrm>
          </p:grpSpPr>
          <p:grpSp>
            <p:nvGrpSpPr>
              <p:cNvPr id="502917" name="Group 223"/>
              <p:cNvGrpSpPr>
                <a:grpSpLocks/>
              </p:cNvGrpSpPr>
              <p:nvPr/>
            </p:nvGrpSpPr>
            <p:grpSpPr bwMode="auto">
              <a:xfrm>
                <a:off x="4381" y="2372"/>
                <a:ext cx="28" cy="35"/>
                <a:chOff x="4381" y="2372"/>
                <a:chExt cx="28" cy="35"/>
              </a:xfrm>
            </p:grpSpPr>
            <p:grpSp>
              <p:nvGrpSpPr>
                <p:cNvPr id="502918" name="Group 224"/>
                <p:cNvGrpSpPr>
                  <a:grpSpLocks/>
                </p:cNvGrpSpPr>
                <p:nvPr/>
              </p:nvGrpSpPr>
              <p:grpSpPr bwMode="auto">
                <a:xfrm>
                  <a:off x="4381" y="2372"/>
                  <a:ext cx="28" cy="35"/>
                  <a:chOff x="4381" y="2372"/>
                  <a:chExt cx="28" cy="35"/>
                </a:xfrm>
              </p:grpSpPr>
              <p:sp>
                <p:nvSpPr>
                  <p:cNvPr id="503009" name="Rectangle 225"/>
                  <p:cNvSpPr>
                    <a:spLocks noChangeArrowheads="1"/>
                  </p:cNvSpPr>
                  <p:nvPr/>
                </p:nvSpPr>
                <p:spPr bwMode="auto">
                  <a:xfrm>
                    <a:off x="4383" y="2373"/>
                    <a:ext cx="23" cy="32"/>
                  </a:xfrm>
                  <a:prstGeom prst="rect">
                    <a:avLst/>
                  </a:prstGeom>
                  <a:solidFill>
                    <a:srgbClr val="322D26"/>
                  </a:solidFill>
                  <a:ln w="9525">
                    <a:noFill/>
                    <a:miter lim="800000"/>
                    <a:headEnd/>
                    <a:tailEnd/>
                  </a:ln>
                </p:spPr>
                <p:txBody>
                  <a:bodyPr/>
                  <a:lstStyle/>
                  <a:p>
                    <a:endParaRPr lang="en-SG"/>
                  </a:p>
                </p:txBody>
              </p:sp>
              <p:sp>
                <p:nvSpPr>
                  <p:cNvPr id="503010" name="Rectangle 226"/>
                  <p:cNvSpPr>
                    <a:spLocks noChangeArrowheads="1"/>
                  </p:cNvSpPr>
                  <p:nvPr/>
                </p:nvSpPr>
                <p:spPr bwMode="auto">
                  <a:xfrm>
                    <a:off x="4381" y="2372"/>
                    <a:ext cx="28" cy="35"/>
                  </a:xfrm>
                  <a:prstGeom prst="rect">
                    <a:avLst/>
                  </a:prstGeom>
                  <a:solidFill>
                    <a:srgbClr val="322D26"/>
                  </a:solidFill>
                  <a:ln w="9525">
                    <a:noFill/>
                    <a:miter lim="800000"/>
                    <a:headEnd/>
                    <a:tailEnd/>
                  </a:ln>
                </p:spPr>
                <p:txBody>
                  <a:bodyPr/>
                  <a:lstStyle/>
                  <a:p>
                    <a:endParaRPr lang="en-SG"/>
                  </a:p>
                </p:txBody>
              </p:sp>
            </p:grpSp>
            <p:grpSp>
              <p:nvGrpSpPr>
                <p:cNvPr id="502921" name="Group 227"/>
                <p:cNvGrpSpPr>
                  <a:grpSpLocks/>
                </p:cNvGrpSpPr>
                <p:nvPr/>
              </p:nvGrpSpPr>
              <p:grpSpPr bwMode="auto">
                <a:xfrm>
                  <a:off x="4384" y="2375"/>
                  <a:ext cx="22" cy="14"/>
                  <a:chOff x="4384" y="2375"/>
                  <a:chExt cx="22" cy="14"/>
                </a:xfrm>
              </p:grpSpPr>
              <p:sp>
                <p:nvSpPr>
                  <p:cNvPr id="503012" name="Rectangle 228"/>
                  <p:cNvSpPr>
                    <a:spLocks noChangeArrowheads="1"/>
                  </p:cNvSpPr>
                  <p:nvPr/>
                </p:nvSpPr>
                <p:spPr bwMode="auto">
                  <a:xfrm>
                    <a:off x="4387" y="2377"/>
                    <a:ext cx="17" cy="11"/>
                  </a:xfrm>
                  <a:prstGeom prst="rect">
                    <a:avLst/>
                  </a:prstGeom>
                  <a:solidFill>
                    <a:srgbClr val="322D26"/>
                  </a:solidFill>
                  <a:ln w="9525">
                    <a:noFill/>
                    <a:miter lim="800000"/>
                    <a:headEnd/>
                    <a:tailEnd/>
                  </a:ln>
                </p:spPr>
                <p:txBody>
                  <a:bodyPr/>
                  <a:lstStyle/>
                  <a:p>
                    <a:endParaRPr lang="en-SG"/>
                  </a:p>
                </p:txBody>
              </p:sp>
              <p:sp>
                <p:nvSpPr>
                  <p:cNvPr id="503013" name="Rectangle 229"/>
                  <p:cNvSpPr>
                    <a:spLocks noChangeArrowheads="1"/>
                  </p:cNvSpPr>
                  <p:nvPr/>
                </p:nvSpPr>
                <p:spPr bwMode="auto">
                  <a:xfrm>
                    <a:off x="4384" y="2375"/>
                    <a:ext cx="22" cy="14"/>
                  </a:xfrm>
                  <a:prstGeom prst="rect">
                    <a:avLst/>
                  </a:prstGeom>
                  <a:solidFill>
                    <a:srgbClr val="322D26"/>
                  </a:solidFill>
                  <a:ln w="9525">
                    <a:noFill/>
                    <a:miter lim="800000"/>
                    <a:headEnd/>
                    <a:tailEnd/>
                  </a:ln>
                </p:spPr>
                <p:txBody>
                  <a:bodyPr/>
                  <a:lstStyle/>
                  <a:p>
                    <a:endParaRPr lang="en-SG"/>
                  </a:p>
                </p:txBody>
              </p:sp>
            </p:grpSp>
            <p:sp>
              <p:nvSpPr>
                <p:cNvPr id="503014" name="Rectangle 230"/>
                <p:cNvSpPr>
                  <a:spLocks noChangeArrowheads="1"/>
                </p:cNvSpPr>
                <p:nvPr/>
              </p:nvSpPr>
              <p:spPr bwMode="auto">
                <a:xfrm>
                  <a:off x="4386" y="2376"/>
                  <a:ext cx="19" cy="18"/>
                </a:xfrm>
                <a:prstGeom prst="rect">
                  <a:avLst/>
                </a:prstGeom>
                <a:solidFill>
                  <a:srgbClr val="E9E7D1"/>
                </a:solidFill>
                <a:ln w="9525">
                  <a:noFill/>
                  <a:miter lim="800000"/>
                  <a:headEnd/>
                  <a:tailEnd/>
                </a:ln>
              </p:spPr>
              <p:txBody>
                <a:bodyPr/>
                <a:lstStyle/>
                <a:p>
                  <a:endParaRPr lang="en-SG"/>
                </a:p>
              </p:txBody>
            </p:sp>
          </p:grpSp>
          <p:grpSp>
            <p:nvGrpSpPr>
              <p:cNvPr id="502925" name="Group 231"/>
              <p:cNvGrpSpPr>
                <a:grpSpLocks/>
              </p:cNvGrpSpPr>
              <p:nvPr/>
            </p:nvGrpSpPr>
            <p:grpSpPr bwMode="auto">
              <a:xfrm>
                <a:off x="4381" y="2412"/>
                <a:ext cx="28" cy="35"/>
                <a:chOff x="4381" y="2412"/>
                <a:chExt cx="28" cy="35"/>
              </a:xfrm>
            </p:grpSpPr>
            <p:grpSp>
              <p:nvGrpSpPr>
                <p:cNvPr id="502926" name="Group 232"/>
                <p:cNvGrpSpPr>
                  <a:grpSpLocks/>
                </p:cNvGrpSpPr>
                <p:nvPr/>
              </p:nvGrpSpPr>
              <p:grpSpPr bwMode="auto">
                <a:xfrm>
                  <a:off x="4381" y="2412"/>
                  <a:ext cx="28" cy="35"/>
                  <a:chOff x="4381" y="2412"/>
                  <a:chExt cx="28" cy="35"/>
                </a:xfrm>
              </p:grpSpPr>
              <p:sp>
                <p:nvSpPr>
                  <p:cNvPr id="503017" name="Rectangle 233"/>
                  <p:cNvSpPr>
                    <a:spLocks noChangeArrowheads="1"/>
                  </p:cNvSpPr>
                  <p:nvPr/>
                </p:nvSpPr>
                <p:spPr bwMode="auto">
                  <a:xfrm>
                    <a:off x="4383" y="2413"/>
                    <a:ext cx="23" cy="31"/>
                  </a:xfrm>
                  <a:prstGeom prst="rect">
                    <a:avLst/>
                  </a:prstGeom>
                  <a:solidFill>
                    <a:srgbClr val="322D26"/>
                  </a:solidFill>
                  <a:ln w="9525">
                    <a:noFill/>
                    <a:miter lim="800000"/>
                    <a:headEnd/>
                    <a:tailEnd/>
                  </a:ln>
                </p:spPr>
                <p:txBody>
                  <a:bodyPr/>
                  <a:lstStyle/>
                  <a:p>
                    <a:endParaRPr lang="en-SG"/>
                  </a:p>
                </p:txBody>
              </p:sp>
              <p:sp>
                <p:nvSpPr>
                  <p:cNvPr id="503018" name="Rectangle 234"/>
                  <p:cNvSpPr>
                    <a:spLocks noChangeArrowheads="1"/>
                  </p:cNvSpPr>
                  <p:nvPr/>
                </p:nvSpPr>
                <p:spPr bwMode="auto">
                  <a:xfrm>
                    <a:off x="4381" y="2412"/>
                    <a:ext cx="28" cy="35"/>
                  </a:xfrm>
                  <a:prstGeom prst="rect">
                    <a:avLst/>
                  </a:prstGeom>
                  <a:solidFill>
                    <a:srgbClr val="322D26"/>
                  </a:solidFill>
                  <a:ln w="9525">
                    <a:noFill/>
                    <a:miter lim="800000"/>
                    <a:headEnd/>
                    <a:tailEnd/>
                  </a:ln>
                </p:spPr>
                <p:txBody>
                  <a:bodyPr/>
                  <a:lstStyle/>
                  <a:p>
                    <a:endParaRPr lang="en-SG"/>
                  </a:p>
                </p:txBody>
              </p:sp>
            </p:grpSp>
            <p:grpSp>
              <p:nvGrpSpPr>
                <p:cNvPr id="502929" name="Group 235"/>
                <p:cNvGrpSpPr>
                  <a:grpSpLocks/>
                </p:cNvGrpSpPr>
                <p:nvPr/>
              </p:nvGrpSpPr>
              <p:grpSpPr bwMode="auto">
                <a:xfrm>
                  <a:off x="4384" y="2415"/>
                  <a:ext cx="22" cy="15"/>
                  <a:chOff x="4384" y="2415"/>
                  <a:chExt cx="22" cy="15"/>
                </a:xfrm>
              </p:grpSpPr>
              <p:sp>
                <p:nvSpPr>
                  <p:cNvPr id="503020" name="Rectangle 236"/>
                  <p:cNvSpPr>
                    <a:spLocks noChangeArrowheads="1"/>
                  </p:cNvSpPr>
                  <p:nvPr/>
                </p:nvSpPr>
                <p:spPr bwMode="auto">
                  <a:xfrm>
                    <a:off x="4387" y="2416"/>
                    <a:ext cx="17" cy="12"/>
                  </a:xfrm>
                  <a:prstGeom prst="rect">
                    <a:avLst/>
                  </a:prstGeom>
                  <a:solidFill>
                    <a:srgbClr val="322D26"/>
                  </a:solidFill>
                  <a:ln w="9525">
                    <a:noFill/>
                    <a:miter lim="800000"/>
                    <a:headEnd/>
                    <a:tailEnd/>
                  </a:ln>
                </p:spPr>
                <p:txBody>
                  <a:bodyPr/>
                  <a:lstStyle/>
                  <a:p>
                    <a:endParaRPr lang="en-SG"/>
                  </a:p>
                </p:txBody>
              </p:sp>
              <p:sp>
                <p:nvSpPr>
                  <p:cNvPr id="503021" name="Rectangle 237"/>
                  <p:cNvSpPr>
                    <a:spLocks noChangeArrowheads="1"/>
                  </p:cNvSpPr>
                  <p:nvPr/>
                </p:nvSpPr>
                <p:spPr bwMode="auto">
                  <a:xfrm>
                    <a:off x="4384" y="2415"/>
                    <a:ext cx="22" cy="15"/>
                  </a:xfrm>
                  <a:prstGeom prst="rect">
                    <a:avLst/>
                  </a:prstGeom>
                  <a:solidFill>
                    <a:srgbClr val="322D26"/>
                  </a:solidFill>
                  <a:ln w="9525">
                    <a:noFill/>
                    <a:miter lim="800000"/>
                    <a:headEnd/>
                    <a:tailEnd/>
                  </a:ln>
                </p:spPr>
                <p:txBody>
                  <a:bodyPr/>
                  <a:lstStyle/>
                  <a:p>
                    <a:endParaRPr lang="en-SG"/>
                  </a:p>
                </p:txBody>
              </p:sp>
            </p:grpSp>
            <p:sp>
              <p:nvSpPr>
                <p:cNvPr id="503022" name="Rectangle 238"/>
                <p:cNvSpPr>
                  <a:spLocks noChangeArrowheads="1"/>
                </p:cNvSpPr>
                <p:nvPr/>
              </p:nvSpPr>
              <p:spPr bwMode="auto">
                <a:xfrm>
                  <a:off x="4386" y="2415"/>
                  <a:ext cx="19" cy="19"/>
                </a:xfrm>
                <a:prstGeom prst="rect">
                  <a:avLst/>
                </a:prstGeom>
                <a:solidFill>
                  <a:srgbClr val="E9E7D1"/>
                </a:solidFill>
                <a:ln w="9525">
                  <a:noFill/>
                  <a:miter lim="800000"/>
                  <a:headEnd/>
                  <a:tailEnd/>
                </a:ln>
              </p:spPr>
              <p:txBody>
                <a:bodyPr/>
                <a:lstStyle/>
                <a:p>
                  <a:endParaRPr lang="en-SG"/>
                </a:p>
              </p:txBody>
            </p:sp>
          </p:grpSp>
          <p:grpSp>
            <p:nvGrpSpPr>
              <p:cNvPr id="502933" name="Group 239"/>
              <p:cNvGrpSpPr>
                <a:grpSpLocks/>
              </p:cNvGrpSpPr>
              <p:nvPr/>
            </p:nvGrpSpPr>
            <p:grpSpPr bwMode="auto">
              <a:xfrm>
                <a:off x="4418" y="2372"/>
                <a:ext cx="28" cy="35"/>
                <a:chOff x="4418" y="2372"/>
                <a:chExt cx="28" cy="35"/>
              </a:xfrm>
            </p:grpSpPr>
            <p:grpSp>
              <p:nvGrpSpPr>
                <p:cNvPr id="502934" name="Group 240"/>
                <p:cNvGrpSpPr>
                  <a:grpSpLocks/>
                </p:cNvGrpSpPr>
                <p:nvPr/>
              </p:nvGrpSpPr>
              <p:grpSpPr bwMode="auto">
                <a:xfrm>
                  <a:off x="4418" y="2372"/>
                  <a:ext cx="28" cy="35"/>
                  <a:chOff x="4418" y="2372"/>
                  <a:chExt cx="28" cy="35"/>
                </a:xfrm>
              </p:grpSpPr>
              <p:sp>
                <p:nvSpPr>
                  <p:cNvPr id="503025" name="Rectangle 241"/>
                  <p:cNvSpPr>
                    <a:spLocks noChangeArrowheads="1"/>
                  </p:cNvSpPr>
                  <p:nvPr/>
                </p:nvSpPr>
                <p:spPr bwMode="auto">
                  <a:xfrm>
                    <a:off x="4420" y="2373"/>
                    <a:ext cx="24" cy="32"/>
                  </a:xfrm>
                  <a:prstGeom prst="rect">
                    <a:avLst/>
                  </a:prstGeom>
                  <a:solidFill>
                    <a:srgbClr val="322D26"/>
                  </a:solidFill>
                  <a:ln w="9525">
                    <a:noFill/>
                    <a:miter lim="800000"/>
                    <a:headEnd/>
                    <a:tailEnd/>
                  </a:ln>
                </p:spPr>
                <p:txBody>
                  <a:bodyPr/>
                  <a:lstStyle/>
                  <a:p>
                    <a:endParaRPr lang="en-SG"/>
                  </a:p>
                </p:txBody>
              </p:sp>
              <p:sp>
                <p:nvSpPr>
                  <p:cNvPr id="503026" name="Rectangle 242"/>
                  <p:cNvSpPr>
                    <a:spLocks noChangeArrowheads="1"/>
                  </p:cNvSpPr>
                  <p:nvPr/>
                </p:nvSpPr>
                <p:spPr bwMode="auto">
                  <a:xfrm>
                    <a:off x="4418" y="2372"/>
                    <a:ext cx="28" cy="35"/>
                  </a:xfrm>
                  <a:prstGeom prst="rect">
                    <a:avLst/>
                  </a:prstGeom>
                  <a:solidFill>
                    <a:srgbClr val="322D26"/>
                  </a:solidFill>
                  <a:ln w="9525">
                    <a:noFill/>
                    <a:miter lim="800000"/>
                    <a:headEnd/>
                    <a:tailEnd/>
                  </a:ln>
                </p:spPr>
                <p:txBody>
                  <a:bodyPr/>
                  <a:lstStyle/>
                  <a:p>
                    <a:endParaRPr lang="en-SG"/>
                  </a:p>
                </p:txBody>
              </p:sp>
            </p:grpSp>
            <p:grpSp>
              <p:nvGrpSpPr>
                <p:cNvPr id="502937" name="Group 243"/>
                <p:cNvGrpSpPr>
                  <a:grpSpLocks/>
                </p:cNvGrpSpPr>
                <p:nvPr/>
              </p:nvGrpSpPr>
              <p:grpSpPr bwMode="auto">
                <a:xfrm>
                  <a:off x="4422" y="2375"/>
                  <a:ext cx="21" cy="14"/>
                  <a:chOff x="4422" y="2375"/>
                  <a:chExt cx="21" cy="14"/>
                </a:xfrm>
              </p:grpSpPr>
              <p:sp>
                <p:nvSpPr>
                  <p:cNvPr id="503028" name="Rectangle 244"/>
                  <p:cNvSpPr>
                    <a:spLocks noChangeArrowheads="1"/>
                  </p:cNvSpPr>
                  <p:nvPr/>
                </p:nvSpPr>
                <p:spPr bwMode="auto">
                  <a:xfrm>
                    <a:off x="4424" y="2377"/>
                    <a:ext cx="16" cy="11"/>
                  </a:xfrm>
                  <a:prstGeom prst="rect">
                    <a:avLst/>
                  </a:prstGeom>
                  <a:solidFill>
                    <a:srgbClr val="322D26"/>
                  </a:solidFill>
                  <a:ln w="9525">
                    <a:noFill/>
                    <a:miter lim="800000"/>
                    <a:headEnd/>
                    <a:tailEnd/>
                  </a:ln>
                </p:spPr>
                <p:txBody>
                  <a:bodyPr/>
                  <a:lstStyle/>
                  <a:p>
                    <a:endParaRPr lang="en-SG"/>
                  </a:p>
                </p:txBody>
              </p:sp>
              <p:sp>
                <p:nvSpPr>
                  <p:cNvPr id="503029" name="Rectangle 245"/>
                  <p:cNvSpPr>
                    <a:spLocks noChangeArrowheads="1"/>
                  </p:cNvSpPr>
                  <p:nvPr/>
                </p:nvSpPr>
                <p:spPr bwMode="auto">
                  <a:xfrm>
                    <a:off x="4422" y="2375"/>
                    <a:ext cx="21" cy="14"/>
                  </a:xfrm>
                  <a:prstGeom prst="rect">
                    <a:avLst/>
                  </a:prstGeom>
                  <a:solidFill>
                    <a:srgbClr val="322D26"/>
                  </a:solidFill>
                  <a:ln w="9525">
                    <a:noFill/>
                    <a:miter lim="800000"/>
                    <a:headEnd/>
                    <a:tailEnd/>
                  </a:ln>
                </p:spPr>
                <p:txBody>
                  <a:bodyPr/>
                  <a:lstStyle/>
                  <a:p>
                    <a:endParaRPr lang="en-SG"/>
                  </a:p>
                </p:txBody>
              </p:sp>
            </p:grpSp>
            <p:sp>
              <p:nvSpPr>
                <p:cNvPr id="503030" name="Rectangle 246"/>
                <p:cNvSpPr>
                  <a:spLocks noChangeArrowheads="1"/>
                </p:cNvSpPr>
                <p:nvPr/>
              </p:nvSpPr>
              <p:spPr bwMode="auto">
                <a:xfrm>
                  <a:off x="4423" y="2376"/>
                  <a:ext cx="19" cy="18"/>
                </a:xfrm>
                <a:prstGeom prst="rect">
                  <a:avLst/>
                </a:prstGeom>
                <a:solidFill>
                  <a:srgbClr val="E9E7D1"/>
                </a:solidFill>
                <a:ln w="9525">
                  <a:noFill/>
                  <a:miter lim="800000"/>
                  <a:headEnd/>
                  <a:tailEnd/>
                </a:ln>
              </p:spPr>
              <p:txBody>
                <a:bodyPr/>
                <a:lstStyle/>
                <a:p>
                  <a:endParaRPr lang="en-SG"/>
                </a:p>
              </p:txBody>
            </p:sp>
          </p:grpSp>
          <p:grpSp>
            <p:nvGrpSpPr>
              <p:cNvPr id="502941" name="Group 247"/>
              <p:cNvGrpSpPr>
                <a:grpSpLocks/>
              </p:cNvGrpSpPr>
              <p:nvPr/>
            </p:nvGrpSpPr>
            <p:grpSpPr bwMode="auto">
              <a:xfrm>
                <a:off x="4418" y="2412"/>
                <a:ext cx="28" cy="35"/>
                <a:chOff x="4418" y="2412"/>
                <a:chExt cx="28" cy="35"/>
              </a:xfrm>
            </p:grpSpPr>
            <p:grpSp>
              <p:nvGrpSpPr>
                <p:cNvPr id="502942" name="Group 248"/>
                <p:cNvGrpSpPr>
                  <a:grpSpLocks/>
                </p:cNvGrpSpPr>
                <p:nvPr/>
              </p:nvGrpSpPr>
              <p:grpSpPr bwMode="auto">
                <a:xfrm>
                  <a:off x="4418" y="2412"/>
                  <a:ext cx="28" cy="35"/>
                  <a:chOff x="4418" y="2412"/>
                  <a:chExt cx="28" cy="35"/>
                </a:xfrm>
              </p:grpSpPr>
              <p:sp>
                <p:nvSpPr>
                  <p:cNvPr id="503033" name="Rectangle 249"/>
                  <p:cNvSpPr>
                    <a:spLocks noChangeArrowheads="1"/>
                  </p:cNvSpPr>
                  <p:nvPr/>
                </p:nvSpPr>
                <p:spPr bwMode="auto">
                  <a:xfrm>
                    <a:off x="4420" y="2413"/>
                    <a:ext cx="24" cy="31"/>
                  </a:xfrm>
                  <a:prstGeom prst="rect">
                    <a:avLst/>
                  </a:prstGeom>
                  <a:solidFill>
                    <a:srgbClr val="322D26"/>
                  </a:solidFill>
                  <a:ln w="9525">
                    <a:noFill/>
                    <a:miter lim="800000"/>
                    <a:headEnd/>
                    <a:tailEnd/>
                  </a:ln>
                </p:spPr>
                <p:txBody>
                  <a:bodyPr/>
                  <a:lstStyle/>
                  <a:p>
                    <a:endParaRPr lang="en-SG"/>
                  </a:p>
                </p:txBody>
              </p:sp>
              <p:sp>
                <p:nvSpPr>
                  <p:cNvPr id="503034" name="Rectangle 250"/>
                  <p:cNvSpPr>
                    <a:spLocks noChangeArrowheads="1"/>
                  </p:cNvSpPr>
                  <p:nvPr/>
                </p:nvSpPr>
                <p:spPr bwMode="auto">
                  <a:xfrm>
                    <a:off x="4418" y="2412"/>
                    <a:ext cx="28" cy="35"/>
                  </a:xfrm>
                  <a:prstGeom prst="rect">
                    <a:avLst/>
                  </a:prstGeom>
                  <a:solidFill>
                    <a:srgbClr val="322D26"/>
                  </a:solidFill>
                  <a:ln w="9525">
                    <a:noFill/>
                    <a:miter lim="800000"/>
                    <a:headEnd/>
                    <a:tailEnd/>
                  </a:ln>
                </p:spPr>
                <p:txBody>
                  <a:bodyPr/>
                  <a:lstStyle/>
                  <a:p>
                    <a:endParaRPr lang="en-SG"/>
                  </a:p>
                </p:txBody>
              </p:sp>
            </p:grpSp>
            <p:grpSp>
              <p:nvGrpSpPr>
                <p:cNvPr id="256" name="Group 251"/>
                <p:cNvGrpSpPr>
                  <a:grpSpLocks/>
                </p:cNvGrpSpPr>
                <p:nvPr/>
              </p:nvGrpSpPr>
              <p:grpSpPr bwMode="auto">
                <a:xfrm>
                  <a:off x="4422" y="2415"/>
                  <a:ext cx="21" cy="15"/>
                  <a:chOff x="4422" y="2415"/>
                  <a:chExt cx="21" cy="15"/>
                </a:xfrm>
              </p:grpSpPr>
              <p:sp>
                <p:nvSpPr>
                  <p:cNvPr id="503036" name="Rectangle 252"/>
                  <p:cNvSpPr>
                    <a:spLocks noChangeArrowheads="1"/>
                  </p:cNvSpPr>
                  <p:nvPr/>
                </p:nvSpPr>
                <p:spPr bwMode="auto">
                  <a:xfrm>
                    <a:off x="4424" y="2416"/>
                    <a:ext cx="16" cy="12"/>
                  </a:xfrm>
                  <a:prstGeom prst="rect">
                    <a:avLst/>
                  </a:prstGeom>
                  <a:solidFill>
                    <a:srgbClr val="322D26"/>
                  </a:solidFill>
                  <a:ln w="9525">
                    <a:noFill/>
                    <a:miter lim="800000"/>
                    <a:headEnd/>
                    <a:tailEnd/>
                  </a:ln>
                </p:spPr>
                <p:txBody>
                  <a:bodyPr/>
                  <a:lstStyle/>
                  <a:p>
                    <a:endParaRPr lang="en-SG"/>
                  </a:p>
                </p:txBody>
              </p:sp>
              <p:sp>
                <p:nvSpPr>
                  <p:cNvPr id="503037" name="Rectangle 253"/>
                  <p:cNvSpPr>
                    <a:spLocks noChangeArrowheads="1"/>
                  </p:cNvSpPr>
                  <p:nvPr/>
                </p:nvSpPr>
                <p:spPr bwMode="auto">
                  <a:xfrm>
                    <a:off x="4422" y="2415"/>
                    <a:ext cx="21" cy="15"/>
                  </a:xfrm>
                  <a:prstGeom prst="rect">
                    <a:avLst/>
                  </a:prstGeom>
                  <a:solidFill>
                    <a:srgbClr val="322D26"/>
                  </a:solidFill>
                  <a:ln w="9525">
                    <a:noFill/>
                    <a:miter lim="800000"/>
                    <a:headEnd/>
                    <a:tailEnd/>
                  </a:ln>
                </p:spPr>
                <p:txBody>
                  <a:bodyPr/>
                  <a:lstStyle/>
                  <a:p>
                    <a:endParaRPr lang="en-SG"/>
                  </a:p>
                </p:txBody>
              </p:sp>
            </p:grpSp>
            <p:sp>
              <p:nvSpPr>
                <p:cNvPr id="503038" name="Rectangle 254"/>
                <p:cNvSpPr>
                  <a:spLocks noChangeArrowheads="1"/>
                </p:cNvSpPr>
                <p:nvPr/>
              </p:nvSpPr>
              <p:spPr bwMode="auto">
                <a:xfrm>
                  <a:off x="4423" y="2415"/>
                  <a:ext cx="19" cy="19"/>
                </a:xfrm>
                <a:prstGeom prst="rect">
                  <a:avLst/>
                </a:prstGeom>
                <a:solidFill>
                  <a:srgbClr val="E9E7D1"/>
                </a:solidFill>
                <a:ln w="9525">
                  <a:noFill/>
                  <a:miter lim="800000"/>
                  <a:headEnd/>
                  <a:tailEnd/>
                </a:ln>
              </p:spPr>
              <p:txBody>
                <a:bodyPr/>
                <a:lstStyle/>
                <a:p>
                  <a:endParaRPr lang="en-SG"/>
                </a:p>
              </p:txBody>
            </p:sp>
          </p:grpSp>
          <p:grpSp>
            <p:nvGrpSpPr>
              <p:cNvPr id="257" name="Group 255"/>
              <p:cNvGrpSpPr>
                <a:grpSpLocks/>
              </p:cNvGrpSpPr>
              <p:nvPr/>
            </p:nvGrpSpPr>
            <p:grpSpPr bwMode="auto">
              <a:xfrm>
                <a:off x="4455" y="2372"/>
                <a:ext cx="28" cy="35"/>
                <a:chOff x="4455" y="2372"/>
                <a:chExt cx="28" cy="35"/>
              </a:xfrm>
            </p:grpSpPr>
            <p:grpSp>
              <p:nvGrpSpPr>
                <p:cNvPr id="258" name="Group 256"/>
                <p:cNvGrpSpPr>
                  <a:grpSpLocks/>
                </p:cNvGrpSpPr>
                <p:nvPr/>
              </p:nvGrpSpPr>
              <p:grpSpPr bwMode="auto">
                <a:xfrm>
                  <a:off x="4455" y="2372"/>
                  <a:ext cx="28" cy="35"/>
                  <a:chOff x="4455" y="2372"/>
                  <a:chExt cx="28" cy="35"/>
                </a:xfrm>
              </p:grpSpPr>
              <p:sp>
                <p:nvSpPr>
                  <p:cNvPr id="503041" name="Rectangle 257"/>
                  <p:cNvSpPr>
                    <a:spLocks noChangeArrowheads="1"/>
                  </p:cNvSpPr>
                  <p:nvPr/>
                </p:nvSpPr>
                <p:spPr bwMode="auto">
                  <a:xfrm>
                    <a:off x="4458" y="2373"/>
                    <a:ext cx="23" cy="32"/>
                  </a:xfrm>
                  <a:prstGeom prst="rect">
                    <a:avLst/>
                  </a:prstGeom>
                  <a:solidFill>
                    <a:srgbClr val="322D26"/>
                  </a:solidFill>
                  <a:ln w="9525">
                    <a:noFill/>
                    <a:miter lim="800000"/>
                    <a:headEnd/>
                    <a:tailEnd/>
                  </a:ln>
                </p:spPr>
                <p:txBody>
                  <a:bodyPr/>
                  <a:lstStyle/>
                  <a:p>
                    <a:endParaRPr lang="en-SG"/>
                  </a:p>
                </p:txBody>
              </p:sp>
              <p:sp>
                <p:nvSpPr>
                  <p:cNvPr id="503042" name="Rectangle 258"/>
                  <p:cNvSpPr>
                    <a:spLocks noChangeArrowheads="1"/>
                  </p:cNvSpPr>
                  <p:nvPr/>
                </p:nvSpPr>
                <p:spPr bwMode="auto">
                  <a:xfrm>
                    <a:off x="4455" y="2372"/>
                    <a:ext cx="28" cy="35"/>
                  </a:xfrm>
                  <a:prstGeom prst="rect">
                    <a:avLst/>
                  </a:prstGeom>
                  <a:solidFill>
                    <a:srgbClr val="322D26"/>
                  </a:solidFill>
                  <a:ln w="9525">
                    <a:noFill/>
                    <a:miter lim="800000"/>
                    <a:headEnd/>
                    <a:tailEnd/>
                  </a:ln>
                </p:spPr>
                <p:txBody>
                  <a:bodyPr/>
                  <a:lstStyle/>
                  <a:p>
                    <a:endParaRPr lang="en-SG"/>
                  </a:p>
                </p:txBody>
              </p:sp>
            </p:grpSp>
            <p:grpSp>
              <p:nvGrpSpPr>
                <p:cNvPr id="259" name="Group 259"/>
                <p:cNvGrpSpPr>
                  <a:grpSpLocks/>
                </p:cNvGrpSpPr>
                <p:nvPr/>
              </p:nvGrpSpPr>
              <p:grpSpPr bwMode="auto">
                <a:xfrm>
                  <a:off x="4459" y="2375"/>
                  <a:ext cx="21" cy="14"/>
                  <a:chOff x="4459" y="2375"/>
                  <a:chExt cx="21" cy="14"/>
                </a:xfrm>
              </p:grpSpPr>
              <p:sp>
                <p:nvSpPr>
                  <p:cNvPr id="503044" name="Rectangle 260"/>
                  <p:cNvSpPr>
                    <a:spLocks noChangeArrowheads="1"/>
                  </p:cNvSpPr>
                  <p:nvPr/>
                </p:nvSpPr>
                <p:spPr bwMode="auto">
                  <a:xfrm>
                    <a:off x="4461" y="2377"/>
                    <a:ext cx="17" cy="11"/>
                  </a:xfrm>
                  <a:prstGeom prst="rect">
                    <a:avLst/>
                  </a:prstGeom>
                  <a:solidFill>
                    <a:srgbClr val="322D26"/>
                  </a:solidFill>
                  <a:ln w="9525">
                    <a:noFill/>
                    <a:miter lim="800000"/>
                    <a:headEnd/>
                    <a:tailEnd/>
                  </a:ln>
                </p:spPr>
                <p:txBody>
                  <a:bodyPr/>
                  <a:lstStyle/>
                  <a:p>
                    <a:endParaRPr lang="en-SG"/>
                  </a:p>
                </p:txBody>
              </p:sp>
              <p:sp>
                <p:nvSpPr>
                  <p:cNvPr id="503045" name="Rectangle 261"/>
                  <p:cNvSpPr>
                    <a:spLocks noChangeArrowheads="1"/>
                  </p:cNvSpPr>
                  <p:nvPr/>
                </p:nvSpPr>
                <p:spPr bwMode="auto">
                  <a:xfrm>
                    <a:off x="4459" y="2375"/>
                    <a:ext cx="21" cy="14"/>
                  </a:xfrm>
                  <a:prstGeom prst="rect">
                    <a:avLst/>
                  </a:prstGeom>
                  <a:solidFill>
                    <a:srgbClr val="322D26"/>
                  </a:solidFill>
                  <a:ln w="9525">
                    <a:noFill/>
                    <a:miter lim="800000"/>
                    <a:headEnd/>
                    <a:tailEnd/>
                  </a:ln>
                </p:spPr>
                <p:txBody>
                  <a:bodyPr/>
                  <a:lstStyle/>
                  <a:p>
                    <a:endParaRPr lang="en-SG"/>
                  </a:p>
                </p:txBody>
              </p:sp>
            </p:grpSp>
            <p:sp>
              <p:nvSpPr>
                <p:cNvPr id="503046" name="Rectangle 262"/>
                <p:cNvSpPr>
                  <a:spLocks noChangeArrowheads="1"/>
                </p:cNvSpPr>
                <p:nvPr/>
              </p:nvSpPr>
              <p:spPr bwMode="auto">
                <a:xfrm>
                  <a:off x="4460" y="2376"/>
                  <a:ext cx="19" cy="18"/>
                </a:xfrm>
                <a:prstGeom prst="rect">
                  <a:avLst/>
                </a:prstGeom>
                <a:solidFill>
                  <a:srgbClr val="E9E7D1"/>
                </a:solidFill>
                <a:ln w="9525">
                  <a:noFill/>
                  <a:miter lim="800000"/>
                  <a:headEnd/>
                  <a:tailEnd/>
                </a:ln>
              </p:spPr>
              <p:txBody>
                <a:bodyPr/>
                <a:lstStyle/>
                <a:p>
                  <a:endParaRPr lang="en-SG"/>
                </a:p>
              </p:txBody>
            </p:sp>
          </p:grpSp>
          <p:grpSp>
            <p:nvGrpSpPr>
              <p:cNvPr id="260" name="Group 263"/>
              <p:cNvGrpSpPr>
                <a:grpSpLocks/>
              </p:cNvGrpSpPr>
              <p:nvPr/>
            </p:nvGrpSpPr>
            <p:grpSpPr bwMode="auto">
              <a:xfrm>
                <a:off x="4455" y="2412"/>
                <a:ext cx="28" cy="35"/>
                <a:chOff x="4455" y="2412"/>
                <a:chExt cx="28" cy="35"/>
              </a:xfrm>
            </p:grpSpPr>
            <p:grpSp>
              <p:nvGrpSpPr>
                <p:cNvPr id="261" name="Group 264"/>
                <p:cNvGrpSpPr>
                  <a:grpSpLocks/>
                </p:cNvGrpSpPr>
                <p:nvPr/>
              </p:nvGrpSpPr>
              <p:grpSpPr bwMode="auto">
                <a:xfrm>
                  <a:off x="4455" y="2412"/>
                  <a:ext cx="28" cy="35"/>
                  <a:chOff x="4455" y="2412"/>
                  <a:chExt cx="28" cy="35"/>
                </a:xfrm>
              </p:grpSpPr>
              <p:sp>
                <p:nvSpPr>
                  <p:cNvPr id="503049" name="Rectangle 265"/>
                  <p:cNvSpPr>
                    <a:spLocks noChangeArrowheads="1"/>
                  </p:cNvSpPr>
                  <p:nvPr/>
                </p:nvSpPr>
                <p:spPr bwMode="auto">
                  <a:xfrm>
                    <a:off x="4458" y="2413"/>
                    <a:ext cx="23" cy="31"/>
                  </a:xfrm>
                  <a:prstGeom prst="rect">
                    <a:avLst/>
                  </a:prstGeom>
                  <a:solidFill>
                    <a:srgbClr val="322D26"/>
                  </a:solidFill>
                  <a:ln w="9525">
                    <a:noFill/>
                    <a:miter lim="800000"/>
                    <a:headEnd/>
                    <a:tailEnd/>
                  </a:ln>
                </p:spPr>
                <p:txBody>
                  <a:bodyPr/>
                  <a:lstStyle/>
                  <a:p>
                    <a:endParaRPr lang="en-SG"/>
                  </a:p>
                </p:txBody>
              </p:sp>
              <p:sp>
                <p:nvSpPr>
                  <p:cNvPr id="503050" name="Rectangle 266"/>
                  <p:cNvSpPr>
                    <a:spLocks noChangeArrowheads="1"/>
                  </p:cNvSpPr>
                  <p:nvPr/>
                </p:nvSpPr>
                <p:spPr bwMode="auto">
                  <a:xfrm>
                    <a:off x="4455" y="2412"/>
                    <a:ext cx="28" cy="35"/>
                  </a:xfrm>
                  <a:prstGeom prst="rect">
                    <a:avLst/>
                  </a:prstGeom>
                  <a:solidFill>
                    <a:srgbClr val="322D26"/>
                  </a:solidFill>
                  <a:ln w="9525">
                    <a:noFill/>
                    <a:miter lim="800000"/>
                    <a:headEnd/>
                    <a:tailEnd/>
                  </a:ln>
                </p:spPr>
                <p:txBody>
                  <a:bodyPr/>
                  <a:lstStyle/>
                  <a:p>
                    <a:endParaRPr lang="en-SG"/>
                  </a:p>
                </p:txBody>
              </p:sp>
            </p:grpSp>
            <p:grpSp>
              <p:nvGrpSpPr>
                <p:cNvPr id="262" name="Group 267"/>
                <p:cNvGrpSpPr>
                  <a:grpSpLocks/>
                </p:cNvGrpSpPr>
                <p:nvPr/>
              </p:nvGrpSpPr>
              <p:grpSpPr bwMode="auto">
                <a:xfrm>
                  <a:off x="4459" y="2415"/>
                  <a:ext cx="21" cy="15"/>
                  <a:chOff x="4459" y="2415"/>
                  <a:chExt cx="21" cy="15"/>
                </a:xfrm>
              </p:grpSpPr>
              <p:sp>
                <p:nvSpPr>
                  <p:cNvPr id="503052" name="Rectangle 268"/>
                  <p:cNvSpPr>
                    <a:spLocks noChangeArrowheads="1"/>
                  </p:cNvSpPr>
                  <p:nvPr/>
                </p:nvSpPr>
                <p:spPr bwMode="auto">
                  <a:xfrm>
                    <a:off x="4461" y="2416"/>
                    <a:ext cx="17" cy="12"/>
                  </a:xfrm>
                  <a:prstGeom prst="rect">
                    <a:avLst/>
                  </a:prstGeom>
                  <a:solidFill>
                    <a:srgbClr val="322D26"/>
                  </a:solidFill>
                  <a:ln w="9525">
                    <a:noFill/>
                    <a:miter lim="800000"/>
                    <a:headEnd/>
                    <a:tailEnd/>
                  </a:ln>
                </p:spPr>
                <p:txBody>
                  <a:bodyPr/>
                  <a:lstStyle/>
                  <a:p>
                    <a:endParaRPr lang="en-SG"/>
                  </a:p>
                </p:txBody>
              </p:sp>
              <p:sp>
                <p:nvSpPr>
                  <p:cNvPr id="503053" name="Rectangle 269"/>
                  <p:cNvSpPr>
                    <a:spLocks noChangeArrowheads="1"/>
                  </p:cNvSpPr>
                  <p:nvPr/>
                </p:nvSpPr>
                <p:spPr bwMode="auto">
                  <a:xfrm>
                    <a:off x="4459" y="2415"/>
                    <a:ext cx="21" cy="15"/>
                  </a:xfrm>
                  <a:prstGeom prst="rect">
                    <a:avLst/>
                  </a:prstGeom>
                  <a:solidFill>
                    <a:srgbClr val="322D26"/>
                  </a:solidFill>
                  <a:ln w="9525">
                    <a:noFill/>
                    <a:miter lim="800000"/>
                    <a:headEnd/>
                    <a:tailEnd/>
                  </a:ln>
                </p:spPr>
                <p:txBody>
                  <a:bodyPr/>
                  <a:lstStyle/>
                  <a:p>
                    <a:endParaRPr lang="en-SG"/>
                  </a:p>
                </p:txBody>
              </p:sp>
            </p:grpSp>
            <p:sp>
              <p:nvSpPr>
                <p:cNvPr id="503054" name="Rectangle 270"/>
                <p:cNvSpPr>
                  <a:spLocks noChangeArrowheads="1"/>
                </p:cNvSpPr>
                <p:nvPr/>
              </p:nvSpPr>
              <p:spPr bwMode="auto">
                <a:xfrm>
                  <a:off x="4460" y="2415"/>
                  <a:ext cx="19" cy="19"/>
                </a:xfrm>
                <a:prstGeom prst="rect">
                  <a:avLst/>
                </a:prstGeom>
                <a:solidFill>
                  <a:srgbClr val="E9E7D1"/>
                </a:solidFill>
                <a:ln w="9525">
                  <a:noFill/>
                  <a:miter lim="800000"/>
                  <a:headEnd/>
                  <a:tailEnd/>
                </a:ln>
              </p:spPr>
              <p:txBody>
                <a:bodyPr/>
                <a:lstStyle/>
                <a:p>
                  <a:endParaRPr lang="en-SG"/>
                </a:p>
              </p:txBody>
            </p:sp>
          </p:grpSp>
        </p:grpSp>
      </p:grpSp>
      <p:sp>
        <p:nvSpPr>
          <p:cNvPr id="503055" name="Line 271"/>
          <p:cNvSpPr>
            <a:spLocks noChangeShapeType="1"/>
          </p:cNvSpPr>
          <p:nvPr/>
        </p:nvSpPr>
        <p:spPr bwMode="auto">
          <a:xfrm flipH="1">
            <a:off x="8296275" y="2260600"/>
            <a:ext cx="584200" cy="393700"/>
          </a:xfrm>
          <a:prstGeom prst="line">
            <a:avLst/>
          </a:prstGeom>
          <a:noFill/>
          <a:ln w="28575">
            <a:solidFill>
              <a:schemeClr val="tx1"/>
            </a:solidFill>
            <a:round/>
            <a:headEnd/>
            <a:tailEnd/>
          </a:ln>
          <a:effectLst/>
        </p:spPr>
        <p:txBody>
          <a:bodyPr wrap="none" anchor="ctr"/>
          <a:lstStyle/>
          <a:p>
            <a:endParaRPr lang="en-SG"/>
          </a:p>
        </p:txBody>
      </p:sp>
      <p:sp>
        <p:nvSpPr>
          <p:cNvPr id="503056" name="Line 272"/>
          <p:cNvSpPr>
            <a:spLocks noChangeShapeType="1"/>
          </p:cNvSpPr>
          <p:nvPr/>
        </p:nvSpPr>
        <p:spPr bwMode="auto">
          <a:xfrm>
            <a:off x="8258175" y="2844800"/>
            <a:ext cx="177800" cy="584200"/>
          </a:xfrm>
          <a:prstGeom prst="line">
            <a:avLst/>
          </a:prstGeom>
          <a:noFill/>
          <a:ln w="28575">
            <a:solidFill>
              <a:schemeClr val="tx1"/>
            </a:solidFill>
            <a:round/>
            <a:headEnd/>
            <a:tailEnd/>
          </a:ln>
          <a:effectLst/>
        </p:spPr>
        <p:txBody>
          <a:bodyPr wrap="none" anchor="ctr"/>
          <a:lstStyle/>
          <a:p>
            <a:endParaRPr lang="en-SG"/>
          </a:p>
        </p:txBody>
      </p:sp>
      <p:sp>
        <p:nvSpPr>
          <p:cNvPr id="503057" name="Line 273"/>
          <p:cNvSpPr>
            <a:spLocks noChangeShapeType="1"/>
          </p:cNvSpPr>
          <p:nvPr/>
        </p:nvSpPr>
        <p:spPr bwMode="auto">
          <a:xfrm>
            <a:off x="8626475" y="3657600"/>
            <a:ext cx="800100" cy="355600"/>
          </a:xfrm>
          <a:prstGeom prst="line">
            <a:avLst/>
          </a:prstGeom>
          <a:noFill/>
          <a:ln w="28575">
            <a:solidFill>
              <a:schemeClr val="tx1"/>
            </a:solidFill>
            <a:round/>
            <a:headEnd/>
            <a:tailEnd/>
          </a:ln>
          <a:effectLst/>
        </p:spPr>
        <p:txBody>
          <a:bodyPr wrap="none" anchor="ctr"/>
          <a:lstStyle/>
          <a:p>
            <a:endParaRPr lang="en-SG"/>
          </a:p>
        </p:txBody>
      </p:sp>
      <p:sp>
        <p:nvSpPr>
          <p:cNvPr id="503058" name="Line 274"/>
          <p:cNvSpPr>
            <a:spLocks noChangeShapeType="1"/>
          </p:cNvSpPr>
          <p:nvPr/>
        </p:nvSpPr>
        <p:spPr bwMode="auto">
          <a:xfrm flipV="1">
            <a:off x="8613775" y="2755900"/>
            <a:ext cx="723900" cy="0"/>
          </a:xfrm>
          <a:prstGeom prst="line">
            <a:avLst/>
          </a:prstGeom>
          <a:noFill/>
          <a:ln w="28575">
            <a:solidFill>
              <a:schemeClr val="tx1"/>
            </a:solidFill>
            <a:round/>
            <a:headEnd/>
            <a:tailEnd/>
          </a:ln>
          <a:effectLst/>
        </p:spPr>
        <p:txBody>
          <a:bodyPr wrap="none" anchor="ctr"/>
          <a:lstStyle/>
          <a:p>
            <a:endParaRPr lang="en-SG"/>
          </a:p>
        </p:txBody>
      </p:sp>
      <p:sp>
        <p:nvSpPr>
          <p:cNvPr id="503059" name="Line 275"/>
          <p:cNvSpPr>
            <a:spLocks noChangeShapeType="1"/>
          </p:cNvSpPr>
          <p:nvPr/>
        </p:nvSpPr>
        <p:spPr bwMode="auto">
          <a:xfrm flipV="1">
            <a:off x="9794875" y="2857500"/>
            <a:ext cx="0" cy="1168400"/>
          </a:xfrm>
          <a:prstGeom prst="line">
            <a:avLst/>
          </a:prstGeom>
          <a:noFill/>
          <a:ln w="28575">
            <a:solidFill>
              <a:schemeClr val="tx1"/>
            </a:solidFill>
            <a:round/>
            <a:headEnd/>
            <a:tailEnd/>
          </a:ln>
          <a:effectLst/>
        </p:spPr>
        <p:txBody>
          <a:bodyPr wrap="none" anchor="ctr"/>
          <a:lstStyle/>
          <a:p>
            <a:endParaRPr lang="en-SG"/>
          </a:p>
        </p:txBody>
      </p:sp>
      <p:sp>
        <p:nvSpPr>
          <p:cNvPr id="503060" name="Arc 276"/>
          <p:cNvSpPr>
            <a:spLocks/>
          </p:cNvSpPr>
          <p:nvPr/>
        </p:nvSpPr>
        <p:spPr bwMode="auto">
          <a:xfrm>
            <a:off x="8818563" y="2935288"/>
            <a:ext cx="900112" cy="900112"/>
          </a:xfrm>
          <a:custGeom>
            <a:avLst/>
            <a:gdLst>
              <a:gd name="G0" fmla="+- 21600 0 0"/>
              <a:gd name="G1" fmla="+- 21600 0 0"/>
              <a:gd name="G2" fmla="+- 21600 0 0"/>
              <a:gd name="T0" fmla="*/ 21600 w 43200"/>
              <a:gd name="T1" fmla="*/ 0 h 43200"/>
              <a:gd name="T2" fmla="*/ 390 w 43200"/>
              <a:gd name="T3" fmla="*/ 17514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0228"/>
                  <a:pt x="130" y="18860"/>
                  <a:pt x="389" y="17513"/>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20228"/>
                  <a:pt x="130" y="18860"/>
                  <a:pt x="389" y="17513"/>
                </a:cubicBezTo>
                <a:lnTo>
                  <a:pt x="21600" y="21600"/>
                </a:lnTo>
                <a:close/>
              </a:path>
            </a:pathLst>
          </a:custGeom>
          <a:noFill/>
          <a:ln w="19050">
            <a:solidFill>
              <a:schemeClr val="accent2"/>
            </a:solidFill>
            <a:round/>
            <a:headEnd type="stealth" w="sm" len="med"/>
            <a:tailEnd/>
          </a:ln>
          <a:effectLst/>
        </p:spPr>
        <p:txBody>
          <a:bodyPr wrap="none" anchor="ctr"/>
          <a:lstStyle/>
          <a:p>
            <a:endParaRPr lang="en-SG"/>
          </a:p>
        </p:txBody>
      </p:sp>
      <p:sp>
        <p:nvSpPr>
          <p:cNvPr id="503061" name="Text Box 277"/>
          <p:cNvSpPr txBox="1">
            <a:spLocks noChangeArrowheads="1"/>
          </p:cNvSpPr>
          <p:nvPr/>
        </p:nvSpPr>
        <p:spPr bwMode="auto">
          <a:xfrm>
            <a:off x="8769350" y="4419600"/>
            <a:ext cx="647934" cy="369332"/>
          </a:xfrm>
          <a:prstGeom prst="rect">
            <a:avLst/>
          </a:prstGeom>
          <a:noFill/>
          <a:ln w="9525">
            <a:noFill/>
            <a:miter lim="800000"/>
            <a:headEnd/>
            <a:tailEnd/>
          </a:ln>
          <a:effectLst/>
        </p:spPr>
        <p:txBody>
          <a:bodyPr wrap="none">
            <a:spAutoFit/>
          </a:bodyPr>
          <a:lstStyle/>
          <a:p>
            <a:r>
              <a:rPr lang="en-US"/>
              <a:t>Loop</a:t>
            </a:r>
          </a:p>
        </p:txBody>
      </p:sp>
      <p:sp>
        <p:nvSpPr>
          <p:cNvPr id="279"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212</a:t>
            </a:fld>
            <a:endParaRPr lang="en-SG" dirty="0"/>
          </a:p>
        </p:txBody>
      </p:sp>
      <p:sp>
        <p:nvSpPr>
          <p:cNvPr id="280"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281"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50146070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Loop problem</a:t>
            </a:r>
            <a:endParaRPr lang="en-SG" dirty="0"/>
          </a:p>
        </p:txBody>
      </p:sp>
      <p:sp>
        <p:nvSpPr>
          <p:cNvPr id="7" name="Date Placeholder 6"/>
          <p:cNvSpPr>
            <a:spLocks noGrp="1"/>
          </p:cNvSpPr>
          <p:nvPr>
            <p:ph type="dt" sz="half" idx="10"/>
          </p:nvPr>
        </p:nvSpPr>
        <p:spPr/>
        <p:txBody>
          <a:bodyPr/>
          <a:lstStyle/>
          <a:p>
            <a:fld id="{D45248AA-CB25-4CAC-9394-E98DB9341A17}" type="datetime1">
              <a:rPr lang="en-US" smtClean="0"/>
              <a:pPr/>
              <a:t>2/26/2025</a:t>
            </a:fld>
            <a:endParaRPr lang="en-SG"/>
          </a:p>
        </p:txBody>
      </p:sp>
      <p:sp>
        <p:nvSpPr>
          <p:cNvPr id="5" name="Slide Number Placeholder 3"/>
          <p:cNvSpPr>
            <a:spLocks noGrp="1"/>
          </p:cNvSpPr>
          <p:nvPr>
            <p:ph type="sldNum" sz="quarter" idx="11"/>
          </p:nvPr>
        </p:nvSpPr>
        <p:spPr/>
        <p:txBody>
          <a:bodyPr/>
          <a:lstStyle/>
          <a:p>
            <a:fld id="{33FE6DC0-3D3F-452A-B58D-D3787DC8F01A}" type="slidenum">
              <a:rPr lang="en-SG" smtClean="0"/>
              <a:pPr/>
              <a:t>213</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pic>
        <p:nvPicPr>
          <p:cNvPr id="475139" name="Picture 3"/>
          <p:cNvPicPr>
            <a:picLocks noChangeAspect="1" noChangeArrowheads="1"/>
          </p:cNvPicPr>
          <p:nvPr/>
        </p:nvPicPr>
        <p:blipFill>
          <a:blip r:embed="rId2"/>
          <a:srcRect/>
          <a:stretch>
            <a:fillRect/>
          </a:stretch>
        </p:blipFill>
        <p:spPr bwMode="auto">
          <a:xfrm>
            <a:off x="3667108" y="1500175"/>
            <a:ext cx="4624390" cy="4712729"/>
          </a:xfrm>
          <a:prstGeom prst="rect">
            <a:avLst/>
          </a:prstGeom>
          <a:noFill/>
          <a:ln w="9525">
            <a:noFill/>
            <a:miter lim="800000"/>
            <a:headEnd/>
            <a:tailEnd/>
          </a:ln>
          <a:effectLst/>
        </p:spPr>
      </p:pic>
    </p:spTree>
    <p:extLst>
      <p:ext uri="{BB962C8B-B14F-4D97-AF65-F5344CB8AC3E}">
        <p14:creationId xmlns:p14="http://schemas.microsoft.com/office/powerpoint/2010/main" val="133003197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SG"/>
          </a:p>
        </p:txBody>
      </p:sp>
      <p:pic>
        <p:nvPicPr>
          <p:cNvPr id="476162" name="Picture 2"/>
          <p:cNvPicPr>
            <a:picLocks noChangeAspect="1" noChangeArrowheads="1"/>
          </p:cNvPicPr>
          <p:nvPr/>
        </p:nvPicPr>
        <p:blipFill>
          <a:blip r:embed="rId2"/>
          <a:srcRect r="401"/>
          <a:stretch>
            <a:fillRect/>
          </a:stretch>
        </p:blipFill>
        <p:spPr bwMode="auto">
          <a:xfrm>
            <a:off x="3952860" y="1614476"/>
            <a:ext cx="5572140" cy="4354524"/>
          </a:xfrm>
          <a:prstGeom prst="rect">
            <a:avLst/>
          </a:prstGeom>
          <a:noFill/>
          <a:ln w="9525">
            <a:noFill/>
            <a:miter lim="800000"/>
            <a:headEnd type="none" w="sm" len="sm"/>
            <a:tailEnd type="none" w="sm" len="sm"/>
          </a:ln>
          <a:effectLst/>
        </p:spPr>
      </p:pic>
      <p:sp>
        <p:nvSpPr>
          <p:cNvPr id="6"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214</a:t>
            </a:fld>
            <a:endParaRPr lang="en-SG" dirty="0"/>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52288410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Switch</a:t>
            </a:r>
            <a:endParaRPr lang="en-SG" dirty="0"/>
          </a:p>
        </p:txBody>
      </p:sp>
      <p:sp>
        <p:nvSpPr>
          <p:cNvPr id="6" name="Content Placeholder 5"/>
          <p:cNvSpPr>
            <a:spLocks noGrp="1"/>
          </p:cNvSpPr>
          <p:nvPr>
            <p:ph idx="1"/>
          </p:nvPr>
        </p:nvSpPr>
        <p:spPr/>
        <p:txBody>
          <a:bodyPr/>
          <a:lstStyle/>
          <a:p>
            <a:pPr>
              <a:buSzPct val="75000"/>
            </a:pPr>
            <a:r>
              <a:rPr lang="en-US" dirty="0" err="1" smtClean="0"/>
              <a:t>Mampu</a:t>
            </a:r>
            <a:r>
              <a:rPr lang="en-US" dirty="0" smtClean="0"/>
              <a:t> </a:t>
            </a:r>
            <a:r>
              <a:rPr lang="en-US" dirty="0" err="1" smtClean="0"/>
              <a:t>mengenali</a:t>
            </a:r>
            <a:r>
              <a:rPr lang="en-US" dirty="0" smtClean="0"/>
              <a:t> frame</a:t>
            </a:r>
            <a:r>
              <a:rPr lang="id-ID" dirty="0" smtClean="0"/>
              <a:t> (perangkat layer 2)</a:t>
            </a:r>
            <a:endParaRPr lang="en-US" dirty="0" smtClean="0"/>
          </a:p>
          <a:p>
            <a:pPr>
              <a:buSzPct val="75000"/>
            </a:pPr>
            <a:r>
              <a:rPr lang="en-US" dirty="0" err="1" smtClean="0"/>
              <a:t>Mengenali</a:t>
            </a:r>
            <a:r>
              <a:rPr lang="en-US" dirty="0" smtClean="0"/>
              <a:t> alamat</a:t>
            </a:r>
          </a:p>
          <a:p>
            <a:pPr>
              <a:buSzPct val="75000"/>
            </a:pPr>
            <a:r>
              <a:rPr lang="en-US" dirty="0" err="1" smtClean="0"/>
              <a:t>Hanya</a:t>
            </a:r>
            <a:r>
              <a:rPr lang="en-US" dirty="0" smtClean="0"/>
              <a:t> </a:t>
            </a:r>
            <a:r>
              <a:rPr lang="en-US" dirty="0" err="1" smtClean="0"/>
              <a:t>mem</a:t>
            </a:r>
            <a:r>
              <a:rPr lang="en-US" dirty="0" smtClean="0"/>
              <a:t>-forward </a:t>
            </a:r>
            <a:r>
              <a:rPr lang="en-US" dirty="0" err="1" smtClean="0"/>
              <a:t>jika</a:t>
            </a:r>
            <a:r>
              <a:rPr lang="en-US" dirty="0" smtClean="0"/>
              <a:t> </a:t>
            </a:r>
            <a:r>
              <a:rPr lang="en-US" dirty="0" err="1" smtClean="0"/>
              <a:t>diperlukan</a:t>
            </a:r>
            <a:endParaRPr lang="en-US" dirty="0" smtClean="0"/>
          </a:p>
          <a:p>
            <a:pPr>
              <a:buSzPct val="75000"/>
            </a:pPr>
            <a:r>
              <a:rPr lang="en-US" dirty="0" smtClean="0"/>
              <a:t>Memungkinkan </a:t>
            </a:r>
            <a:r>
              <a:rPr lang="en-US" dirty="0" err="1" smtClean="0"/>
              <a:t>lebih</a:t>
            </a:r>
            <a:r>
              <a:rPr lang="en-US" dirty="0" smtClean="0"/>
              <a:t> </a:t>
            </a:r>
            <a:r>
              <a:rPr lang="en-US" dirty="0" err="1" smtClean="0"/>
              <a:t>dari</a:t>
            </a:r>
            <a:r>
              <a:rPr lang="en-US" dirty="0" smtClean="0"/>
              <a:t> </a:t>
            </a:r>
            <a:r>
              <a:rPr lang="en-US" dirty="0" err="1" smtClean="0"/>
              <a:t>satu</a:t>
            </a:r>
            <a:r>
              <a:rPr lang="en-US" dirty="0" smtClean="0"/>
              <a:t> </a:t>
            </a:r>
            <a:r>
              <a:rPr lang="en-US" dirty="0" err="1" smtClean="0"/>
              <a:t>pasang</a:t>
            </a:r>
            <a:r>
              <a:rPr lang="en-US" dirty="0" smtClean="0"/>
              <a:t> </a:t>
            </a:r>
            <a:r>
              <a:rPr lang="en-US" dirty="0" err="1" smtClean="0"/>
              <a:t>komputer</a:t>
            </a:r>
            <a:r>
              <a:rPr lang="en-US" dirty="0" smtClean="0"/>
              <a:t> </a:t>
            </a:r>
            <a:r>
              <a:rPr lang="en-US" dirty="0" err="1" smtClean="0"/>
              <a:t>berkomunikasi</a:t>
            </a:r>
            <a:r>
              <a:rPr lang="en-US" dirty="0" smtClean="0"/>
              <a:t> </a:t>
            </a:r>
            <a:r>
              <a:rPr lang="en-US" dirty="0" err="1" smtClean="0"/>
              <a:t>pada</a:t>
            </a:r>
            <a:r>
              <a:rPr lang="en-US" dirty="0" smtClean="0"/>
              <a:t> </a:t>
            </a:r>
            <a:r>
              <a:rPr lang="en-US" dirty="0" err="1" smtClean="0"/>
              <a:t>saat</a:t>
            </a:r>
            <a:r>
              <a:rPr lang="en-US" dirty="0" smtClean="0"/>
              <a:t> yang </a:t>
            </a:r>
            <a:r>
              <a:rPr lang="en-US" dirty="0" err="1" smtClean="0"/>
              <a:t>bersamaan</a:t>
            </a:r>
            <a:endParaRPr lang="en-US" dirty="0" smtClean="0"/>
          </a:p>
          <a:p>
            <a:pPr>
              <a:buSzPct val="75000"/>
            </a:pPr>
            <a:endParaRPr lang="en-US" dirty="0" smtClean="0"/>
          </a:p>
          <a:p>
            <a:endParaRPr lang="en-SG" dirty="0"/>
          </a:p>
        </p:txBody>
      </p:sp>
      <p:sp>
        <p:nvSpPr>
          <p:cNvPr id="7"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215</a:t>
            </a:fld>
            <a:endParaRPr lang="en-SG" dirty="0"/>
          </a:p>
        </p:txBody>
      </p:sp>
      <p:sp>
        <p:nvSpPr>
          <p:cNvPr id="8"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9"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03323231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normAutofit/>
          </a:bodyPr>
          <a:lstStyle/>
          <a:p>
            <a:r>
              <a:rPr lang="id-ID" sz="4000" dirty="0"/>
              <a:t>P</a:t>
            </a:r>
            <a:r>
              <a:rPr lang="en-US" sz="4000" dirty="0" err="1"/>
              <a:t>erbedaan</a:t>
            </a:r>
            <a:r>
              <a:rPr lang="en-US" sz="4000" dirty="0"/>
              <a:t> </a:t>
            </a:r>
            <a:r>
              <a:rPr lang="en-US" sz="4000" dirty="0" err="1"/>
              <a:t>antara</a:t>
            </a:r>
            <a:r>
              <a:rPr lang="en-US" sz="4000" dirty="0"/>
              <a:t> hub dan switch</a:t>
            </a:r>
          </a:p>
        </p:txBody>
      </p:sp>
      <p:grpSp>
        <p:nvGrpSpPr>
          <p:cNvPr id="45" name="Group 44"/>
          <p:cNvGrpSpPr/>
          <p:nvPr/>
        </p:nvGrpSpPr>
        <p:grpSpPr>
          <a:xfrm>
            <a:off x="2155822" y="2214554"/>
            <a:ext cx="7512078" cy="2576522"/>
            <a:chOff x="1060450" y="2209800"/>
            <a:chExt cx="6997700" cy="1828800"/>
          </a:xfrm>
        </p:grpSpPr>
        <p:grpSp>
          <p:nvGrpSpPr>
            <p:cNvPr id="2" name="Group 3"/>
            <p:cNvGrpSpPr>
              <a:grpSpLocks/>
            </p:cNvGrpSpPr>
            <p:nvPr/>
          </p:nvGrpSpPr>
          <p:grpSpPr bwMode="auto">
            <a:xfrm>
              <a:off x="1231900" y="2743200"/>
              <a:ext cx="2846388" cy="1295400"/>
              <a:chOff x="658" y="1488"/>
              <a:chExt cx="1793" cy="816"/>
            </a:xfrm>
          </p:grpSpPr>
          <p:sp>
            <p:nvSpPr>
              <p:cNvPr id="478212" name="Line 4"/>
              <p:cNvSpPr>
                <a:spLocks noChangeShapeType="1"/>
              </p:cNvSpPr>
              <p:nvPr/>
            </p:nvSpPr>
            <p:spPr bwMode="auto">
              <a:xfrm flipV="1">
                <a:off x="802" y="1593"/>
                <a:ext cx="624" cy="480"/>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13" name="Line 5"/>
              <p:cNvSpPr>
                <a:spLocks noChangeShapeType="1"/>
              </p:cNvSpPr>
              <p:nvPr/>
            </p:nvSpPr>
            <p:spPr bwMode="auto">
              <a:xfrm flipH="1" flipV="1">
                <a:off x="1714" y="1545"/>
                <a:ext cx="503" cy="511"/>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14" name="Line 6"/>
              <p:cNvSpPr>
                <a:spLocks noChangeShapeType="1"/>
              </p:cNvSpPr>
              <p:nvPr/>
            </p:nvSpPr>
            <p:spPr bwMode="auto">
              <a:xfrm flipV="1">
                <a:off x="1125" y="1549"/>
                <a:ext cx="443" cy="456"/>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15" name="Line 7"/>
              <p:cNvSpPr>
                <a:spLocks noChangeShapeType="1"/>
              </p:cNvSpPr>
              <p:nvPr/>
            </p:nvSpPr>
            <p:spPr bwMode="auto">
              <a:xfrm flipH="1" flipV="1">
                <a:off x="1666" y="1593"/>
                <a:ext cx="288" cy="432"/>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16" name="Line 8"/>
              <p:cNvSpPr>
                <a:spLocks noChangeShapeType="1"/>
              </p:cNvSpPr>
              <p:nvPr/>
            </p:nvSpPr>
            <p:spPr bwMode="auto">
              <a:xfrm flipV="1">
                <a:off x="1423" y="1549"/>
                <a:ext cx="145" cy="478"/>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17" name="Line 9"/>
              <p:cNvSpPr>
                <a:spLocks noChangeShapeType="1"/>
              </p:cNvSpPr>
              <p:nvPr/>
            </p:nvSpPr>
            <p:spPr bwMode="auto">
              <a:xfrm flipH="1" flipV="1">
                <a:off x="1570" y="1549"/>
                <a:ext cx="164" cy="485"/>
              </a:xfrm>
              <a:prstGeom prst="line">
                <a:avLst/>
              </a:prstGeom>
              <a:noFill/>
              <a:ln w="25400">
                <a:solidFill>
                  <a:schemeClr val="tx2"/>
                </a:solidFill>
                <a:round/>
                <a:headEnd type="none" w="sm" len="sm"/>
                <a:tailEnd type="none" w="sm" len="sm"/>
              </a:ln>
              <a:effectLst/>
            </p:spPr>
            <p:txBody>
              <a:bodyPr wrap="none" anchor="ctr"/>
              <a:lstStyle/>
              <a:p>
                <a:endParaRPr lang="en-SG"/>
              </a:p>
            </p:txBody>
          </p:sp>
          <p:pic>
            <p:nvPicPr>
              <p:cNvPr id="478218" name="Picture 10"/>
              <p:cNvPicPr>
                <a:picLocks noChangeArrowheads="1"/>
              </p:cNvPicPr>
              <p:nvPr/>
            </p:nvPicPr>
            <p:blipFill>
              <a:blip r:embed="rId2"/>
              <a:srcRect/>
              <a:stretch>
                <a:fillRect/>
              </a:stretch>
            </p:blipFill>
            <p:spPr bwMode="auto">
              <a:xfrm>
                <a:off x="963" y="2004"/>
                <a:ext cx="305" cy="279"/>
              </a:xfrm>
              <a:prstGeom prst="rect">
                <a:avLst/>
              </a:prstGeom>
              <a:noFill/>
              <a:ln w="9525">
                <a:noFill/>
                <a:miter lim="800000"/>
                <a:headEnd/>
                <a:tailEnd/>
              </a:ln>
              <a:effectLst/>
            </p:spPr>
          </p:pic>
          <p:pic>
            <p:nvPicPr>
              <p:cNvPr id="478219" name="Picture 11"/>
              <p:cNvPicPr>
                <a:picLocks noChangeArrowheads="1"/>
              </p:cNvPicPr>
              <p:nvPr/>
            </p:nvPicPr>
            <p:blipFill>
              <a:blip r:embed="rId3"/>
              <a:srcRect/>
              <a:stretch>
                <a:fillRect/>
              </a:stretch>
            </p:blipFill>
            <p:spPr bwMode="auto">
              <a:xfrm>
                <a:off x="1277" y="2013"/>
                <a:ext cx="305" cy="279"/>
              </a:xfrm>
              <a:prstGeom prst="rect">
                <a:avLst/>
              </a:prstGeom>
              <a:noFill/>
              <a:ln w="9525">
                <a:noFill/>
                <a:miter lim="800000"/>
                <a:headEnd/>
                <a:tailEnd/>
              </a:ln>
              <a:effectLst/>
            </p:spPr>
          </p:pic>
          <p:pic>
            <p:nvPicPr>
              <p:cNvPr id="478220" name="Picture 12"/>
              <p:cNvPicPr>
                <a:picLocks noChangeArrowheads="1"/>
              </p:cNvPicPr>
              <p:nvPr/>
            </p:nvPicPr>
            <p:blipFill>
              <a:blip r:embed="rId4"/>
              <a:srcRect/>
              <a:stretch>
                <a:fillRect/>
              </a:stretch>
            </p:blipFill>
            <p:spPr bwMode="auto">
              <a:xfrm>
                <a:off x="1570" y="2025"/>
                <a:ext cx="305" cy="279"/>
              </a:xfrm>
              <a:prstGeom prst="rect">
                <a:avLst/>
              </a:prstGeom>
              <a:noFill/>
              <a:ln w="9525">
                <a:noFill/>
                <a:miter lim="800000"/>
                <a:headEnd/>
                <a:tailEnd/>
              </a:ln>
              <a:effectLst/>
            </p:spPr>
          </p:pic>
          <p:pic>
            <p:nvPicPr>
              <p:cNvPr id="478221" name="Picture 13"/>
              <p:cNvPicPr>
                <a:picLocks noChangeArrowheads="1"/>
              </p:cNvPicPr>
              <p:nvPr/>
            </p:nvPicPr>
            <p:blipFill>
              <a:blip r:embed="rId5"/>
              <a:srcRect/>
              <a:stretch>
                <a:fillRect/>
              </a:stretch>
            </p:blipFill>
            <p:spPr bwMode="auto">
              <a:xfrm>
                <a:off x="1858" y="2025"/>
                <a:ext cx="305" cy="279"/>
              </a:xfrm>
              <a:prstGeom prst="rect">
                <a:avLst/>
              </a:prstGeom>
              <a:noFill/>
              <a:ln w="9525">
                <a:noFill/>
                <a:miter lim="800000"/>
                <a:headEnd/>
                <a:tailEnd/>
              </a:ln>
              <a:effectLst/>
            </p:spPr>
          </p:pic>
          <p:pic>
            <p:nvPicPr>
              <p:cNvPr id="478222" name="Picture 14"/>
              <p:cNvPicPr>
                <a:picLocks noChangeArrowheads="1"/>
              </p:cNvPicPr>
              <p:nvPr/>
            </p:nvPicPr>
            <p:blipFill>
              <a:blip r:embed="rId6"/>
              <a:srcRect/>
              <a:stretch>
                <a:fillRect/>
              </a:stretch>
            </p:blipFill>
            <p:spPr bwMode="auto">
              <a:xfrm>
                <a:off x="658" y="1833"/>
                <a:ext cx="269" cy="414"/>
              </a:xfrm>
              <a:prstGeom prst="rect">
                <a:avLst/>
              </a:prstGeom>
              <a:noFill/>
              <a:ln w="9525">
                <a:noFill/>
                <a:miter lim="800000"/>
                <a:headEnd/>
                <a:tailEnd/>
              </a:ln>
              <a:effectLst/>
            </p:spPr>
          </p:pic>
          <p:pic>
            <p:nvPicPr>
              <p:cNvPr id="478223" name="Picture 15"/>
              <p:cNvPicPr>
                <a:picLocks noChangeArrowheads="1"/>
              </p:cNvPicPr>
              <p:nvPr/>
            </p:nvPicPr>
            <p:blipFill>
              <a:blip r:embed="rId7"/>
              <a:srcRect/>
              <a:stretch>
                <a:fillRect/>
              </a:stretch>
            </p:blipFill>
            <p:spPr bwMode="auto">
              <a:xfrm>
                <a:off x="1248" y="1488"/>
                <a:ext cx="657" cy="157"/>
              </a:xfrm>
              <a:prstGeom prst="rect">
                <a:avLst/>
              </a:prstGeom>
              <a:noFill/>
              <a:ln w="9525">
                <a:noFill/>
                <a:miter lim="800000"/>
                <a:headEnd/>
                <a:tailEnd/>
              </a:ln>
              <a:effectLst/>
            </p:spPr>
          </p:pic>
          <p:pic>
            <p:nvPicPr>
              <p:cNvPr id="478224" name="Picture 16"/>
              <p:cNvPicPr>
                <a:picLocks noChangeArrowheads="1"/>
              </p:cNvPicPr>
              <p:nvPr/>
            </p:nvPicPr>
            <p:blipFill>
              <a:blip r:embed="rId5"/>
              <a:srcRect/>
              <a:stretch>
                <a:fillRect/>
              </a:stretch>
            </p:blipFill>
            <p:spPr bwMode="auto">
              <a:xfrm>
                <a:off x="2146" y="2025"/>
                <a:ext cx="305" cy="279"/>
              </a:xfrm>
              <a:prstGeom prst="rect">
                <a:avLst/>
              </a:prstGeom>
              <a:noFill/>
              <a:ln w="9525">
                <a:noFill/>
                <a:miter lim="800000"/>
                <a:headEnd/>
                <a:tailEnd/>
              </a:ln>
              <a:effectLst/>
            </p:spPr>
          </p:pic>
        </p:grpSp>
        <p:sp>
          <p:nvSpPr>
            <p:cNvPr id="478225" name="Text Box 17"/>
            <p:cNvSpPr txBox="1">
              <a:spLocks noChangeArrowheads="1"/>
            </p:cNvSpPr>
            <p:nvPr/>
          </p:nvSpPr>
          <p:spPr bwMode="auto">
            <a:xfrm>
              <a:off x="1060450" y="2235200"/>
              <a:ext cx="3111500" cy="240304"/>
            </a:xfrm>
            <a:prstGeom prst="rect">
              <a:avLst/>
            </a:prstGeom>
            <a:noFill/>
            <a:ln w="9525">
              <a:noFill/>
              <a:miter lim="800000"/>
              <a:headEnd/>
              <a:tailEnd/>
            </a:ln>
            <a:effectLst/>
          </p:spPr>
          <p:txBody>
            <a:bodyPr>
              <a:spAutoFit/>
            </a:bodyPr>
            <a:lstStyle/>
            <a:p>
              <a:pPr algn="ctr">
                <a:spcBef>
                  <a:spcPct val="50000"/>
                </a:spcBef>
              </a:pPr>
              <a:r>
                <a:rPr lang="th-TH" sz="1600" b="1">
                  <a:solidFill>
                    <a:schemeClr val="accent2"/>
                  </a:solidFill>
                  <a:latin typeface="Arial" pitchFamily="34" charset="0"/>
                </a:rPr>
                <a:t>Hub:  shared media access</a:t>
              </a:r>
              <a:endParaRPr lang="th-TH" sz="2800">
                <a:latin typeface="Times New Roman" pitchFamily="18" charset="0"/>
              </a:endParaRPr>
            </a:p>
          </p:txBody>
        </p:sp>
        <p:sp>
          <p:nvSpPr>
            <p:cNvPr id="478226" name="Line 18"/>
            <p:cNvSpPr>
              <a:spLocks noChangeShapeType="1"/>
            </p:cNvSpPr>
            <p:nvPr/>
          </p:nvSpPr>
          <p:spPr bwMode="auto">
            <a:xfrm flipH="1" flipV="1">
              <a:off x="3213100" y="3048000"/>
              <a:ext cx="4572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27" name="Line 19"/>
            <p:cNvSpPr>
              <a:spLocks noChangeShapeType="1"/>
            </p:cNvSpPr>
            <p:nvPr/>
          </p:nvSpPr>
          <p:spPr bwMode="auto">
            <a:xfrm flipH="1" flipV="1">
              <a:off x="2806700" y="3048000"/>
              <a:ext cx="1778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28" name="Line 20"/>
            <p:cNvSpPr>
              <a:spLocks noChangeShapeType="1"/>
            </p:cNvSpPr>
            <p:nvPr/>
          </p:nvSpPr>
          <p:spPr bwMode="auto">
            <a:xfrm flipH="1">
              <a:off x="1676400" y="3048000"/>
              <a:ext cx="514350" cy="37465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29" name="Line 21"/>
            <p:cNvSpPr>
              <a:spLocks noChangeShapeType="1"/>
            </p:cNvSpPr>
            <p:nvPr/>
          </p:nvSpPr>
          <p:spPr bwMode="auto">
            <a:xfrm flipH="1" flipV="1">
              <a:off x="2997200" y="3048000"/>
              <a:ext cx="3429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30" name="Line 22"/>
            <p:cNvSpPr>
              <a:spLocks noChangeShapeType="1"/>
            </p:cNvSpPr>
            <p:nvPr/>
          </p:nvSpPr>
          <p:spPr bwMode="auto">
            <a:xfrm flipV="1">
              <a:off x="2571750" y="3048000"/>
              <a:ext cx="1016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31" name="Line 23"/>
            <p:cNvSpPr>
              <a:spLocks noChangeShapeType="1"/>
            </p:cNvSpPr>
            <p:nvPr/>
          </p:nvSpPr>
          <p:spPr bwMode="auto">
            <a:xfrm flipV="1">
              <a:off x="2152650" y="3048000"/>
              <a:ext cx="3937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grpSp>
          <p:nvGrpSpPr>
            <p:cNvPr id="3" name="Group 24"/>
            <p:cNvGrpSpPr>
              <a:grpSpLocks/>
            </p:cNvGrpSpPr>
            <p:nvPr/>
          </p:nvGrpSpPr>
          <p:grpSpPr bwMode="auto">
            <a:xfrm>
              <a:off x="5137150" y="2743200"/>
              <a:ext cx="2846388" cy="1295400"/>
              <a:chOff x="658" y="1488"/>
              <a:chExt cx="1793" cy="816"/>
            </a:xfrm>
          </p:grpSpPr>
          <p:sp>
            <p:nvSpPr>
              <p:cNvPr id="478233" name="Line 25"/>
              <p:cNvSpPr>
                <a:spLocks noChangeShapeType="1"/>
              </p:cNvSpPr>
              <p:nvPr/>
            </p:nvSpPr>
            <p:spPr bwMode="auto">
              <a:xfrm flipV="1">
                <a:off x="802" y="1593"/>
                <a:ext cx="624" cy="480"/>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34" name="Line 26"/>
              <p:cNvSpPr>
                <a:spLocks noChangeShapeType="1"/>
              </p:cNvSpPr>
              <p:nvPr/>
            </p:nvSpPr>
            <p:spPr bwMode="auto">
              <a:xfrm flipH="1" flipV="1">
                <a:off x="1714" y="1545"/>
                <a:ext cx="503" cy="511"/>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35" name="Line 27"/>
              <p:cNvSpPr>
                <a:spLocks noChangeShapeType="1"/>
              </p:cNvSpPr>
              <p:nvPr/>
            </p:nvSpPr>
            <p:spPr bwMode="auto">
              <a:xfrm flipV="1">
                <a:off x="1125" y="1549"/>
                <a:ext cx="443" cy="456"/>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36" name="Line 28"/>
              <p:cNvSpPr>
                <a:spLocks noChangeShapeType="1"/>
              </p:cNvSpPr>
              <p:nvPr/>
            </p:nvSpPr>
            <p:spPr bwMode="auto">
              <a:xfrm flipH="1" flipV="1">
                <a:off x="1666" y="1593"/>
                <a:ext cx="288" cy="432"/>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37" name="Line 29"/>
              <p:cNvSpPr>
                <a:spLocks noChangeShapeType="1"/>
              </p:cNvSpPr>
              <p:nvPr/>
            </p:nvSpPr>
            <p:spPr bwMode="auto">
              <a:xfrm flipV="1">
                <a:off x="1423" y="1549"/>
                <a:ext cx="145" cy="478"/>
              </a:xfrm>
              <a:prstGeom prst="line">
                <a:avLst/>
              </a:prstGeom>
              <a:noFill/>
              <a:ln w="25400">
                <a:solidFill>
                  <a:schemeClr val="tx2"/>
                </a:solidFill>
                <a:round/>
                <a:headEnd type="none" w="sm" len="sm"/>
                <a:tailEnd type="none" w="sm" len="sm"/>
              </a:ln>
              <a:effectLst/>
            </p:spPr>
            <p:txBody>
              <a:bodyPr wrap="none" anchor="ctr"/>
              <a:lstStyle/>
              <a:p>
                <a:endParaRPr lang="en-SG"/>
              </a:p>
            </p:txBody>
          </p:sp>
          <p:sp>
            <p:nvSpPr>
              <p:cNvPr id="478238" name="Line 30"/>
              <p:cNvSpPr>
                <a:spLocks noChangeShapeType="1"/>
              </p:cNvSpPr>
              <p:nvPr/>
            </p:nvSpPr>
            <p:spPr bwMode="auto">
              <a:xfrm flipH="1" flipV="1">
                <a:off x="1570" y="1549"/>
                <a:ext cx="164" cy="485"/>
              </a:xfrm>
              <a:prstGeom prst="line">
                <a:avLst/>
              </a:prstGeom>
              <a:noFill/>
              <a:ln w="25400">
                <a:solidFill>
                  <a:schemeClr val="tx2"/>
                </a:solidFill>
                <a:round/>
                <a:headEnd type="none" w="sm" len="sm"/>
                <a:tailEnd type="none" w="sm" len="sm"/>
              </a:ln>
              <a:effectLst/>
            </p:spPr>
            <p:txBody>
              <a:bodyPr wrap="none" anchor="ctr"/>
              <a:lstStyle/>
              <a:p>
                <a:endParaRPr lang="en-SG"/>
              </a:p>
            </p:txBody>
          </p:sp>
          <p:pic>
            <p:nvPicPr>
              <p:cNvPr id="478239" name="Picture 31"/>
              <p:cNvPicPr>
                <a:picLocks noChangeArrowheads="1"/>
              </p:cNvPicPr>
              <p:nvPr/>
            </p:nvPicPr>
            <p:blipFill>
              <a:blip r:embed="rId2"/>
              <a:srcRect/>
              <a:stretch>
                <a:fillRect/>
              </a:stretch>
            </p:blipFill>
            <p:spPr bwMode="auto">
              <a:xfrm>
                <a:off x="963" y="2004"/>
                <a:ext cx="305" cy="279"/>
              </a:xfrm>
              <a:prstGeom prst="rect">
                <a:avLst/>
              </a:prstGeom>
              <a:noFill/>
              <a:ln w="9525">
                <a:noFill/>
                <a:miter lim="800000"/>
                <a:headEnd/>
                <a:tailEnd/>
              </a:ln>
              <a:effectLst/>
            </p:spPr>
          </p:pic>
          <p:pic>
            <p:nvPicPr>
              <p:cNvPr id="478240" name="Picture 32"/>
              <p:cNvPicPr>
                <a:picLocks noChangeArrowheads="1"/>
              </p:cNvPicPr>
              <p:nvPr/>
            </p:nvPicPr>
            <p:blipFill>
              <a:blip r:embed="rId3"/>
              <a:srcRect/>
              <a:stretch>
                <a:fillRect/>
              </a:stretch>
            </p:blipFill>
            <p:spPr bwMode="auto">
              <a:xfrm>
                <a:off x="1277" y="2013"/>
                <a:ext cx="305" cy="279"/>
              </a:xfrm>
              <a:prstGeom prst="rect">
                <a:avLst/>
              </a:prstGeom>
              <a:noFill/>
              <a:ln w="9525">
                <a:noFill/>
                <a:miter lim="800000"/>
                <a:headEnd/>
                <a:tailEnd/>
              </a:ln>
              <a:effectLst/>
            </p:spPr>
          </p:pic>
          <p:pic>
            <p:nvPicPr>
              <p:cNvPr id="478241" name="Picture 33"/>
              <p:cNvPicPr>
                <a:picLocks noChangeArrowheads="1"/>
              </p:cNvPicPr>
              <p:nvPr/>
            </p:nvPicPr>
            <p:blipFill>
              <a:blip r:embed="rId4"/>
              <a:srcRect/>
              <a:stretch>
                <a:fillRect/>
              </a:stretch>
            </p:blipFill>
            <p:spPr bwMode="auto">
              <a:xfrm>
                <a:off x="1570" y="2025"/>
                <a:ext cx="305" cy="279"/>
              </a:xfrm>
              <a:prstGeom prst="rect">
                <a:avLst/>
              </a:prstGeom>
              <a:noFill/>
              <a:ln w="9525">
                <a:noFill/>
                <a:miter lim="800000"/>
                <a:headEnd/>
                <a:tailEnd/>
              </a:ln>
              <a:effectLst/>
            </p:spPr>
          </p:pic>
          <p:pic>
            <p:nvPicPr>
              <p:cNvPr id="478242" name="Picture 34"/>
              <p:cNvPicPr>
                <a:picLocks noChangeArrowheads="1"/>
              </p:cNvPicPr>
              <p:nvPr/>
            </p:nvPicPr>
            <p:blipFill>
              <a:blip r:embed="rId5"/>
              <a:srcRect/>
              <a:stretch>
                <a:fillRect/>
              </a:stretch>
            </p:blipFill>
            <p:spPr bwMode="auto">
              <a:xfrm>
                <a:off x="1858" y="2025"/>
                <a:ext cx="305" cy="279"/>
              </a:xfrm>
              <a:prstGeom prst="rect">
                <a:avLst/>
              </a:prstGeom>
              <a:noFill/>
              <a:ln w="9525">
                <a:noFill/>
                <a:miter lim="800000"/>
                <a:headEnd/>
                <a:tailEnd/>
              </a:ln>
              <a:effectLst/>
            </p:spPr>
          </p:pic>
          <p:pic>
            <p:nvPicPr>
              <p:cNvPr id="478243" name="Picture 35"/>
              <p:cNvPicPr>
                <a:picLocks noChangeArrowheads="1"/>
              </p:cNvPicPr>
              <p:nvPr/>
            </p:nvPicPr>
            <p:blipFill>
              <a:blip r:embed="rId6"/>
              <a:srcRect/>
              <a:stretch>
                <a:fillRect/>
              </a:stretch>
            </p:blipFill>
            <p:spPr bwMode="auto">
              <a:xfrm>
                <a:off x="658" y="1833"/>
                <a:ext cx="269" cy="414"/>
              </a:xfrm>
              <a:prstGeom prst="rect">
                <a:avLst/>
              </a:prstGeom>
              <a:noFill/>
              <a:ln w="9525">
                <a:noFill/>
                <a:miter lim="800000"/>
                <a:headEnd/>
                <a:tailEnd/>
              </a:ln>
              <a:effectLst/>
            </p:spPr>
          </p:pic>
          <p:pic>
            <p:nvPicPr>
              <p:cNvPr id="478244" name="Picture 36"/>
              <p:cNvPicPr>
                <a:picLocks noChangeArrowheads="1"/>
              </p:cNvPicPr>
              <p:nvPr/>
            </p:nvPicPr>
            <p:blipFill>
              <a:blip r:embed="rId7"/>
              <a:srcRect/>
              <a:stretch>
                <a:fillRect/>
              </a:stretch>
            </p:blipFill>
            <p:spPr bwMode="auto">
              <a:xfrm>
                <a:off x="1248" y="1488"/>
                <a:ext cx="657" cy="157"/>
              </a:xfrm>
              <a:prstGeom prst="rect">
                <a:avLst/>
              </a:prstGeom>
              <a:noFill/>
              <a:ln w="9525">
                <a:noFill/>
                <a:miter lim="800000"/>
                <a:headEnd/>
                <a:tailEnd/>
              </a:ln>
              <a:effectLst/>
            </p:spPr>
          </p:pic>
          <p:pic>
            <p:nvPicPr>
              <p:cNvPr id="478245" name="Picture 37"/>
              <p:cNvPicPr>
                <a:picLocks noChangeArrowheads="1"/>
              </p:cNvPicPr>
              <p:nvPr/>
            </p:nvPicPr>
            <p:blipFill>
              <a:blip r:embed="rId5"/>
              <a:srcRect/>
              <a:stretch>
                <a:fillRect/>
              </a:stretch>
            </p:blipFill>
            <p:spPr bwMode="auto">
              <a:xfrm>
                <a:off x="2146" y="2025"/>
                <a:ext cx="305" cy="279"/>
              </a:xfrm>
              <a:prstGeom prst="rect">
                <a:avLst/>
              </a:prstGeom>
              <a:noFill/>
              <a:ln w="9525">
                <a:noFill/>
                <a:miter lim="800000"/>
                <a:headEnd/>
                <a:tailEnd/>
              </a:ln>
              <a:effectLst/>
            </p:spPr>
          </p:pic>
        </p:grpSp>
        <p:sp>
          <p:nvSpPr>
            <p:cNvPr id="478246" name="Line 38"/>
            <p:cNvSpPr>
              <a:spLocks noChangeShapeType="1"/>
            </p:cNvSpPr>
            <p:nvPr/>
          </p:nvSpPr>
          <p:spPr bwMode="auto">
            <a:xfrm flipH="1" flipV="1">
              <a:off x="6711950" y="3048000"/>
              <a:ext cx="177800" cy="45720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47" name="Line 39"/>
            <p:cNvSpPr>
              <a:spLocks noChangeShapeType="1"/>
            </p:cNvSpPr>
            <p:nvPr/>
          </p:nvSpPr>
          <p:spPr bwMode="auto">
            <a:xfrm flipH="1">
              <a:off x="5581650" y="3048000"/>
              <a:ext cx="514350" cy="374650"/>
            </a:xfrm>
            <a:prstGeom prst="line">
              <a:avLst/>
            </a:prstGeom>
            <a:noFill/>
            <a:ln w="28575">
              <a:solidFill>
                <a:schemeClr val="accent2"/>
              </a:solidFill>
              <a:round/>
              <a:headEnd type="triangle" w="sm" len="med"/>
              <a:tailEnd type="none" w="sm" len="med"/>
            </a:ln>
            <a:effectLst/>
          </p:spPr>
          <p:txBody>
            <a:bodyPr wrap="none" anchor="ctr"/>
            <a:lstStyle/>
            <a:p>
              <a:endParaRPr lang="en-SG"/>
            </a:p>
          </p:txBody>
        </p:sp>
        <p:sp>
          <p:nvSpPr>
            <p:cNvPr id="478248" name="Text Box 40"/>
            <p:cNvSpPr txBox="1">
              <a:spLocks noChangeArrowheads="1"/>
            </p:cNvSpPr>
            <p:nvPr/>
          </p:nvSpPr>
          <p:spPr bwMode="auto">
            <a:xfrm>
              <a:off x="4946650" y="2209800"/>
              <a:ext cx="3111500" cy="240304"/>
            </a:xfrm>
            <a:prstGeom prst="rect">
              <a:avLst/>
            </a:prstGeom>
            <a:noFill/>
            <a:ln w="9525">
              <a:noFill/>
              <a:miter lim="800000"/>
              <a:headEnd/>
              <a:tailEnd/>
            </a:ln>
            <a:effectLst/>
          </p:spPr>
          <p:txBody>
            <a:bodyPr>
              <a:spAutoFit/>
            </a:bodyPr>
            <a:lstStyle/>
            <a:p>
              <a:pPr algn="ctr">
                <a:spcBef>
                  <a:spcPct val="50000"/>
                </a:spcBef>
              </a:pPr>
              <a:r>
                <a:rPr lang="th-TH" sz="1600" b="1">
                  <a:solidFill>
                    <a:schemeClr val="accent2"/>
                  </a:solidFill>
                  <a:latin typeface="Arial" pitchFamily="34" charset="0"/>
                </a:rPr>
                <a:t>Switch:  selective access  </a:t>
              </a:r>
              <a:endParaRPr lang="th-TH" sz="2800">
                <a:latin typeface="Times New Roman" pitchFamily="18" charset="0"/>
              </a:endParaRPr>
            </a:p>
          </p:txBody>
        </p:sp>
      </p:grpSp>
      <p:sp>
        <p:nvSpPr>
          <p:cNvPr id="42"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216</a:t>
            </a:fld>
            <a:endParaRPr lang="en-SG" dirty="0"/>
          </a:p>
        </p:txBody>
      </p:sp>
      <p:sp>
        <p:nvSpPr>
          <p:cNvPr id="43"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44"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27670486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dirty="0"/>
              <a:t>Beberapa </a:t>
            </a:r>
            <a:r>
              <a:rPr lang="en-US" dirty="0" err="1"/>
              <a:t>terminologi</a:t>
            </a:r>
            <a:endParaRPr lang="en-US" dirty="0"/>
          </a:p>
        </p:txBody>
      </p:sp>
      <p:sp>
        <p:nvSpPr>
          <p:cNvPr id="479235" name="Rectangle 3"/>
          <p:cNvSpPr>
            <a:spLocks noGrp="1" noChangeArrowheads="1"/>
          </p:cNvSpPr>
          <p:nvPr>
            <p:ph type="body" idx="1"/>
          </p:nvPr>
        </p:nvSpPr>
        <p:spPr/>
        <p:txBody>
          <a:bodyPr/>
          <a:lstStyle/>
          <a:p>
            <a:r>
              <a:rPr lang="en-US" dirty="0"/>
              <a:t>Layer-2 switch (two-layer switch) </a:t>
            </a:r>
            <a:r>
              <a:rPr lang="en-US" dirty="0" err="1"/>
              <a:t>adalah</a:t>
            </a:r>
            <a:r>
              <a:rPr lang="en-US" dirty="0"/>
              <a:t> bridge yang </a:t>
            </a:r>
            <a:r>
              <a:rPr lang="en-US" dirty="0" err="1"/>
              <a:t>memiliki</a:t>
            </a:r>
            <a:r>
              <a:rPr lang="en-US" dirty="0"/>
              <a:t> </a:t>
            </a:r>
            <a:r>
              <a:rPr lang="en-US" dirty="0" err="1"/>
              <a:t>banyak</a:t>
            </a:r>
            <a:r>
              <a:rPr lang="en-US" dirty="0"/>
              <a:t> interface (</a:t>
            </a:r>
            <a:r>
              <a:rPr lang="it-IT" dirty="0"/>
              <a:t>multiport bridge) dan dirancang agar memiliki kecepatan yang lebih baik daripada bridge</a:t>
            </a:r>
          </a:p>
          <a:p>
            <a:r>
              <a:rPr lang="it-IT" dirty="0"/>
              <a:t>Layer-3 switch </a:t>
            </a:r>
            <a:r>
              <a:rPr lang="en-US" dirty="0"/>
              <a:t>(three-layer switch) </a:t>
            </a:r>
            <a:r>
              <a:rPr lang="en-US" dirty="0" err="1"/>
              <a:t>adalah</a:t>
            </a:r>
            <a:r>
              <a:rPr lang="en-US" dirty="0"/>
              <a:t> router yang </a:t>
            </a:r>
            <a:r>
              <a:rPr lang="en-US" dirty="0" err="1"/>
              <a:t>rancangannya</a:t>
            </a:r>
            <a:r>
              <a:rPr lang="en-US" dirty="0"/>
              <a:t> </a:t>
            </a:r>
            <a:r>
              <a:rPr lang="en-US" dirty="0" err="1"/>
              <a:t>lebih</a:t>
            </a:r>
            <a:r>
              <a:rPr lang="en-US" dirty="0"/>
              <a:t> </a:t>
            </a:r>
            <a:r>
              <a:rPr lang="en-US" dirty="0" err="1"/>
              <a:t>ditingkatkan</a:t>
            </a:r>
            <a:r>
              <a:rPr lang="en-US" dirty="0"/>
              <a:t> agar </a:t>
            </a:r>
            <a:r>
              <a:rPr lang="en-US" dirty="0" err="1"/>
              <a:t>memiliki</a:t>
            </a:r>
            <a:r>
              <a:rPr lang="en-US" dirty="0"/>
              <a:t> </a:t>
            </a:r>
            <a:r>
              <a:rPr lang="en-US" dirty="0" err="1"/>
              <a:t>kinerja</a:t>
            </a:r>
            <a:r>
              <a:rPr lang="en-US" dirty="0"/>
              <a:t> </a:t>
            </a:r>
            <a:r>
              <a:rPr lang="en-US" dirty="0" err="1"/>
              <a:t>lebih</a:t>
            </a:r>
            <a:r>
              <a:rPr lang="en-US" dirty="0"/>
              <a:t> </a:t>
            </a:r>
            <a:r>
              <a:rPr lang="en-US" dirty="0" err="1"/>
              <a:t>baik</a:t>
            </a:r>
            <a:r>
              <a:rPr lang="en-US" dirty="0"/>
              <a:t> </a:t>
            </a:r>
            <a:r>
              <a:rPr lang="en-US" dirty="0" err="1"/>
              <a:t>daripada</a:t>
            </a:r>
            <a:r>
              <a:rPr lang="en-US" dirty="0"/>
              <a:t> router </a:t>
            </a:r>
            <a:r>
              <a:rPr lang="en-US" dirty="0" err="1"/>
              <a:t>biasa</a:t>
            </a:r>
            <a:endParaRPr lang="en-US" dirty="0"/>
          </a:p>
          <a:p>
            <a:pPr lvl="1"/>
            <a:r>
              <a:rPr lang="en-US" dirty="0"/>
              <a:t>Layer-3 switch </a:t>
            </a:r>
            <a:r>
              <a:rPr lang="en-US" dirty="0" err="1"/>
              <a:t>dapat</a:t>
            </a:r>
            <a:r>
              <a:rPr lang="en-US" dirty="0"/>
              <a:t> </a:t>
            </a:r>
            <a:r>
              <a:rPr lang="en-US" dirty="0" err="1"/>
              <a:t>menerima</a:t>
            </a:r>
            <a:r>
              <a:rPr lang="en-US" dirty="0"/>
              <a:t>, </a:t>
            </a:r>
            <a:r>
              <a:rPr lang="en-US" dirty="0" err="1"/>
              <a:t>mengolah</a:t>
            </a:r>
            <a:r>
              <a:rPr lang="en-US" dirty="0"/>
              <a:t> </a:t>
            </a:r>
            <a:r>
              <a:rPr lang="en-US" dirty="0"/>
              <a:t>dan </a:t>
            </a:r>
            <a:r>
              <a:rPr lang="en-US" dirty="0" err="1"/>
              <a:t>mendistribusikan</a:t>
            </a:r>
            <a:r>
              <a:rPr lang="en-US" dirty="0"/>
              <a:t> (dispatch) </a:t>
            </a:r>
            <a:r>
              <a:rPr lang="en-US" dirty="0" err="1"/>
              <a:t>paket</a:t>
            </a:r>
            <a:r>
              <a:rPr lang="en-US" dirty="0"/>
              <a:t> </a:t>
            </a:r>
            <a:r>
              <a:rPr lang="en-US" dirty="0" err="1"/>
              <a:t>jauh</a:t>
            </a:r>
            <a:r>
              <a:rPr lang="en-US" dirty="0"/>
              <a:t> </a:t>
            </a:r>
            <a:r>
              <a:rPr lang="en-US" dirty="0" err="1"/>
              <a:t>lebih</a:t>
            </a:r>
            <a:r>
              <a:rPr lang="en-US" dirty="0"/>
              <a:t> </a:t>
            </a:r>
            <a:r>
              <a:rPr lang="en-US" dirty="0" err="1"/>
              <a:t>cepat</a:t>
            </a:r>
            <a:r>
              <a:rPr lang="en-US" dirty="0"/>
              <a:t> </a:t>
            </a:r>
            <a:r>
              <a:rPr lang="en-US" dirty="0" err="1"/>
              <a:t>daripada</a:t>
            </a:r>
            <a:r>
              <a:rPr lang="en-US" dirty="0"/>
              <a:t> router </a:t>
            </a:r>
            <a:r>
              <a:rPr lang="en-US" dirty="0" err="1"/>
              <a:t>biasa</a:t>
            </a:r>
            <a:endParaRPr lang="en-US"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217</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32270496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en-US"/>
              <a:t>What is Layer-2 switching?</a:t>
            </a:r>
          </a:p>
        </p:txBody>
      </p:sp>
      <p:sp>
        <p:nvSpPr>
          <p:cNvPr id="480259" name="Rectangle 3"/>
          <p:cNvSpPr>
            <a:spLocks noGrp="1" noChangeArrowheads="1"/>
          </p:cNvSpPr>
          <p:nvPr>
            <p:ph type="body" idx="1"/>
          </p:nvPr>
        </p:nvSpPr>
        <p:spPr/>
        <p:txBody>
          <a:bodyPr>
            <a:normAutofit/>
          </a:bodyPr>
          <a:lstStyle/>
          <a:p>
            <a:pPr marL="469900" indent="-469900">
              <a:tabLst>
                <a:tab pos="58738" algn="l"/>
              </a:tabLst>
            </a:pPr>
            <a:r>
              <a:rPr lang="en-US" sz="2200" i="1" dirty="0"/>
              <a:t>Hardware based</a:t>
            </a:r>
          </a:p>
          <a:p>
            <a:pPr marL="908050" lvl="1" indent="-436563">
              <a:tabLst>
                <a:tab pos="58738" algn="l"/>
              </a:tabLst>
            </a:pPr>
            <a:r>
              <a:rPr lang="en-US" dirty="0" err="1"/>
              <a:t>Menggunakan</a:t>
            </a:r>
            <a:r>
              <a:rPr lang="en-US" dirty="0"/>
              <a:t> MAC address </a:t>
            </a:r>
            <a:r>
              <a:rPr lang="en-US" dirty="0" err="1"/>
              <a:t>untuk</a:t>
            </a:r>
            <a:r>
              <a:rPr lang="en-US" dirty="0"/>
              <a:t> melakukan </a:t>
            </a:r>
            <a:r>
              <a:rPr lang="en-US" dirty="0" err="1"/>
              <a:t>penapisan</a:t>
            </a:r>
            <a:r>
              <a:rPr lang="en-US" dirty="0"/>
              <a:t> (filtering)</a:t>
            </a:r>
            <a:endParaRPr lang="en-US" sz="1900" dirty="0"/>
          </a:p>
          <a:p>
            <a:pPr marL="469900" indent="-469900">
              <a:tabLst>
                <a:tab pos="58738" algn="l"/>
              </a:tabLst>
            </a:pPr>
            <a:r>
              <a:rPr lang="en-US" sz="2200" dirty="0"/>
              <a:t>Switching </a:t>
            </a:r>
            <a:r>
              <a:rPr lang="en-US" sz="2200" dirty="0" err="1"/>
              <a:t>berlangsung</a:t>
            </a:r>
            <a:r>
              <a:rPr lang="en-US" sz="2200" dirty="0"/>
              <a:t> </a:t>
            </a:r>
            <a:r>
              <a:rPr lang="en-US" sz="2200" dirty="0" err="1"/>
              <a:t>dengan</a:t>
            </a:r>
            <a:r>
              <a:rPr lang="en-US" sz="2200" dirty="0"/>
              <a:t> </a:t>
            </a:r>
            <a:r>
              <a:rPr lang="en-US" sz="2200" dirty="0" err="1"/>
              <a:t>cepat</a:t>
            </a:r>
            <a:r>
              <a:rPr lang="en-US" sz="2200" dirty="0"/>
              <a:t> </a:t>
            </a:r>
            <a:r>
              <a:rPr lang="en-US" sz="2200" dirty="0" err="1"/>
              <a:t>karena</a:t>
            </a:r>
            <a:r>
              <a:rPr lang="en-US" sz="2200" dirty="0"/>
              <a:t> switch </a:t>
            </a:r>
            <a:r>
              <a:rPr lang="en-US" sz="2200" dirty="0" err="1"/>
              <a:t>tidak</a:t>
            </a:r>
            <a:r>
              <a:rPr lang="en-US" sz="2200" dirty="0"/>
              <a:t> </a:t>
            </a:r>
            <a:r>
              <a:rPr lang="en-US" sz="2200" dirty="0" err="1"/>
              <a:t>memeriksa</a:t>
            </a:r>
            <a:r>
              <a:rPr lang="en-US" sz="2200" dirty="0"/>
              <a:t> </a:t>
            </a:r>
            <a:r>
              <a:rPr lang="en-US" sz="2200" dirty="0" err="1"/>
              <a:t>informasi</a:t>
            </a:r>
            <a:r>
              <a:rPr lang="en-US" sz="2200" dirty="0"/>
              <a:t> header </a:t>
            </a:r>
            <a:r>
              <a:rPr lang="en-US" sz="2200" i="1" dirty="0"/>
              <a:t>network layer</a:t>
            </a:r>
            <a:endParaRPr lang="en-US" sz="2200" dirty="0"/>
          </a:p>
          <a:p>
            <a:pPr marL="908050" lvl="1" indent="-436563">
              <a:tabLst>
                <a:tab pos="58738" algn="l"/>
              </a:tabLst>
            </a:pPr>
            <a:r>
              <a:rPr lang="en-US" dirty="0" err="1"/>
              <a:t>Hanya</a:t>
            </a:r>
            <a:r>
              <a:rPr lang="en-US" dirty="0"/>
              <a:t> </a:t>
            </a:r>
            <a:r>
              <a:rPr lang="en-US" dirty="0" err="1"/>
              <a:t>melihat</a:t>
            </a:r>
            <a:r>
              <a:rPr lang="en-US" dirty="0"/>
              <a:t> </a:t>
            </a:r>
            <a:r>
              <a:rPr lang="en-US" i="1" dirty="0"/>
              <a:t>hardware address </a:t>
            </a:r>
            <a:r>
              <a:rPr lang="en-US" dirty="0" err="1"/>
              <a:t>sebelum</a:t>
            </a:r>
            <a:r>
              <a:rPr lang="en-US" dirty="0"/>
              <a:t> </a:t>
            </a:r>
            <a:r>
              <a:rPr lang="en-US" dirty="0" err="1"/>
              <a:t>memutuskan</a:t>
            </a:r>
            <a:r>
              <a:rPr lang="en-US" dirty="0"/>
              <a:t> </a:t>
            </a:r>
            <a:r>
              <a:rPr lang="en-US" dirty="0" err="1"/>
              <a:t>mem</a:t>
            </a:r>
            <a:r>
              <a:rPr lang="en-US" dirty="0"/>
              <a:t>-forward frame </a:t>
            </a:r>
            <a:r>
              <a:rPr lang="en-US" dirty="0" err="1"/>
              <a:t>atau</a:t>
            </a:r>
            <a:r>
              <a:rPr lang="en-US" dirty="0"/>
              <a:t> men-</a:t>
            </a:r>
            <a:r>
              <a:rPr lang="en-US" dirty="0" err="1"/>
              <a:t>dropnya</a:t>
            </a:r>
            <a:endParaRPr lang="en-US" dirty="0"/>
          </a:p>
          <a:p>
            <a:pPr marL="469900" indent="-469900">
              <a:tabLst>
                <a:tab pos="58738" algn="l"/>
              </a:tabLst>
            </a:pPr>
            <a:r>
              <a:rPr lang="en-US" sz="2200" dirty="0"/>
              <a:t>Dapat </a:t>
            </a:r>
            <a:r>
              <a:rPr lang="en-US" sz="2200" dirty="0" err="1"/>
              <a:t>digunakan</a:t>
            </a:r>
            <a:r>
              <a:rPr lang="en-US" sz="2200" dirty="0"/>
              <a:t> </a:t>
            </a:r>
            <a:r>
              <a:rPr lang="en-US" sz="2200" dirty="0" err="1"/>
              <a:t>untuk</a:t>
            </a:r>
            <a:r>
              <a:rPr lang="en-US" sz="2200" dirty="0"/>
              <a:t> </a:t>
            </a:r>
            <a:r>
              <a:rPr lang="en-US" sz="2200" dirty="0" err="1"/>
              <a:t>memecah</a:t>
            </a:r>
            <a:r>
              <a:rPr lang="en-US" sz="2200" dirty="0"/>
              <a:t> </a:t>
            </a:r>
            <a:r>
              <a:rPr lang="en-US" sz="2200" i="1" dirty="0"/>
              <a:t>collision domain</a:t>
            </a:r>
            <a:endParaRPr lang="en-US" sz="2200" dirty="0"/>
          </a:p>
          <a:p>
            <a:pPr marL="469900" indent="-469900">
              <a:tabLst>
                <a:tab pos="58738" algn="l"/>
              </a:tabLst>
            </a:pPr>
            <a:r>
              <a:rPr lang="en-US" sz="2200" dirty="0" err="1"/>
              <a:t>Menaikkan</a:t>
            </a:r>
            <a:r>
              <a:rPr lang="en-US" sz="2200" dirty="0"/>
              <a:t> bandwidth </a:t>
            </a:r>
            <a:r>
              <a:rPr lang="en-US" sz="2200" dirty="0" err="1"/>
              <a:t>untuk</a:t>
            </a:r>
            <a:r>
              <a:rPr lang="en-US" sz="2200" dirty="0"/>
              <a:t> </a:t>
            </a:r>
            <a:r>
              <a:rPr lang="en-US" sz="2200" dirty="0" err="1"/>
              <a:t>setiap</a:t>
            </a:r>
            <a:r>
              <a:rPr lang="en-US" sz="2200" dirty="0"/>
              <a:t> user </a:t>
            </a:r>
            <a:r>
              <a:rPr lang="en-US" sz="2200" dirty="0" err="1"/>
              <a:t>karena</a:t>
            </a:r>
            <a:r>
              <a:rPr lang="en-US" sz="2200" dirty="0"/>
              <a:t> </a:t>
            </a:r>
            <a:r>
              <a:rPr lang="en-US" sz="2200" dirty="0" err="1"/>
              <a:t>setiap</a:t>
            </a:r>
            <a:r>
              <a:rPr lang="en-US" sz="2200" dirty="0"/>
              <a:t> </a:t>
            </a:r>
            <a:r>
              <a:rPr lang="en-US" sz="2200" dirty="0" err="1"/>
              <a:t>koneksi</a:t>
            </a:r>
            <a:r>
              <a:rPr lang="en-US" sz="2200" dirty="0"/>
              <a:t> (interface) </a:t>
            </a:r>
            <a:r>
              <a:rPr lang="en-US" sz="2200" dirty="0" err="1"/>
              <a:t>ke</a:t>
            </a:r>
            <a:r>
              <a:rPr lang="en-US" sz="2200" dirty="0"/>
              <a:t> switch </a:t>
            </a:r>
            <a:r>
              <a:rPr lang="en-US" sz="2200" dirty="0" err="1"/>
              <a:t>merupakan</a:t>
            </a:r>
            <a:r>
              <a:rPr lang="en-US" sz="2200" dirty="0"/>
              <a:t> </a:t>
            </a:r>
            <a:r>
              <a:rPr lang="en-US" sz="2200" dirty="0" err="1"/>
              <a:t>suatu</a:t>
            </a:r>
            <a:r>
              <a:rPr lang="en-US" sz="2200" dirty="0"/>
              <a:t> </a:t>
            </a:r>
            <a:r>
              <a:rPr lang="en-US" sz="2200" i="1" dirty="0"/>
              <a:t>collision domain</a:t>
            </a:r>
            <a:r>
              <a:rPr lang="en-US" sz="2200" dirty="0"/>
              <a:t> </a:t>
            </a:r>
            <a:r>
              <a:rPr lang="en-US" sz="2200" dirty="0" err="1"/>
              <a:t>sendiri</a:t>
            </a:r>
            <a:r>
              <a:rPr lang="en-US" sz="2200" dirty="0"/>
              <a:t> </a:t>
            </a:r>
            <a:r>
              <a:rPr lang="en-US" sz="2200" dirty="0" err="1"/>
              <a:t>sehingga</a:t>
            </a:r>
            <a:r>
              <a:rPr lang="en-US" sz="2200" dirty="0"/>
              <a:t> </a:t>
            </a:r>
            <a:r>
              <a:rPr lang="en-US" sz="2200" dirty="0" err="1"/>
              <a:t>kita</a:t>
            </a:r>
            <a:r>
              <a:rPr lang="en-US" sz="2200" dirty="0"/>
              <a:t> </a:t>
            </a:r>
            <a:r>
              <a:rPr lang="en-US" sz="2200" dirty="0" err="1"/>
              <a:t>dapat</a:t>
            </a:r>
            <a:r>
              <a:rPr lang="en-US" sz="2200" dirty="0"/>
              <a:t> </a:t>
            </a:r>
            <a:r>
              <a:rPr lang="en-US" sz="2200" dirty="0" err="1"/>
              <a:t>menghubungkan</a:t>
            </a:r>
            <a:r>
              <a:rPr lang="en-US" sz="2200" dirty="0"/>
              <a:t> beberapa </a:t>
            </a:r>
            <a:r>
              <a:rPr lang="en-US" sz="2200" dirty="0" err="1"/>
              <a:t>perangkat</a:t>
            </a:r>
            <a:r>
              <a:rPr lang="en-US" sz="2200" dirty="0"/>
              <a:t> </a:t>
            </a:r>
            <a:r>
              <a:rPr lang="en-US" sz="2200" dirty="0" err="1"/>
              <a:t>ke</a:t>
            </a:r>
            <a:r>
              <a:rPr lang="en-US" sz="2200" dirty="0"/>
              <a:t> </a:t>
            </a:r>
            <a:r>
              <a:rPr lang="en-US" sz="2200" dirty="0" err="1"/>
              <a:t>setiap</a:t>
            </a:r>
            <a:r>
              <a:rPr lang="en-US" sz="2200" dirty="0"/>
              <a:t> interface</a:t>
            </a:r>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218</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51032638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sz="4000"/>
              <a:t>Keterbatasan </a:t>
            </a:r>
            <a:r>
              <a:rPr lang="en-US" sz="4000" i="1"/>
              <a:t>Layer-2 Switching</a:t>
            </a:r>
          </a:p>
        </p:txBody>
      </p:sp>
      <p:sp>
        <p:nvSpPr>
          <p:cNvPr id="481283" name="Rectangle 3"/>
          <p:cNvSpPr>
            <a:spLocks noGrp="1" noChangeArrowheads="1"/>
          </p:cNvSpPr>
          <p:nvPr>
            <p:ph type="body" idx="1"/>
          </p:nvPr>
        </p:nvSpPr>
        <p:spPr/>
        <p:txBody>
          <a:bodyPr/>
          <a:lstStyle/>
          <a:p>
            <a:pPr>
              <a:lnSpc>
                <a:spcPct val="90000"/>
              </a:lnSpc>
            </a:pPr>
            <a:r>
              <a:rPr lang="en-US" sz="2400" dirty="0" err="1"/>
              <a:t>Tidak</a:t>
            </a:r>
            <a:r>
              <a:rPr lang="en-US" sz="2400" dirty="0"/>
              <a:t> </a:t>
            </a:r>
            <a:r>
              <a:rPr lang="en-US" sz="2400" dirty="0" err="1"/>
              <a:t>dapat</a:t>
            </a:r>
            <a:r>
              <a:rPr lang="en-US" sz="2400" dirty="0"/>
              <a:t> </a:t>
            </a:r>
            <a:r>
              <a:rPr lang="en-US" sz="2400" dirty="0" err="1"/>
              <a:t>memecah</a:t>
            </a:r>
            <a:r>
              <a:rPr lang="en-US" sz="2400" dirty="0"/>
              <a:t> </a:t>
            </a:r>
            <a:r>
              <a:rPr lang="en-US" sz="2400" i="1" dirty="0"/>
              <a:t>broadcast domain </a:t>
            </a:r>
            <a:endParaRPr lang="en-US" sz="2400" dirty="0"/>
          </a:p>
          <a:p>
            <a:pPr lvl="1">
              <a:lnSpc>
                <a:spcPct val="90000"/>
              </a:lnSpc>
            </a:pPr>
            <a:r>
              <a:rPr lang="en-US" sz="2200" dirty="0"/>
              <a:t>Switch </a:t>
            </a:r>
            <a:r>
              <a:rPr lang="en-US" sz="2200" dirty="0" err="1"/>
              <a:t>akan</a:t>
            </a:r>
            <a:r>
              <a:rPr lang="en-US" sz="2200" dirty="0"/>
              <a:t> </a:t>
            </a:r>
            <a:r>
              <a:rPr lang="en-US" sz="2200" dirty="0" err="1"/>
              <a:t>mem</a:t>
            </a:r>
            <a:r>
              <a:rPr lang="en-US" sz="2200" dirty="0"/>
              <a:t>-forward frame broadcast (</a:t>
            </a:r>
            <a:r>
              <a:rPr lang="en-US" sz="2200" dirty="0" err="1"/>
              <a:t>juga</a:t>
            </a:r>
            <a:r>
              <a:rPr lang="en-US" sz="2200" dirty="0"/>
              <a:t> multicast) </a:t>
            </a:r>
            <a:r>
              <a:rPr lang="en-US" sz="2200" dirty="0" err="1"/>
              <a:t>ke</a:t>
            </a:r>
            <a:r>
              <a:rPr lang="en-US" sz="2200" dirty="0"/>
              <a:t> </a:t>
            </a:r>
            <a:r>
              <a:rPr lang="en-US" sz="2200" dirty="0" err="1"/>
              <a:t>seluruh</a:t>
            </a:r>
            <a:r>
              <a:rPr lang="en-US" sz="2200" dirty="0"/>
              <a:t> port yang </a:t>
            </a:r>
            <a:r>
              <a:rPr lang="en-US" sz="2200" dirty="0" err="1"/>
              <a:t>ada</a:t>
            </a:r>
            <a:r>
              <a:rPr lang="en-US" sz="2200" dirty="0"/>
              <a:t> </a:t>
            </a:r>
            <a:r>
              <a:rPr lang="en-US" sz="2200" dirty="0" err="1"/>
              <a:t>pada</a:t>
            </a:r>
            <a:r>
              <a:rPr lang="en-US" sz="2200" dirty="0"/>
              <a:t> switch</a:t>
            </a:r>
          </a:p>
          <a:p>
            <a:pPr lvl="1">
              <a:lnSpc>
                <a:spcPct val="90000"/>
              </a:lnSpc>
            </a:pPr>
            <a:r>
              <a:rPr lang="en-US" sz="2200" dirty="0"/>
              <a:t>Agar switch </a:t>
            </a:r>
            <a:r>
              <a:rPr lang="en-US" sz="2200" dirty="0" err="1"/>
              <a:t>hanya</a:t>
            </a:r>
            <a:r>
              <a:rPr lang="en-US" sz="2200" dirty="0"/>
              <a:t> </a:t>
            </a:r>
            <a:r>
              <a:rPr lang="id-ID" sz="2200" dirty="0"/>
              <a:t>m</a:t>
            </a:r>
            <a:r>
              <a:rPr lang="en-US" sz="2200" dirty="0" err="1"/>
              <a:t>em</a:t>
            </a:r>
            <a:r>
              <a:rPr lang="en-US" sz="2200" dirty="0"/>
              <a:t>-forward frame broadcast </a:t>
            </a:r>
            <a:r>
              <a:rPr lang="en-US" sz="2200" dirty="0" err="1"/>
              <a:t>kepada</a:t>
            </a:r>
            <a:r>
              <a:rPr lang="en-US" sz="2200" dirty="0"/>
              <a:t> port </a:t>
            </a:r>
            <a:r>
              <a:rPr lang="en-US" sz="2200" dirty="0" err="1"/>
              <a:t>tertentu</a:t>
            </a:r>
            <a:r>
              <a:rPr lang="en-US" sz="2200" dirty="0"/>
              <a:t>, </a:t>
            </a:r>
            <a:r>
              <a:rPr lang="en-US" sz="2200" dirty="0" err="1"/>
              <a:t>dapat</a:t>
            </a:r>
            <a:r>
              <a:rPr lang="en-US" sz="2200" dirty="0"/>
              <a:t> </a:t>
            </a:r>
            <a:r>
              <a:rPr lang="en-US" sz="2200" dirty="0" err="1"/>
              <a:t>dibuat</a:t>
            </a:r>
            <a:r>
              <a:rPr lang="en-US" sz="2200" dirty="0"/>
              <a:t> </a:t>
            </a:r>
            <a:r>
              <a:rPr lang="en-US" sz="2200" dirty="0" err="1"/>
              <a:t>suatu</a:t>
            </a:r>
            <a:r>
              <a:rPr lang="en-US" sz="2200" dirty="0"/>
              <a:t> Virtual LAN (VLAN) </a:t>
            </a:r>
            <a:endParaRPr lang="id-ID" sz="2200" dirty="0"/>
          </a:p>
          <a:p>
            <a:pPr>
              <a:lnSpc>
                <a:spcPct val="90000"/>
              </a:lnSpc>
            </a:pPr>
            <a:r>
              <a:rPr lang="en-US" sz="2400" dirty="0" err="1"/>
              <a:t>Bila</a:t>
            </a:r>
            <a:r>
              <a:rPr lang="en-US" sz="2400" dirty="0"/>
              <a:t> </a:t>
            </a:r>
            <a:r>
              <a:rPr lang="en-US" sz="2400" dirty="0" err="1"/>
              <a:t>ukuran</a:t>
            </a:r>
            <a:r>
              <a:rPr lang="en-US" sz="2400" dirty="0"/>
              <a:t> </a:t>
            </a:r>
            <a:r>
              <a:rPr lang="en-US" sz="2400" dirty="0" err="1"/>
              <a:t>jaringan</a:t>
            </a:r>
            <a:r>
              <a:rPr lang="en-US" sz="2400" dirty="0"/>
              <a:t> </a:t>
            </a:r>
            <a:r>
              <a:rPr lang="en-US" sz="2400" dirty="0" err="1"/>
              <a:t>semakin</a:t>
            </a:r>
            <a:r>
              <a:rPr lang="en-US" sz="2400" dirty="0"/>
              <a:t> </a:t>
            </a:r>
            <a:r>
              <a:rPr lang="en-US" sz="2400" dirty="0" err="1"/>
              <a:t>besar</a:t>
            </a:r>
            <a:r>
              <a:rPr lang="en-US" sz="2400" dirty="0"/>
              <a:t> </a:t>
            </a:r>
            <a:r>
              <a:rPr lang="en-US" sz="2400" dirty="0" err="1"/>
              <a:t>dapat</a:t>
            </a:r>
            <a:r>
              <a:rPr lang="en-US" sz="2400" dirty="0"/>
              <a:t> </a:t>
            </a:r>
            <a:r>
              <a:rPr lang="en-US" sz="2400" dirty="0" err="1"/>
              <a:t>menyebabkan</a:t>
            </a:r>
            <a:r>
              <a:rPr lang="en-US" sz="2400" dirty="0"/>
              <a:t> </a:t>
            </a:r>
            <a:r>
              <a:rPr lang="en-US" sz="2400" dirty="0" err="1"/>
              <a:t>masalah</a:t>
            </a:r>
            <a:r>
              <a:rPr lang="en-US" sz="2400" dirty="0"/>
              <a:t> </a:t>
            </a:r>
            <a:r>
              <a:rPr lang="en-US" sz="2400" dirty="0" err="1"/>
              <a:t>besar</a:t>
            </a:r>
            <a:r>
              <a:rPr lang="en-US" sz="2400" dirty="0"/>
              <a:t> </a:t>
            </a:r>
            <a:r>
              <a:rPr lang="en-US" sz="2400" dirty="0" err="1"/>
              <a:t>juga</a:t>
            </a:r>
            <a:r>
              <a:rPr lang="en-US" sz="2400" dirty="0"/>
              <a:t> </a:t>
            </a:r>
            <a:r>
              <a:rPr lang="en-US" sz="2400" dirty="0" err="1"/>
              <a:t>akibat</a:t>
            </a:r>
            <a:endParaRPr lang="en-US" sz="2400" dirty="0"/>
          </a:p>
          <a:p>
            <a:pPr lvl="1">
              <a:lnSpc>
                <a:spcPct val="90000"/>
              </a:lnSpc>
            </a:pPr>
            <a:r>
              <a:rPr lang="en-US" sz="2200" dirty="0" err="1"/>
              <a:t>Trafik</a:t>
            </a:r>
            <a:r>
              <a:rPr lang="en-US" sz="2200" dirty="0"/>
              <a:t> broadcast dan multicast </a:t>
            </a:r>
          </a:p>
          <a:p>
            <a:pPr lvl="1">
              <a:lnSpc>
                <a:spcPct val="90000"/>
              </a:lnSpc>
            </a:pPr>
            <a:r>
              <a:rPr lang="en-US" sz="2200" dirty="0" err="1"/>
              <a:t>Konvergensi</a:t>
            </a:r>
            <a:r>
              <a:rPr lang="en-US" sz="2200" dirty="0"/>
              <a:t> </a:t>
            </a:r>
            <a:r>
              <a:rPr lang="en-US" sz="2200" i="1" dirty="0"/>
              <a:t>spanning tree </a:t>
            </a:r>
            <a:r>
              <a:rPr lang="en-US" sz="2200" dirty="0"/>
              <a:t>yang </a:t>
            </a:r>
            <a:r>
              <a:rPr lang="en-US" sz="2200" dirty="0" err="1"/>
              <a:t>lambat</a:t>
            </a:r>
            <a:endParaRPr lang="en-US" sz="2200" dirty="0"/>
          </a:p>
          <a:p>
            <a:pPr>
              <a:lnSpc>
                <a:spcPct val="90000"/>
              </a:lnSpc>
            </a:pPr>
            <a:r>
              <a:rPr lang="en-US" sz="2600" dirty="0" err="1"/>
              <a:t>Karena</a:t>
            </a:r>
            <a:r>
              <a:rPr lang="en-US" sz="2600" dirty="0"/>
              <a:t> </a:t>
            </a:r>
            <a:r>
              <a:rPr lang="en-US" sz="2600" dirty="0" err="1"/>
              <a:t>masalah-masalah</a:t>
            </a:r>
            <a:r>
              <a:rPr lang="en-US" sz="2600" dirty="0"/>
              <a:t> </a:t>
            </a:r>
            <a:r>
              <a:rPr lang="en-US" sz="2600" dirty="0" err="1"/>
              <a:t>inilah</a:t>
            </a:r>
            <a:r>
              <a:rPr lang="en-US" sz="2600" dirty="0"/>
              <a:t> </a:t>
            </a:r>
            <a:r>
              <a:rPr lang="en-US" sz="2600" dirty="0" err="1"/>
              <a:t>maka</a:t>
            </a:r>
            <a:r>
              <a:rPr lang="en-US" sz="2600" dirty="0"/>
              <a:t> </a:t>
            </a:r>
            <a:r>
              <a:rPr lang="en-US" sz="2600" i="1" dirty="0"/>
              <a:t>layer-2 switching </a:t>
            </a:r>
            <a:r>
              <a:rPr lang="en-US" sz="2600" dirty="0" err="1"/>
              <a:t>tidak</a:t>
            </a:r>
            <a:r>
              <a:rPr lang="en-US" sz="2600" dirty="0"/>
              <a:t> </a:t>
            </a:r>
            <a:r>
              <a:rPr lang="en-US" sz="2600" dirty="0" err="1"/>
              <a:t>dapat</a:t>
            </a:r>
            <a:r>
              <a:rPr lang="en-US" sz="2600" dirty="0"/>
              <a:t> </a:t>
            </a:r>
            <a:r>
              <a:rPr lang="en-US" sz="2600" dirty="0" err="1"/>
              <a:t>menggantikan</a:t>
            </a:r>
            <a:r>
              <a:rPr lang="en-US" sz="2600" dirty="0"/>
              <a:t> </a:t>
            </a:r>
            <a:r>
              <a:rPr lang="en-US" sz="2600" dirty="0" err="1"/>
              <a:t>peran</a:t>
            </a:r>
            <a:r>
              <a:rPr lang="en-US" sz="2600" dirty="0"/>
              <a:t> router </a:t>
            </a:r>
            <a:r>
              <a:rPr lang="en-US" sz="2600" dirty="0" err="1"/>
              <a:t>dalam</a:t>
            </a:r>
            <a:r>
              <a:rPr lang="en-US" sz="2600" dirty="0"/>
              <a:t> </a:t>
            </a:r>
            <a:r>
              <a:rPr lang="en-US" sz="2600" dirty="0" err="1"/>
              <a:t>suatu</a:t>
            </a:r>
            <a:r>
              <a:rPr lang="en-US" sz="2600" dirty="0"/>
              <a:t> </a:t>
            </a:r>
            <a:r>
              <a:rPr lang="en-US" sz="2600" i="1" dirty="0"/>
              <a:t>internetwork</a:t>
            </a:r>
            <a:endParaRPr lang="en-US" sz="2600"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219</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092573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&amp; </a:t>
            </a:r>
            <a:r>
              <a:rPr lang="en-US" dirty="0" err="1" smtClean="0"/>
              <a:t>Pheriperal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47800"/>
            <a:ext cx="6110302" cy="4724400"/>
          </a:xfrm>
        </p:spPr>
        <p:txBody>
          <a:bodyPr/>
          <a:lstStyle/>
          <a:p>
            <a:pPr>
              <a:buNone/>
            </a:pPr>
            <a:r>
              <a:rPr lang="en-US" b="1" dirty="0" smtClean="0">
                <a:solidFill>
                  <a:srgbClr val="002060"/>
                </a:solidFill>
              </a:rPr>
              <a:t>Media </a:t>
            </a:r>
            <a:r>
              <a:rPr lang="en-US" b="1" dirty="0" err="1" smtClean="0">
                <a:solidFill>
                  <a:srgbClr val="002060"/>
                </a:solidFill>
              </a:rPr>
              <a:t>Transmisi</a:t>
            </a:r>
            <a:r>
              <a:rPr lang="en-US" b="1" dirty="0" smtClean="0">
                <a:solidFill>
                  <a:srgbClr val="002060"/>
                </a:solidFill>
              </a:rPr>
              <a:t>-&gt; </a:t>
            </a:r>
            <a:r>
              <a:rPr lang="en-US" b="1" dirty="0" err="1" smtClean="0">
                <a:solidFill>
                  <a:srgbClr val="002060"/>
                </a:solidFill>
              </a:rPr>
              <a:t>Tanpa</a:t>
            </a:r>
            <a:r>
              <a:rPr lang="en-US" b="1" dirty="0" smtClean="0">
                <a:solidFill>
                  <a:srgbClr val="002060"/>
                </a:solidFill>
              </a:rPr>
              <a:t> </a:t>
            </a:r>
            <a:r>
              <a:rPr lang="en-US" b="1" dirty="0" err="1" smtClean="0">
                <a:solidFill>
                  <a:srgbClr val="002060"/>
                </a:solidFill>
              </a:rPr>
              <a:t>Kabel</a:t>
            </a:r>
            <a:r>
              <a:rPr lang="en-US" b="1" dirty="0" smtClean="0">
                <a:solidFill>
                  <a:srgbClr val="002060"/>
                </a:solidFill>
              </a:rPr>
              <a:t> (</a:t>
            </a:r>
            <a:r>
              <a:rPr lang="en-US" b="1" i="1" dirty="0" smtClean="0">
                <a:solidFill>
                  <a:srgbClr val="002060"/>
                </a:solidFill>
              </a:rPr>
              <a:t>Wireless</a:t>
            </a:r>
            <a:r>
              <a:rPr lang="en-US" b="1" dirty="0" smtClean="0">
                <a:solidFill>
                  <a:srgbClr val="002060"/>
                </a:solidFill>
              </a:rPr>
              <a:t>)</a:t>
            </a:r>
          </a:p>
          <a:p>
            <a:r>
              <a:rPr lang="en-US" dirty="0" err="1" smtClean="0"/>
              <a:t>Tidak</a:t>
            </a:r>
            <a:r>
              <a:rPr lang="en-US" dirty="0" smtClean="0"/>
              <a:t> </a:t>
            </a:r>
            <a:r>
              <a:rPr lang="en-US" dirty="0" err="1" smtClean="0"/>
              <a:t>memerlukan</a:t>
            </a:r>
            <a:r>
              <a:rPr lang="en-US" dirty="0" smtClean="0"/>
              <a:t> </a:t>
            </a:r>
            <a:r>
              <a:rPr lang="en-US" dirty="0" err="1" smtClean="0"/>
              <a:t>koneksi</a:t>
            </a:r>
            <a:r>
              <a:rPr lang="en-US" dirty="0" smtClean="0"/>
              <a:t> </a:t>
            </a:r>
            <a:r>
              <a:rPr lang="en-US" dirty="0" err="1" smtClean="0"/>
              <a:t>fisik</a:t>
            </a:r>
            <a:endParaRPr lang="en-US" dirty="0" smtClean="0"/>
          </a:p>
          <a:p>
            <a:r>
              <a:rPr lang="en-US" dirty="0" err="1" smtClean="0"/>
              <a:t>Cocok</a:t>
            </a:r>
            <a:r>
              <a:rPr lang="en-US" dirty="0" smtClean="0"/>
              <a:t> </a:t>
            </a:r>
            <a:r>
              <a:rPr lang="en-US" dirty="0" err="1" smtClean="0"/>
              <a:t>untuk</a:t>
            </a:r>
            <a:r>
              <a:rPr lang="en-US" dirty="0" smtClean="0"/>
              <a:t> </a:t>
            </a:r>
            <a:r>
              <a:rPr lang="en-US" dirty="0" err="1" smtClean="0"/>
              <a:t>jarak</a:t>
            </a:r>
            <a:r>
              <a:rPr lang="en-US" dirty="0" smtClean="0"/>
              <a:t> </a:t>
            </a:r>
            <a:r>
              <a:rPr lang="en-US" dirty="0" err="1" smtClean="0"/>
              <a:t>jauh</a:t>
            </a:r>
            <a:endParaRPr lang="en-US" dirty="0" smtClean="0"/>
          </a:p>
          <a:p>
            <a:r>
              <a:rPr lang="en-US" dirty="0" err="1" smtClean="0"/>
              <a:t>Menggunakan</a:t>
            </a:r>
            <a:r>
              <a:rPr lang="en-US" dirty="0" smtClean="0"/>
              <a:t> </a:t>
            </a:r>
            <a:r>
              <a:rPr lang="en-US" dirty="0" err="1" smtClean="0"/>
              <a:t>gelombang</a:t>
            </a:r>
            <a:r>
              <a:rPr lang="en-US" dirty="0" smtClean="0"/>
              <a:t> </a:t>
            </a:r>
            <a:r>
              <a:rPr lang="en-US" dirty="0" err="1" smtClean="0"/>
              <a:t>elektromagnetik</a:t>
            </a:r>
            <a:endParaRPr lang="en-US" dirty="0" smtClean="0"/>
          </a:p>
          <a:p>
            <a:r>
              <a:rPr lang="en-US" dirty="0" err="1" smtClean="0"/>
              <a:t>Contoh</a:t>
            </a:r>
            <a:r>
              <a:rPr lang="en-US" dirty="0" smtClean="0"/>
              <a:t> </a:t>
            </a:r>
            <a:r>
              <a:rPr lang="en-US" dirty="0" err="1" smtClean="0"/>
              <a:t>peralatan</a:t>
            </a:r>
            <a:r>
              <a:rPr lang="en-US" dirty="0" smtClean="0"/>
              <a:t> </a:t>
            </a:r>
            <a:r>
              <a:rPr lang="en-US" dirty="0" err="1" smtClean="0"/>
              <a:t>dengan</a:t>
            </a:r>
            <a:r>
              <a:rPr lang="en-US" dirty="0" smtClean="0"/>
              <a:t> media </a:t>
            </a:r>
            <a:r>
              <a:rPr lang="en-US" dirty="0" err="1" smtClean="0"/>
              <a:t>transmisi</a:t>
            </a:r>
            <a:r>
              <a:rPr lang="en-US" dirty="0" smtClean="0"/>
              <a:t> </a:t>
            </a:r>
            <a:r>
              <a:rPr lang="en-US" dirty="0" err="1" smtClean="0"/>
              <a:t>tanpa</a:t>
            </a:r>
            <a:r>
              <a:rPr lang="en-US" dirty="0" smtClean="0"/>
              <a:t> </a:t>
            </a:r>
            <a:r>
              <a:rPr lang="en-US" dirty="0" err="1" smtClean="0"/>
              <a:t>kabel</a:t>
            </a:r>
            <a:r>
              <a:rPr lang="en-US" dirty="0" smtClean="0"/>
              <a:t>: </a:t>
            </a:r>
            <a:r>
              <a:rPr lang="en-US" dirty="0" err="1" smtClean="0"/>
              <a:t>telphone</a:t>
            </a:r>
            <a:r>
              <a:rPr lang="en-US" dirty="0" smtClean="0"/>
              <a:t> </a:t>
            </a:r>
            <a:r>
              <a:rPr lang="en-US" dirty="0" err="1" smtClean="0"/>
              <a:t>selular</a:t>
            </a:r>
            <a:r>
              <a:rPr lang="en-US" dirty="0" smtClean="0"/>
              <a:t>, radio, parabola, </a:t>
            </a:r>
            <a:r>
              <a:rPr lang="en-US" i="1" dirty="0" smtClean="0"/>
              <a:t>wireless adapter, </a:t>
            </a:r>
            <a:r>
              <a:rPr lang="en-US" i="1" dirty="0" err="1" smtClean="0"/>
              <a:t>bluetooth</a:t>
            </a:r>
            <a:r>
              <a:rPr lang="en-US" i="1" dirty="0" smtClean="0"/>
              <a:t> adapter, NIC wireless, </a:t>
            </a:r>
            <a:r>
              <a:rPr lang="en-US" dirty="0" err="1" smtClean="0"/>
              <a:t>dll</a:t>
            </a:r>
            <a:r>
              <a:rPr lang="en-US" dirty="0" smtClean="0"/>
              <a:t>.</a:t>
            </a:r>
            <a:endParaRPr lang="en-US" dirty="0"/>
          </a:p>
        </p:txBody>
      </p:sp>
      <p:pic>
        <p:nvPicPr>
          <p:cNvPr id="8" name="Picture 5"/>
          <p:cNvPicPr>
            <a:picLocks noChangeAspect="1" noChangeArrowheads="1"/>
          </p:cNvPicPr>
          <p:nvPr/>
        </p:nvPicPr>
        <p:blipFill>
          <a:blip r:embed="rId2"/>
          <a:srcRect r="2857"/>
          <a:stretch>
            <a:fillRect/>
          </a:stretch>
        </p:blipFill>
        <p:spPr>
          <a:xfrm>
            <a:off x="7524760" y="1785927"/>
            <a:ext cx="2643206" cy="1713379"/>
          </a:xfrm>
          <a:prstGeom prst="rect">
            <a:avLst/>
          </a:prstGeom>
          <a:ln/>
        </p:spPr>
      </p:pic>
      <p:sp>
        <p:nvSpPr>
          <p:cNvPr id="9" name="TextBox 8"/>
          <p:cNvSpPr txBox="1"/>
          <p:nvPr/>
        </p:nvSpPr>
        <p:spPr>
          <a:xfrm>
            <a:off x="7953388" y="3571876"/>
            <a:ext cx="2071702" cy="400110"/>
          </a:xfrm>
          <a:prstGeom prst="rect">
            <a:avLst/>
          </a:prstGeom>
          <a:noFill/>
        </p:spPr>
        <p:txBody>
          <a:bodyPr wrap="square" rtlCol="0">
            <a:spAutoFit/>
          </a:bodyPr>
          <a:lstStyle/>
          <a:p>
            <a:pPr algn="ctr"/>
            <a:r>
              <a:rPr lang="en-US" sz="2000" dirty="0"/>
              <a:t>NIC Wireless</a:t>
            </a:r>
            <a:endParaRPr lang="en-US" sz="2000" dirty="0"/>
          </a:p>
        </p:txBody>
      </p:sp>
      <p:pic>
        <p:nvPicPr>
          <p:cNvPr id="10" name="Picture 17"/>
          <p:cNvPicPr>
            <a:picLocks noChangeAspect="1" noChangeArrowheads="1"/>
          </p:cNvPicPr>
          <p:nvPr/>
        </p:nvPicPr>
        <p:blipFill>
          <a:blip r:embed="rId3"/>
          <a:srcRect/>
          <a:stretch>
            <a:fillRect/>
          </a:stretch>
        </p:blipFill>
        <p:spPr bwMode="auto">
          <a:xfrm>
            <a:off x="7953388" y="4071942"/>
            <a:ext cx="2133600" cy="1639888"/>
          </a:xfrm>
          <a:prstGeom prst="rect">
            <a:avLst/>
          </a:prstGeom>
          <a:noFill/>
          <a:ln w="9525">
            <a:noFill/>
            <a:miter lim="800000"/>
            <a:headEnd/>
            <a:tailEnd/>
          </a:ln>
          <a:effectLst/>
        </p:spPr>
      </p:pic>
      <p:sp>
        <p:nvSpPr>
          <p:cNvPr id="11" name="TextBox 10"/>
          <p:cNvSpPr txBox="1"/>
          <p:nvPr/>
        </p:nvSpPr>
        <p:spPr>
          <a:xfrm>
            <a:off x="8167702" y="5715016"/>
            <a:ext cx="2071702" cy="400110"/>
          </a:xfrm>
          <a:prstGeom prst="rect">
            <a:avLst/>
          </a:prstGeom>
          <a:noFill/>
        </p:spPr>
        <p:txBody>
          <a:bodyPr wrap="square" rtlCol="0">
            <a:spAutoFit/>
          </a:bodyPr>
          <a:lstStyle/>
          <a:p>
            <a:pPr algn="ctr"/>
            <a:r>
              <a:rPr lang="en-US" sz="2000" dirty="0" err="1"/>
              <a:t>Wi</a:t>
            </a:r>
            <a:r>
              <a:rPr lang="en-US" sz="2000" dirty="0"/>
              <a:t> FI</a:t>
            </a:r>
            <a:endParaRPr lang="en-US" sz="2000" dirty="0"/>
          </a:p>
        </p:txBody>
      </p:sp>
    </p:spTree>
    <p:extLst>
      <p:ext uri="{BB962C8B-B14F-4D97-AF65-F5344CB8AC3E}">
        <p14:creationId xmlns:p14="http://schemas.microsoft.com/office/powerpoint/2010/main" val="191607188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SG"/>
          </a:p>
        </p:txBody>
      </p:sp>
      <p:grpSp>
        <p:nvGrpSpPr>
          <p:cNvPr id="2" name="Group 2"/>
          <p:cNvGrpSpPr>
            <a:grpSpLocks/>
          </p:cNvGrpSpPr>
          <p:nvPr/>
        </p:nvGrpSpPr>
        <p:grpSpPr bwMode="auto">
          <a:xfrm>
            <a:off x="2881290" y="2214554"/>
            <a:ext cx="6386530" cy="3746510"/>
            <a:chOff x="480" y="288"/>
            <a:chExt cx="4848" cy="3332"/>
          </a:xfrm>
        </p:grpSpPr>
        <p:pic>
          <p:nvPicPr>
            <p:cNvPr id="482307" name="Picture 3"/>
            <p:cNvPicPr>
              <a:picLocks noChangeAspect="1" noChangeArrowheads="1"/>
            </p:cNvPicPr>
            <p:nvPr/>
          </p:nvPicPr>
          <p:blipFill>
            <a:blip r:embed="rId2"/>
            <a:srcRect/>
            <a:stretch>
              <a:fillRect/>
            </a:stretch>
          </p:blipFill>
          <p:spPr bwMode="auto">
            <a:xfrm>
              <a:off x="480" y="288"/>
              <a:ext cx="4848" cy="3332"/>
            </a:xfrm>
            <a:prstGeom prst="rect">
              <a:avLst/>
            </a:prstGeom>
            <a:noFill/>
            <a:ln w="9525">
              <a:noFill/>
              <a:miter lim="800000"/>
              <a:headEnd type="none" w="sm" len="sm"/>
              <a:tailEnd type="none" w="sm" len="sm"/>
            </a:ln>
            <a:effectLst/>
          </p:spPr>
        </p:pic>
        <p:sp>
          <p:nvSpPr>
            <p:cNvPr id="482308" name="Rectangle 4"/>
            <p:cNvSpPr>
              <a:spLocks noChangeArrowheads="1"/>
            </p:cNvSpPr>
            <p:nvPr/>
          </p:nvSpPr>
          <p:spPr bwMode="auto">
            <a:xfrm>
              <a:off x="480" y="3024"/>
              <a:ext cx="4848" cy="576"/>
            </a:xfrm>
            <a:prstGeom prst="rect">
              <a:avLst/>
            </a:prstGeom>
            <a:solidFill>
              <a:schemeClr val="bg1"/>
            </a:solidFill>
            <a:ln w="9525">
              <a:noFill/>
              <a:miter lim="800000"/>
              <a:headEnd/>
              <a:tailEnd/>
            </a:ln>
            <a:effectLst/>
          </p:spPr>
          <p:txBody>
            <a:bodyPr wrap="none" anchor="ctr"/>
            <a:lstStyle/>
            <a:p>
              <a:endParaRPr lang="en-SG"/>
            </a:p>
          </p:txBody>
        </p:sp>
      </p:grpSp>
      <p:sp>
        <p:nvSpPr>
          <p:cNvPr id="8"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220</a:t>
            </a:fld>
            <a:endParaRPr lang="en-SG" dirty="0"/>
          </a:p>
        </p:txBody>
      </p:sp>
      <p:sp>
        <p:nvSpPr>
          <p:cNvPr id="9"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10"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96691788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t>Bridging vs Layer-2 Switching</a:t>
            </a:r>
          </a:p>
        </p:txBody>
      </p:sp>
      <p:sp>
        <p:nvSpPr>
          <p:cNvPr id="483331" name="Rectangle 3"/>
          <p:cNvSpPr>
            <a:spLocks noGrp="1" noChangeArrowheads="1"/>
          </p:cNvSpPr>
          <p:nvPr>
            <p:ph type="body" idx="1"/>
          </p:nvPr>
        </p:nvSpPr>
        <p:spPr/>
        <p:txBody>
          <a:bodyPr/>
          <a:lstStyle/>
          <a:p>
            <a:r>
              <a:rPr lang="en-US" dirty="0" err="1"/>
              <a:t>Meskipun</a:t>
            </a:r>
            <a:r>
              <a:rPr lang="en-US" dirty="0"/>
              <a:t> </a:t>
            </a:r>
            <a:r>
              <a:rPr lang="en-US" i="1" dirty="0"/>
              <a:t>layer-2 switching</a:t>
            </a:r>
            <a:r>
              <a:rPr lang="en-US" dirty="0"/>
              <a:t> </a:t>
            </a:r>
            <a:r>
              <a:rPr lang="en-US" dirty="0" err="1"/>
              <a:t>dapat</a:t>
            </a:r>
            <a:r>
              <a:rPr lang="en-US" dirty="0"/>
              <a:t> </a:t>
            </a:r>
            <a:r>
              <a:rPr lang="en-US" dirty="0" err="1"/>
              <a:t>dianggap</a:t>
            </a:r>
            <a:r>
              <a:rPr lang="en-US" dirty="0"/>
              <a:t> </a:t>
            </a:r>
            <a:r>
              <a:rPr lang="en-US" dirty="0" err="1"/>
              <a:t>sebagai</a:t>
            </a:r>
            <a:r>
              <a:rPr lang="en-US" dirty="0"/>
              <a:t> multiport bridge, </a:t>
            </a:r>
            <a:r>
              <a:rPr lang="en-US" dirty="0" err="1"/>
              <a:t>tetapi</a:t>
            </a:r>
            <a:r>
              <a:rPr lang="en-US" dirty="0"/>
              <a:t> </a:t>
            </a:r>
            <a:r>
              <a:rPr lang="en-US" dirty="0" err="1"/>
              <a:t>ada</a:t>
            </a:r>
            <a:r>
              <a:rPr lang="en-US" dirty="0"/>
              <a:t> </a:t>
            </a:r>
            <a:r>
              <a:rPr lang="en-US" dirty="0" err="1"/>
              <a:t>perbedaan</a:t>
            </a:r>
            <a:r>
              <a:rPr lang="en-US" dirty="0"/>
              <a:t> </a:t>
            </a:r>
            <a:r>
              <a:rPr lang="en-US" dirty="0" err="1"/>
              <a:t>mendasar</a:t>
            </a:r>
            <a:r>
              <a:rPr lang="en-US" dirty="0"/>
              <a:t> yang </a:t>
            </a:r>
            <a:r>
              <a:rPr lang="en-US" dirty="0" err="1"/>
              <a:t>perlu</a:t>
            </a:r>
            <a:r>
              <a:rPr lang="en-US" dirty="0"/>
              <a:t> </a:t>
            </a:r>
            <a:r>
              <a:rPr lang="en-US" dirty="0" err="1"/>
              <a:t>diketahui</a:t>
            </a:r>
            <a:r>
              <a:rPr lang="en-US" dirty="0"/>
              <a:t> </a:t>
            </a:r>
            <a:r>
              <a:rPr lang="en-US" dirty="0" err="1"/>
              <a:t>yaitu</a:t>
            </a:r>
            <a:r>
              <a:rPr lang="en-US" dirty="0"/>
              <a:t>:</a:t>
            </a:r>
          </a:p>
          <a:p>
            <a:pPr lvl="1"/>
            <a:r>
              <a:rPr lang="en-US" dirty="0"/>
              <a:t>Bridge </a:t>
            </a:r>
            <a:r>
              <a:rPr lang="en-US" dirty="0" err="1"/>
              <a:t>berbasis</a:t>
            </a:r>
            <a:r>
              <a:rPr lang="en-US" dirty="0"/>
              <a:t> </a:t>
            </a:r>
            <a:r>
              <a:rPr lang="en-US" i="1" dirty="0"/>
              <a:t>software </a:t>
            </a:r>
            <a:r>
              <a:rPr lang="en-US" dirty="0" err="1"/>
              <a:t>sedangkan</a:t>
            </a:r>
            <a:r>
              <a:rPr lang="en-US" dirty="0"/>
              <a:t> </a:t>
            </a:r>
            <a:r>
              <a:rPr lang="en-US" i="1" dirty="0"/>
              <a:t>layer-2 switch </a:t>
            </a:r>
            <a:r>
              <a:rPr lang="en-US" dirty="0" err="1"/>
              <a:t>berbasis</a:t>
            </a:r>
            <a:r>
              <a:rPr lang="en-US" dirty="0"/>
              <a:t> </a:t>
            </a:r>
            <a:r>
              <a:rPr lang="en-US" i="1" dirty="0"/>
              <a:t>hardware </a:t>
            </a:r>
            <a:r>
              <a:rPr lang="en-US" dirty="0" err="1"/>
              <a:t>dalam</a:t>
            </a:r>
            <a:r>
              <a:rPr lang="en-US" dirty="0"/>
              <a:t> </a:t>
            </a:r>
            <a:r>
              <a:rPr lang="en-US" dirty="0" err="1"/>
              <a:t>menentukan</a:t>
            </a:r>
            <a:r>
              <a:rPr lang="en-US" dirty="0"/>
              <a:t> </a:t>
            </a:r>
            <a:r>
              <a:rPr lang="en-US" dirty="0" err="1"/>
              <a:t>keputusan</a:t>
            </a:r>
            <a:r>
              <a:rPr lang="en-US" dirty="0"/>
              <a:t> filtering</a:t>
            </a:r>
          </a:p>
          <a:p>
            <a:pPr lvl="1"/>
            <a:r>
              <a:rPr lang="en-US" dirty="0" err="1"/>
              <a:t>Setiap</a:t>
            </a:r>
            <a:r>
              <a:rPr lang="en-US" dirty="0"/>
              <a:t> bridge </a:t>
            </a:r>
            <a:r>
              <a:rPr lang="en-US" dirty="0" err="1"/>
              <a:t>hanya</a:t>
            </a:r>
            <a:r>
              <a:rPr lang="en-US" dirty="0"/>
              <a:t> </a:t>
            </a:r>
            <a:r>
              <a:rPr lang="en-US" dirty="0" err="1"/>
              <a:t>memiliki</a:t>
            </a:r>
            <a:r>
              <a:rPr lang="en-US" dirty="0"/>
              <a:t> </a:t>
            </a:r>
            <a:r>
              <a:rPr lang="en-US" dirty="0" err="1"/>
              <a:t>satu</a:t>
            </a:r>
            <a:r>
              <a:rPr lang="en-US" dirty="0"/>
              <a:t> </a:t>
            </a:r>
            <a:r>
              <a:rPr lang="en-US" dirty="0" err="1"/>
              <a:t>spaning</a:t>
            </a:r>
            <a:r>
              <a:rPr lang="en-US" dirty="0"/>
              <a:t> tree </a:t>
            </a:r>
            <a:r>
              <a:rPr lang="en-US" dirty="0" err="1"/>
              <a:t>sedangkan</a:t>
            </a:r>
            <a:r>
              <a:rPr lang="en-US" dirty="0"/>
              <a:t> switch bisa </a:t>
            </a:r>
            <a:r>
              <a:rPr lang="en-US" dirty="0" err="1"/>
              <a:t>banyak</a:t>
            </a:r>
            <a:endParaRPr lang="en-US" dirty="0"/>
          </a:p>
          <a:p>
            <a:pPr lvl="1"/>
            <a:r>
              <a:rPr lang="en-US" dirty="0"/>
              <a:t>Bridge </a:t>
            </a:r>
            <a:r>
              <a:rPr lang="en-US" dirty="0" err="1"/>
              <a:t>hanya</a:t>
            </a:r>
            <a:r>
              <a:rPr lang="en-US" dirty="0"/>
              <a:t> </a:t>
            </a:r>
            <a:r>
              <a:rPr lang="en-US" dirty="0" err="1"/>
              <a:t>maksimum</a:t>
            </a:r>
            <a:r>
              <a:rPr lang="en-US" dirty="0"/>
              <a:t> </a:t>
            </a:r>
            <a:r>
              <a:rPr lang="en-US" dirty="0" err="1"/>
              <a:t>memiliki</a:t>
            </a:r>
            <a:r>
              <a:rPr lang="en-US" dirty="0"/>
              <a:t> 16 port </a:t>
            </a:r>
            <a:r>
              <a:rPr lang="en-US" dirty="0" err="1"/>
              <a:t>sedangan</a:t>
            </a:r>
            <a:r>
              <a:rPr lang="en-US" dirty="0"/>
              <a:t> switch bisa </a:t>
            </a:r>
            <a:r>
              <a:rPr lang="en-US" dirty="0" err="1"/>
              <a:t>memiliki</a:t>
            </a:r>
            <a:r>
              <a:rPr lang="en-US" dirty="0"/>
              <a:t> </a:t>
            </a:r>
            <a:r>
              <a:rPr lang="en-US" dirty="0" err="1"/>
              <a:t>ratusan</a:t>
            </a:r>
            <a:r>
              <a:rPr lang="en-US" dirty="0"/>
              <a:t> port</a:t>
            </a:r>
          </a:p>
          <a:p>
            <a:pPr lvl="1"/>
            <a:endParaRPr lang="en-US"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221</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57144573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a:t>Fungsi </a:t>
            </a:r>
            <a:r>
              <a:rPr lang="en-US" i="1"/>
              <a:t>Layer-2 Switching</a:t>
            </a:r>
            <a:endParaRPr lang="en-US"/>
          </a:p>
        </p:txBody>
      </p:sp>
      <p:sp>
        <p:nvSpPr>
          <p:cNvPr id="484355" name="Rectangle 3"/>
          <p:cNvSpPr>
            <a:spLocks noGrp="1" noChangeArrowheads="1"/>
          </p:cNvSpPr>
          <p:nvPr>
            <p:ph type="body" idx="1"/>
          </p:nvPr>
        </p:nvSpPr>
        <p:spPr/>
        <p:txBody>
          <a:bodyPr/>
          <a:lstStyle/>
          <a:p>
            <a:pPr>
              <a:lnSpc>
                <a:spcPct val="90000"/>
              </a:lnSpc>
            </a:pPr>
            <a:r>
              <a:rPr lang="en-US" sz="2400" dirty="0"/>
              <a:t>Address Learning</a:t>
            </a:r>
          </a:p>
          <a:p>
            <a:pPr lvl="1">
              <a:lnSpc>
                <a:spcPct val="90000"/>
              </a:lnSpc>
            </a:pPr>
            <a:r>
              <a:rPr lang="en-US" sz="2200" dirty="0" err="1"/>
              <a:t>Mengingat</a:t>
            </a:r>
            <a:r>
              <a:rPr lang="en-US" sz="2200" dirty="0"/>
              <a:t> alamat </a:t>
            </a:r>
            <a:r>
              <a:rPr lang="en-US" sz="2200" i="1" dirty="0"/>
              <a:t>hardware </a:t>
            </a:r>
            <a:r>
              <a:rPr lang="en-US" sz="2200" dirty="0" err="1"/>
              <a:t>sumber</a:t>
            </a:r>
            <a:r>
              <a:rPr lang="en-US" sz="2200" dirty="0"/>
              <a:t> </a:t>
            </a:r>
            <a:r>
              <a:rPr lang="en-US" sz="2200" dirty="0" err="1"/>
              <a:t>dari</a:t>
            </a:r>
            <a:r>
              <a:rPr lang="en-US" sz="2200" dirty="0"/>
              <a:t> frame yang </a:t>
            </a:r>
            <a:r>
              <a:rPr lang="en-US" sz="2200" dirty="0" err="1"/>
              <a:t>diterima</a:t>
            </a:r>
            <a:r>
              <a:rPr lang="en-US" sz="2200" dirty="0"/>
              <a:t> interface-</a:t>
            </a:r>
            <a:r>
              <a:rPr lang="en-US" sz="2200" dirty="0" err="1"/>
              <a:t>nya</a:t>
            </a:r>
            <a:r>
              <a:rPr lang="en-US" sz="2200" dirty="0"/>
              <a:t> </a:t>
            </a:r>
            <a:r>
              <a:rPr lang="en-US" sz="2200" dirty="0" err="1"/>
              <a:t>serta</a:t>
            </a:r>
            <a:r>
              <a:rPr lang="en-US" sz="2200" dirty="0"/>
              <a:t> </a:t>
            </a:r>
            <a:r>
              <a:rPr lang="en-US" sz="2200" dirty="0" err="1"/>
              <a:t>memasukkan</a:t>
            </a:r>
            <a:r>
              <a:rPr lang="en-US" sz="2200" dirty="0"/>
              <a:t> </a:t>
            </a:r>
            <a:r>
              <a:rPr lang="en-US" sz="2200" dirty="0" err="1"/>
              <a:t>informasi</a:t>
            </a:r>
            <a:r>
              <a:rPr lang="en-US" sz="2200" dirty="0"/>
              <a:t> </a:t>
            </a:r>
            <a:r>
              <a:rPr lang="en-US" sz="2200" dirty="0" err="1"/>
              <a:t>ini</a:t>
            </a:r>
            <a:r>
              <a:rPr lang="en-US" sz="2200" dirty="0"/>
              <a:t> </a:t>
            </a:r>
            <a:r>
              <a:rPr lang="en-US" sz="2200" dirty="0" err="1"/>
              <a:t>ke</a:t>
            </a:r>
            <a:r>
              <a:rPr lang="en-US" sz="2200" dirty="0"/>
              <a:t> database MAC</a:t>
            </a:r>
          </a:p>
          <a:p>
            <a:pPr>
              <a:lnSpc>
                <a:spcPct val="90000"/>
              </a:lnSpc>
            </a:pPr>
            <a:r>
              <a:rPr lang="en-US" sz="2400" dirty="0"/>
              <a:t>Forward/filter decision</a:t>
            </a:r>
          </a:p>
          <a:p>
            <a:pPr lvl="1">
              <a:lnSpc>
                <a:spcPct val="90000"/>
              </a:lnSpc>
            </a:pPr>
            <a:r>
              <a:rPr lang="en-US" sz="2200" dirty="0" err="1"/>
              <a:t>Ketika</a:t>
            </a:r>
            <a:r>
              <a:rPr lang="en-US" sz="2200" dirty="0"/>
              <a:t> frame </a:t>
            </a:r>
            <a:r>
              <a:rPr lang="en-US" sz="2200" dirty="0" err="1"/>
              <a:t>diterima</a:t>
            </a:r>
            <a:r>
              <a:rPr lang="en-US" sz="2200" dirty="0"/>
              <a:t> </a:t>
            </a:r>
            <a:r>
              <a:rPr lang="en-US" sz="2200" dirty="0" err="1"/>
              <a:t>sebuah</a:t>
            </a:r>
            <a:r>
              <a:rPr lang="en-US" sz="2200" dirty="0"/>
              <a:t> interface </a:t>
            </a:r>
            <a:r>
              <a:rPr lang="en-US" sz="2200" dirty="0" err="1"/>
              <a:t>pada</a:t>
            </a:r>
            <a:r>
              <a:rPr lang="en-US" sz="2200" dirty="0"/>
              <a:t> switch, switch </a:t>
            </a:r>
            <a:r>
              <a:rPr lang="en-US" sz="2200" dirty="0" err="1"/>
              <a:t>melihat</a:t>
            </a:r>
            <a:r>
              <a:rPr lang="en-US" sz="2200" dirty="0"/>
              <a:t> alamat </a:t>
            </a:r>
            <a:r>
              <a:rPr lang="en-US" sz="2200" i="1" dirty="0"/>
              <a:t>hardware </a:t>
            </a:r>
            <a:r>
              <a:rPr lang="en-US" sz="2200" dirty="0" err="1"/>
              <a:t>tujuan</a:t>
            </a:r>
            <a:r>
              <a:rPr lang="en-US" sz="2200" dirty="0"/>
              <a:t> </a:t>
            </a:r>
            <a:r>
              <a:rPr lang="en-US" sz="2200" dirty="0" err="1"/>
              <a:t>lalu</a:t>
            </a:r>
            <a:r>
              <a:rPr lang="en-US" sz="2200" dirty="0"/>
              <a:t> </a:t>
            </a:r>
            <a:r>
              <a:rPr lang="en-US" sz="2200" dirty="0" err="1"/>
              <a:t>mencari</a:t>
            </a:r>
            <a:r>
              <a:rPr lang="en-US" sz="2200" dirty="0"/>
              <a:t> interface </a:t>
            </a:r>
            <a:r>
              <a:rPr lang="en-US" sz="2200" dirty="0" err="1"/>
              <a:t>keluar</a:t>
            </a:r>
            <a:r>
              <a:rPr lang="en-US" sz="2200" dirty="0"/>
              <a:t> </a:t>
            </a:r>
            <a:r>
              <a:rPr lang="en-US" sz="2200" dirty="0" err="1"/>
              <a:t>pada</a:t>
            </a:r>
            <a:r>
              <a:rPr lang="en-US" sz="2200" dirty="0"/>
              <a:t> database MAC-</a:t>
            </a:r>
            <a:r>
              <a:rPr lang="en-US" sz="2200" dirty="0" err="1"/>
              <a:t>nya</a:t>
            </a:r>
            <a:endParaRPr lang="en-US" sz="2200" dirty="0"/>
          </a:p>
          <a:p>
            <a:pPr>
              <a:lnSpc>
                <a:spcPct val="90000"/>
              </a:lnSpc>
            </a:pPr>
            <a:r>
              <a:rPr lang="en-US" sz="2400" dirty="0"/>
              <a:t>Loop avoidance</a:t>
            </a:r>
          </a:p>
          <a:p>
            <a:pPr lvl="1">
              <a:lnSpc>
                <a:spcPct val="90000"/>
              </a:lnSpc>
            </a:pPr>
            <a:r>
              <a:rPr lang="en-US" sz="2200" dirty="0" err="1"/>
              <a:t>Jika</a:t>
            </a:r>
            <a:r>
              <a:rPr lang="en-US" sz="2200" dirty="0"/>
              <a:t> </a:t>
            </a:r>
            <a:r>
              <a:rPr lang="en-US" sz="2200" dirty="0" err="1"/>
              <a:t>ada</a:t>
            </a:r>
            <a:r>
              <a:rPr lang="en-US" sz="2200" dirty="0"/>
              <a:t> </a:t>
            </a:r>
            <a:r>
              <a:rPr lang="en-US" sz="2200" i="1" dirty="0"/>
              <a:t>multiple connection</a:t>
            </a:r>
            <a:r>
              <a:rPr lang="en-US" sz="2200" dirty="0"/>
              <a:t> </a:t>
            </a:r>
            <a:r>
              <a:rPr lang="en-US" sz="2200" dirty="0" err="1"/>
              <a:t>antar</a:t>
            </a:r>
            <a:r>
              <a:rPr lang="en-US" sz="2200" dirty="0"/>
              <a:t> switch </a:t>
            </a:r>
            <a:r>
              <a:rPr lang="en-US" sz="2200" dirty="0" err="1"/>
              <a:t>untuk</a:t>
            </a:r>
            <a:r>
              <a:rPr lang="en-US" sz="2200" dirty="0"/>
              <a:t> </a:t>
            </a:r>
            <a:r>
              <a:rPr lang="en-US" sz="2200" dirty="0" err="1"/>
              <a:t>keperluan</a:t>
            </a:r>
            <a:r>
              <a:rPr lang="en-US" sz="2200" dirty="0"/>
              <a:t> </a:t>
            </a:r>
            <a:r>
              <a:rPr lang="en-US" sz="2200" dirty="0" err="1"/>
              <a:t>redudancy</a:t>
            </a:r>
            <a:r>
              <a:rPr lang="en-US" sz="2200" dirty="0"/>
              <a:t>, </a:t>
            </a:r>
            <a:r>
              <a:rPr lang="en-US" sz="2200" dirty="0" err="1"/>
              <a:t>maka</a:t>
            </a:r>
            <a:r>
              <a:rPr lang="en-US" sz="2200" dirty="0"/>
              <a:t> </a:t>
            </a:r>
            <a:r>
              <a:rPr lang="en-US" sz="2200" dirty="0" err="1"/>
              <a:t>dapat</a:t>
            </a:r>
            <a:r>
              <a:rPr lang="en-US" sz="2200" dirty="0"/>
              <a:t> </a:t>
            </a:r>
            <a:r>
              <a:rPr lang="en-US" sz="2200" dirty="0" err="1"/>
              <a:t>terjadi</a:t>
            </a:r>
            <a:r>
              <a:rPr lang="en-US" sz="2200" dirty="0"/>
              <a:t> loop, </a:t>
            </a:r>
            <a:r>
              <a:rPr lang="en-US" sz="2200" dirty="0" err="1"/>
              <a:t>untuk</a:t>
            </a:r>
            <a:r>
              <a:rPr lang="en-US" sz="2200" dirty="0"/>
              <a:t> </a:t>
            </a:r>
            <a:r>
              <a:rPr lang="en-US" sz="2200" dirty="0" err="1"/>
              <a:t>mencegahnya</a:t>
            </a:r>
            <a:r>
              <a:rPr lang="en-US" sz="2200" dirty="0"/>
              <a:t> </a:t>
            </a:r>
            <a:r>
              <a:rPr lang="en-US" sz="2200" dirty="0" err="1"/>
              <a:t>digunakan</a:t>
            </a:r>
            <a:r>
              <a:rPr lang="en-US" sz="2200" dirty="0"/>
              <a:t> </a:t>
            </a:r>
            <a:r>
              <a:rPr lang="en-US" sz="2200" i="1" dirty="0"/>
              <a:t>spanning tree protocol (STP)</a:t>
            </a:r>
            <a:endParaRPr lang="en-US" sz="2200" dirty="0"/>
          </a:p>
          <a:p>
            <a:pPr lvl="1">
              <a:lnSpc>
                <a:spcPct val="90000"/>
              </a:lnSpc>
            </a:pPr>
            <a:endParaRPr lang="en-US" sz="2200" i="1"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222</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405461026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79" name="Picture 3"/>
          <p:cNvPicPr>
            <a:picLocks noChangeAspect="1" noChangeArrowheads="1"/>
          </p:cNvPicPr>
          <p:nvPr/>
        </p:nvPicPr>
        <p:blipFill>
          <a:blip r:embed="rId2"/>
          <a:srcRect/>
          <a:stretch>
            <a:fillRect/>
          </a:stretch>
        </p:blipFill>
        <p:spPr bwMode="auto">
          <a:xfrm>
            <a:off x="3124200" y="1827214"/>
            <a:ext cx="6553200" cy="4268787"/>
          </a:xfrm>
          <a:prstGeom prst="rect">
            <a:avLst/>
          </a:prstGeom>
          <a:noFill/>
          <a:ln w="9525">
            <a:noFill/>
            <a:miter lim="800000"/>
            <a:headEnd type="none" w="sm" len="sm"/>
            <a:tailEnd type="none" w="sm" len="sm"/>
          </a:ln>
          <a:effectLst/>
        </p:spPr>
      </p:pic>
      <p:sp>
        <p:nvSpPr>
          <p:cNvPr id="5" name="Title 4"/>
          <p:cNvSpPr>
            <a:spLocks noGrp="1"/>
          </p:cNvSpPr>
          <p:nvPr>
            <p:ph type="title"/>
          </p:nvPr>
        </p:nvSpPr>
        <p:spPr/>
        <p:txBody>
          <a:bodyPr/>
          <a:lstStyle/>
          <a:p>
            <a:r>
              <a:rPr lang="en-US" dirty="0" smtClean="0"/>
              <a:t>Switching Table</a:t>
            </a:r>
            <a:endParaRPr lang="en-SG" dirty="0"/>
          </a:p>
        </p:txBody>
      </p:sp>
      <p:sp>
        <p:nvSpPr>
          <p:cNvPr id="7"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223</a:t>
            </a:fld>
            <a:endParaRPr lang="en-SG" dirty="0"/>
          </a:p>
        </p:txBody>
      </p:sp>
      <p:sp>
        <p:nvSpPr>
          <p:cNvPr id="8"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9"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90615721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391391" y="366694"/>
            <a:ext cx="10515600" cy="1325563"/>
          </a:xfrm>
        </p:spPr>
        <p:txBody>
          <a:bodyPr/>
          <a:lstStyle/>
          <a:p>
            <a:r>
              <a:rPr lang="en-US" dirty="0"/>
              <a:t>Loop avoidance</a:t>
            </a:r>
          </a:p>
        </p:txBody>
      </p:sp>
      <p:graphicFrame>
        <p:nvGraphicFramePr>
          <p:cNvPr id="486404" name="Object 4"/>
          <p:cNvGraphicFramePr>
            <a:graphicFrameLocks noGrp="1" noChangeAspect="1"/>
          </p:cNvGraphicFramePr>
          <p:nvPr>
            <p:ph idx="1"/>
          </p:nvPr>
        </p:nvGraphicFramePr>
        <p:xfrm>
          <a:off x="5157818" y="1643051"/>
          <a:ext cx="5367338" cy="4525963"/>
        </p:xfrm>
        <a:graphic>
          <a:graphicData uri="http://schemas.openxmlformats.org/presentationml/2006/ole">
            <mc:AlternateContent xmlns:mc="http://schemas.openxmlformats.org/markup-compatibility/2006">
              <mc:Choice xmlns:v="urn:schemas-microsoft-com:vml" Requires="v">
                <p:oleObj spid="_x0000_s8202" name="Visio" r:id="rId3" imgW="5904586" imgH="4978908" progId="Visio.Drawing.11">
                  <p:embed/>
                </p:oleObj>
              </mc:Choice>
              <mc:Fallback>
                <p:oleObj name="Visio" r:id="rId3" imgW="5904586" imgH="4978908" progId="Visio.Drawing.11">
                  <p:embed/>
                  <p:pic>
                    <p:nvPicPr>
                      <p:cNvPr id="4864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818" y="1643051"/>
                        <a:ext cx="5367338"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11"/>
          </p:nvPr>
        </p:nvSpPr>
        <p:spPr/>
        <p:txBody>
          <a:bodyPr/>
          <a:lstStyle/>
          <a:p>
            <a:fld id="{ACA41198-69F1-432A-B879-C31E9C29BB08}" type="slidenum">
              <a:rPr lang="en-US"/>
              <a:pPr/>
              <a:t>224</a:t>
            </a:fld>
            <a:endParaRPr lang="en-US"/>
          </a:p>
        </p:txBody>
      </p:sp>
      <p:sp>
        <p:nvSpPr>
          <p:cNvPr id="486403" name="Rectangle 3"/>
          <p:cNvSpPr>
            <a:spLocks noGrp="1" noChangeArrowheads="1"/>
          </p:cNvSpPr>
          <p:nvPr>
            <p:ph type="body" sz="half" idx="4294967295"/>
          </p:nvPr>
        </p:nvSpPr>
        <p:spPr>
          <a:xfrm>
            <a:off x="488373" y="1785926"/>
            <a:ext cx="4607495" cy="4614874"/>
          </a:xfrm>
        </p:spPr>
        <p:txBody>
          <a:bodyPr/>
          <a:lstStyle/>
          <a:p>
            <a:r>
              <a:rPr lang="en-US" sz="2200" dirty="0">
                <a:latin typeface="Franklin Gothic Book" pitchFamily="34" charset="0"/>
              </a:rPr>
              <a:t>Link </a:t>
            </a:r>
            <a:r>
              <a:rPr lang="en-US" sz="2200" dirty="0" err="1">
                <a:latin typeface="Franklin Gothic Book" pitchFamily="34" charset="0"/>
              </a:rPr>
              <a:t>redu</a:t>
            </a:r>
            <a:r>
              <a:rPr lang="id-ID" sz="2200" dirty="0">
                <a:latin typeface="Franklin Gothic Book" pitchFamily="34" charset="0"/>
              </a:rPr>
              <a:t>n</a:t>
            </a:r>
            <a:r>
              <a:rPr lang="en-US" sz="2200" dirty="0" err="1">
                <a:latin typeface="Franklin Gothic Book" pitchFamily="34" charset="0"/>
              </a:rPr>
              <a:t>dant</a:t>
            </a:r>
            <a:r>
              <a:rPr lang="en-US" sz="2200" dirty="0">
                <a:latin typeface="Franklin Gothic Book" pitchFamily="34" charset="0"/>
              </a:rPr>
              <a:t> </a:t>
            </a:r>
            <a:r>
              <a:rPr lang="en-US" sz="2200" dirty="0" err="1">
                <a:latin typeface="Franklin Gothic Book" pitchFamily="34" charset="0"/>
              </a:rPr>
              <a:t>antar</a:t>
            </a:r>
            <a:r>
              <a:rPr lang="en-US" sz="2200" dirty="0">
                <a:latin typeface="Franklin Gothic Book" pitchFamily="34" charset="0"/>
              </a:rPr>
              <a:t> switch </a:t>
            </a:r>
            <a:r>
              <a:rPr lang="en-US" sz="2200" dirty="0" err="1">
                <a:latin typeface="Franklin Gothic Book" pitchFamily="34" charset="0"/>
              </a:rPr>
              <a:t>memang</a:t>
            </a:r>
            <a:r>
              <a:rPr lang="en-US" sz="2200" dirty="0">
                <a:latin typeface="Franklin Gothic Book" pitchFamily="34" charset="0"/>
              </a:rPr>
              <a:t> </a:t>
            </a:r>
            <a:r>
              <a:rPr lang="en-US" sz="2200" dirty="0" err="1">
                <a:latin typeface="Franklin Gothic Book" pitchFamily="34" charset="0"/>
              </a:rPr>
              <a:t>bermanfaat</a:t>
            </a:r>
            <a:r>
              <a:rPr lang="en-US" sz="2200" dirty="0">
                <a:latin typeface="Franklin Gothic Book" pitchFamily="34" charset="0"/>
              </a:rPr>
              <a:t>, </a:t>
            </a:r>
            <a:r>
              <a:rPr lang="en-US" sz="2200" dirty="0" err="1">
                <a:latin typeface="Franklin Gothic Book" pitchFamily="34" charset="0"/>
              </a:rPr>
              <a:t>tetapi</a:t>
            </a:r>
            <a:r>
              <a:rPr lang="en-US" sz="2200" dirty="0">
                <a:latin typeface="Franklin Gothic Book" pitchFamily="34" charset="0"/>
              </a:rPr>
              <a:t> </a:t>
            </a:r>
            <a:r>
              <a:rPr lang="en-US" sz="2200" dirty="0" err="1">
                <a:latin typeface="Franklin Gothic Book" pitchFamily="34" charset="0"/>
              </a:rPr>
              <a:t>ada</a:t>
            </a:r>
            <a:r>
              <a:rPr lang="en-US" sz="2200" dirty="0">
                <a:latin typeface="Franklin Gothic Book" pitchFamily="34" charset="0"/>
              </a:rPr>
              <a:t> beberapa </a:t>
            </a:r>
            <a:r>
              <a:rPr lang="en-US" sz="2200" dirty="0" err="1">
                <a:latin typeface="Franklin Gothic Book" pitchFamily="34" charset="0"/>
              </a:rPr>
              <a:t>masalah</a:t>
            </a:r>
            <a:r>
              <a:rPr lang="en-US" sz="2200" dirty="0">
                <a:latin typeface="Franklin Gothic Book" pitchFamily="34" charset="0"/>
              </a:rPr>
              <a:t> </a:t>
            </a:r>
            <a:r>
              <a:rPr lang="en-US" sz="2200" dirty="0" err="1">
                <a:latin typeface="Franklin Gothic Book" pitchFamily="34" charset="0"/>
              </a:rPr>
              <a:t>serius</a:t>
            </a:r>
            <a:r>
              <a:rPr lang="en-US" sz="2200" dirty="0">
                <a:latin typeface="Franklin Gothic Book" pitchFamily="34" charset="0"/>
              </a:rPr>
              <a:t> yang bisa </a:t>
            </a:r>
            <a:r>
              <a:rPr lang="en-US" sz="2200" dirty="0" err="1">
                <a:latin typeface="Franklin Gothic Book" pitchFamily="34" charset="0"/>
              </a:rPr>
              <a:t>timbul</a:t>
            </a:r>
            <a:r>
              <a:rPr lang="en-US" sz="2200" dirty="0">
                <a:latin typeface="Franklin Gothic Book" pitchFamily="34" charset="0"/>
              </a:rPr>
              <a:t> </a:t>
            </a:r>
            <a:r>
              <a:rPr lang="en-US" sz="2200" dirty="0" err="1">
                <a:latin typeface="Franklin Gothic Book" pitchFamily="34" charset="0"/>
              </a:rPr>
              <a:t>bila</a:t>
            </a:r>
            <a:r>
              <a:rPr lang="en-US" sz="2200" dirty="0">
                <a:latin typeface="Franklin Gothic Book" pitchFamily="34" charset="0"/>
              </a:rPr>
              <a:t> </a:t>
            </a:r>
            <a:r>
              <a:rPr lang="en-US" sz="2200" dirty="0" err="1">
                <a:latin typeface="Franklin Gothic Book" pitchFamily="34" charset="0"/>
              </a:rPr>
              <a:t>tidak</a:t>
            </a:r>
            <a:r>
              <a:rPr lang="en-US" sz="2200" dirty="0">
                <a:latin typeface="Franklin Gothic Book" pitchFamily="34" charset="0"/>
              </a:rPr>
              <a:t> </a:t>
            </a:r>
            <a:r>
              <a:rPr lang="en-US" sz="2200" dirty="0" err="1">
                <a:latin typeface="Franklin Gothic Book" pitchFamily="34" charset="0"/>
              </a:rPr>
              <a:t>ada</a:t>
            </a:r>
            <a:r>
              <a:rPr lang="en-US" sz="2200" dirty="0">
                <a:latin typeface="Franklin Gothic Book" pitchFamily="34" charset="0"/>
              </a:rPr>
              <a:t> </a:t>
            </a:r>
            <a:r>
              <a:rPr lang="en-US" sz="2200" dirty="0" err="1">
                <a:latin typeface="Franklin Gothic Book" pitchFamily="34" charset="0"/>
              </a:rPr>
              <a:t>mekanisme</a:t>
            </a:r>
            <a:r>
              <a:rPr lang="en-US" sz="2200" dirty="0">
                <a:latin typeface="Franklin Gothic Book" pitchFamily="34" charset="0"/>
              </a:rPr>
              <a:t> </a:t>
            </a:r>
            <a:r>
              <a:rPr lang="en-US" sz="2200" i="1" dirty="0">
                <a:latin typeface="Franklin Gothic Book" pitchFamily="34" charset="0"/>
              </a:rPr>
              <a:t>loop avoidance</a:t>
            </a:r>
            <a:r>
              <a:rPr lang="en-US" sz="2200" dirty="0">
                <a:latin typeface="Franklin Gothic Book" pitchFamily="34" charset="0"/>
              </a:rPr>
              <a:t>:</a:t>
            </a:r>
          </a:p>
          <a:p>
            <a:pPr lvl="1"/>
            <a:r>
              <a:rPr lang="en-US" sz="1800" dirty="0">
                <a:latin typeface="Franklin Gothic Book" pitchFamily="34" charset="0"/>
              </a:rPr>
              <a:t>Switch bisa </a:t>
            </a:r>
            <a:r>
              <a:rPr lang="en-US" sz="1800" dirty="0" err="1">
                <a:latin typeface="Franklin Gothic Book" pitchFamily="34" charset="0"/>
              </a:rPr>
              <a:t>membanjiri</a:t>
            </a:r>
            <a:r>
              <a:rPr lang="en-US" sz="1800" dirty="0">
                <a:latin typeface="Franklin Gothic Book" pitchFamily="34" charset="0"/>
              </a:rPr>
              <a:t> </a:t>
            </a:r>
            <a:r>
              <a:rPr lang="en-US" sz="1800" dirty="0" err="1">
                <a:latin typeface="Franklin Gothic Book" pitchFamily="34" charset="0"/>
              </a:rPr>
              <a:t>jaringan</a:t>
            </a:r>
            <a:r>
              <a:rPr lang="en-US" sz="1800" dirty="0">
                <a:latin typeface="Franklin Gothic Book" pitchFamily="34" charset="0"/>
              </a:rPr>
              <a:t> </a:t>
            </a:r>
            <a:r>
              <a:rPr lang="en-US" sz="1800" dirty="0" err="1">
                <a:latin typeface="Franklin Gothic Book" pitchFamily="34" charset="0"/>
              </a:rPr>
              <a:t>oleh</a:t>
            </a:r>
            <a:r>
              <a:rPr lang="en-US" sz="1800" dirty="0">
                <a:latin typeface="Franklin Gothic Book" pitchFamily="34" charset="0"/>
              </a:rPr>
              <a:t> </a:t>
            </a:r>
            <a:r>
              <a:rPr lang="en-US" sz="1800" dirty="0" err="1">
                <a:latin typeface="Franklin Gothic Book" pitchFamily="34" charset="0"/>
              </a:rPr>
              <a:t>trafik</a:t>
            </a:r>
            <a:r>
              <a:rPr lang="en-US" sz="1800" dirty="0">
                <a:latin typeface="Franklin Gothic Book" pitchFamily="34" charset="0"/>
              </a:rPr>
              <a:t> broadcast (broadcast storm)</a:t>
            </a:r>
          </a:p>
        </p:txBody>
      </p:sp>
      <p:sp>
        <p:nvSpPr>
          <p:cNvPr id="6" name="Slide Number Placeholder 3"/>
          <p:cNvSpPr txBox="1">
            <a:spLocks/>
          </p:cNvSpPr>
          <p:nvPr/>
        </p:nvSpPr>
        <p:spPr>
          <a:xfrm>
            <a:off x="8077200" y="6356351"/>
            <a:ext cx="2133600" cy="365125"/>
          </a:xfrm>
          <a:prstGeom prst="rect">
            <a:avLst/>
          </a:prstGeom>
        </p:spPr>
        <p:txBody>
          <a:bodyPr vert="horz" lIns="91440" tIns="45720" rIns="91440" bIns="45720" rtlCol="0" anchor="ctr"/>
          <a:lstStyle/>
          <a:p>
            <a:pPr algn="r">
              <a:defRPr/>
            </a:pPr>
            <a:fld id="{33FE6DC0-3D3F-452A-B58D-D3787DC8F01A}" type="slidenum">
              <a:rPr lang="en-SG" sz="1400">
                <a:solidFill>
                  <a:schemeClr val="bg1"/>
                </a:solidFill>
                <a:latin typeface="Franklin Gothic Book" pitchFamily="34" charset="0"/>
              </a:rPr>
              <a:pPr algn="r">
                <a:defRPr/>
              </a:pPr>
              <a:t>224</a:t>
            </a:fld>
            <a:endParaRPr lang="en-SG" sz="1400" dirty="0">
              <a:solidFill>
                <a:schemeClr val="bg1"/>
              </a:solidFill>
              <a:latin typeface="Franklin Gothic Book" pitchFamily="34" charset="0"/>
            </a:endParaRPr>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37265295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lstStyle/>
          <a:p>
            <a:r>
              <a:rPr lang="en-US"/>
              <a:t>Loop Avoidance (2)</a:t>
            </a:r>
          </a:p>
        </p:txBody>
      </p:sp>
      <p:graphicFrame>
        <p:nvGraphicFramePr>
          <p:cNvPr id="487428" name="Object 4"/>
          <p:cNvGraphicFramePr>
            <a:graphicFrameLocks noGrp="1" noChangeAspect="1"/>
          </p:cNvGraphicFramePr>
          <p:nvPr>
            <p:ph idx="1"/>
          </p:nvPr>
        </p:nvGraphicFramePr>
        <p:xfrm>
          <a:off x="7096132" y="1571613"/>
          <a:ext cx="3259138" cy="4524375"/>
        </p:xfrm>
        <a:graphic>
          <a:graphicData uri="http://schemas.openxmlformats.org/presentationml/2006/ole">
            <mc:AlternateContent xmlns:mc="http://schemas.openxmlformats.org/markup-compatibility/2006">
              <mc:Choice xmlns:v="urn:schemas-microsoft-com:vml" Requires="v">
                <p:oleObj spid="_x0000_s9226" name="Image" r:id="rId3" imgW="12330159" imgH="17117460" progId="">
                  <p:embed/>
                </p:oleObj>
              </mc:Choice>
              <mc:Fallback>
                <p:oleObj name="Image" r:id="rId3" imgW="12330159" imgH="17117460" progId="">
                  <p:embed/>
                  <p:pic>
                    <p:nvPicPr>
                      <p:cNvPr id="487428"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2" y="1571613"/>
                        <a:ext cx="3259138"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7427" name="Rectangle 3"/>
          <p:cNvSpPr>
            <a:spLocks noGrp="1" noChangeArrowheads="1"/>
          </p:cNvSpPr>
          <p:nvPr>
            <p:ph type="body" sz="half" idx="4294967295"/>
          </p:nvPr>
        </p:nvSpPr>
        <p:spPr>
          <a:xfrm>
            <a:off x="561109" y="1643050"/>
            <a:ext cx="5472949" cy="4686312"/>
          </a:xfrm>
        </p:spPr>
        <p:txBody>
          <a:bodyPr/>
          <a:lstStyle/>
          <a:p>
            <a:r>
              <a:rPr lang="en-US" sz="2200" dirty="0">
                <a:latin typeface="Franklin Gothic Book" pitchFamily="34" charset="0"/>
              </a:rPr>
              <a:t>Bisa </a:t>
            </a:r>
            <a:r>
              <a:rPr lang="en-US" sz="2200" dirty="0" err="1">
                <a:latin typeface="Franklin Gothic Book" pitchFamily="34" charset="0"/>
              </a:rPr>
              <a:t>terdapat</a:t>
            </a:r>
            <a:r>
              <a:rPr lang="en-US" sz="2200" dirty="0">
                <a:latin typeface="Franklin Gothic Book" pitchFamily="34" charset="0"/>
              </a:rPr>
              <a:t> </a:t>
            </a:r>
            <a:r>
              <a:rPr lang="en-US" sz="2200" dirty="0" err="1">
                <a:latin typeface="Franklin Gothic Book" pitchFamily="34" charset="0"/>
              </a:rPr>
              <a:t>lebih</a:t>
            </a:r>
            <a:r>
              <a:rPr lang="en-US" sz="2200" dirty="0">
                <a:latin typeface="Franklin Gothic Book" pitchFamily="34" charset="0"/>
              </a:rPr>
              <a:t> </a:t>
            </a:r>
            <a:r>
              <a:rPr lang="en-US" sz="2200" dirty="0" err="1">
                <a:latin typeface="Franklin Gothic Book" pitchFamily="34" charset="0"/>
              </a:rPr>
              <a:t>dari</a:t>
            </a:r>
            <a:r>
              <a:rPr lang="en-US" sz="2200" dirty="0">
                <a:latin typeface="Franklin Gothic Book" pitchFamily="34" charset="0"/>
              </a:rPr>
              <a:t> </a:t>
            </a:r>
            <a:r>
              <a:rPr lang="en-US" sz="2200" dirty="0" err="1">
                <a:latin typeface="Franklin Gothic Book" pitchFamily="34" charset="0"/>
              </a:rPr>
              <a:t>satu</a:t>
            </a:r>
            <a:r>
              <a:rPr lang="en-US" sz="2200" dirty="0">
                <a:latin typeface="Franklin Gothic Book" pitchFamily="34" charset="0"/>
              </a:rPr>
              <a:t> frame yang </a:t>
            </a:r>
            <a:r>
              <a:rPr lang="en-US" sz="2200" dirty="0" err="1">
                <a:latin typeface="Franklin Gothic Book" pitchFamily="34" charset="0"/>
              </a:rPr>
              <a:t>sama</a:t>
            </a:r>
            <a:r>
              <a:rPr lang="en-US" sz="2200" dirty="0">
                <a:latin typeface="Franklin Gothic Book" pitchFamily="34" charset="0"/>
              </a:rPr>
              <a:t> yang </a:t>
            </a:r>
            <a:r>
              <a:rPr lang="en-US" sz="2200" dirty="0" err="1">
                <a:latin typeface="Franklin Gothic Book" pitchFamily="34" charset="0"/>
              </a:rPr>
              <a:t>beredar</a:t>
            </a:r>
            <a:r>
              <a:rPr lang="en-US" sz="2200" dirty="0">
                <a:latin typeface="Franklin Gothic Book" pitchFamily="34" charset="0"/>
              </a:rPr>
              <a:t> </a:t>
            </a:r>
            <a:r>
              <a:rPr lang="en-US" sz="2200" dirty="0" err="1">
                <a:latin typeface="Franklin Gothic Book" pitchFamily="34" charset="0"/>
              </a:rPr>
              <a:t>pada</a:t>
            </a:r>
            <a:r>
              <a:rPr lang="en-US" sz="2200" dirty="0">
                <a:latin typeface="Franklin Gothic Book" pitchFamily="34" charset="0"/>
              </a:rPr>
              <a:t> </a:t>
            </a:r>
            <a:r>
              <a:rPr lang="en-US" sz="2200" dirty="0" err="1">
                <a:latin typeface="Franklin Gothic Book" pitchFamily="34" charset="0"/>
              </a:rPr>
              <a:t>jaringan</a:t>
            </a:r>
            <a:r>
              <a:rPr lang="en-US" sz="2200" dirty="0">
                <a:latin typeface="Franklin Gothic Book" pitchFamily="34" charset="0"/>
              </a:rPr>
              <a:t> </a:t>
            </a:r>
            <a:r>
              <a:rPr lang="en-US" sz="2200" dirty="0" err="1">
                <a:latin typeface="Franklin Gothic Book" pitchFamily="34" charset="0"/>
              </a:rPr>
              <a:t>multisegment</a:t>
            </a:r>
            <a:endParaRPr lang="en-US" sz="2200" dirty="0">
              <a:latin typeface="Franklin Gothic Book" pitchFamily="34" charset="0"/>
            </a:endParaRPr>
          </a:p>
          <a:p>
            <a:r>
              <a:rPr lang="en-US" sz="2200" dirty="0" err="1">
                <a:latin typeface="Franklin Gothic Book" pitchFamily="34" charset="0"/>
              </a:rPr>
              <a:t>Menimbulkan</a:t>
            </a:r>
            <a:r>
              <a:rPr lang="en-US" sz="2200" dirty="0">
                <a:latin typeface="Franklin Gothic Book" pitchFamily="34" charset="0"/>
              </a:rPr>
              <a:t> </a:t>
            </a:r>
            <a:r>
              <a:rPr lang="en-US" sz="2200" dirty="0" err="1">
                <a:latin typeface="Franklin Gothic Book" pitchFamily="34" charset="0"/>
              </a:rPr>
              <a:t>kebingungan</a:t>
            </a:r>
            <a:r>
              <a:rPr lang="en-US" sz="2200" dirty="0">
                <a:latin typeface="Franklin Gothic Book" pitchFamily="34" charset="0"/>
              </a:rPr>
              <a:t> </a:t>
            </a:r>
            <a:r>
              <a:rPr lang="en-US" sz="2200" dirty="0" err="1">
                <a:latin typeface="Franklin Gothic Book" pitchFamily="34" charset="0"/>
              </a:rPr>
              <a:t>pada</a:t>
            </a:r>
            <a:r>
              <a:rPr lang="en-US" sz="2200" dirty="0">
                <a:latin typeface="Franklin Gothic Book" pitchFamily="34" charset="0"/>
              </a:rPr>
              <a:t> </a:t>
            </a:r>
            <a:r>
              <a:rPr lang="en-US" sz="2200" dirty="0" err="1">
                <a:latin typeface="Franklin Gothic Book" pitchFamily="34" charset="0"/>
              </a:rPr>
              <a:t>pengisian</a:t>
            </a:r>
            <a:r>
              <a:rPr lang="en-US" sz="2200" dirty="0">
                <a:latin typeface="Franklin Gothic Book" pitchFamily="34" charset="0"/>
              </a:rPr>
              <a:t> </a:t>
            </a:r>
            <a:r>
              <a:rPr lang="en-US" sz="2200" dirty="0" err="1">
                <a:latin typeface="Franklin Gothic Book" pitchFamily="34" charset="0"/>
              </a:rPr>
              <a:t>tabel</a:t>
            </a:r>
            <a:r>
              <a:rPr lang="en-US" sz="2200" dirty="0">
                <a:latin typeface="Franklin Gothic Book" pitchFamily="34" charset="0"/>
              </a:rPr>
              <a:t> MAC </a:t>
            </a:r>
            <a:r>
              <a:rPr lang="en-US" sz="2200" dirty="0" err="1">
                <a:latin typeface="Franklin Gothic Book" pitchFamily="34" charset="0"/>
              </a:rPr>
              <a:t>akibat</a:t>
            </a:r>
            <a:r>
              <a:rPr lang="en-US" sz="2200" dirty="0">
                <a:latin typeface="Franklin Gothic Book" pitchFamily="34" charset="0"/>
              </a:rPr>
              <a:t> switch </a:t>
            </a:r>
            <a:r>
              <a:rPr lang="en-US" sz="2200" dirty="0" err="1">
                <a:latin typeface="Franklin Gothic Book" pitchFamily="34" charset="0"/>
              </a:rPr>
              <a:t>dapat</a:t>
            </a:r>
            <a:r>
              <a:rPr lang="en-US" sz="2200" dirty="0">
                <a:latin typeface="Franklin Gothic Book" pitchFamily="34" charset="0"/>
              </a:rPr>
              <a:t> </a:t>
            </a:r>
            <a:r>
              <a:rPr lang="en-US" sz="2200" dirty="0" err="1">
                <a:latin typeface="Franklin Gothic Book" pitchFamily="34" charset="0"/>
              </a:rPr>
              <a:t>menerima</a:t>
            </a:r>
            <a:r>
              <a:rPr lang="en-US" sz="2200" dirty="0">
                <a:latin typeface="Franklin Gothic Book" pitchFamily="34" charset="0"/>
              </a:rPr>
              <a:t> frame </a:t>
            </a:r>
            <a:r>
              <a:rPr lang="en-US" sz="2200" dirty="0" err="1">
                <a:latin typeface="Franklin Gothic Book" pitchFamily="34" charset="0"/>
              </a:rPr>
              <a:t>dari</a:t>
            </a:r>
            <a:r>
              <a:rPr lang="en-US" sz="2200" dirty="0">
                <a:latin typeface="Franklin Gothic Book" pitchFamily="34" charset="0"/>
              </a:rPr>
              <a:t> beberapa link</a:t>
            </a:r>
          </a:p>
          <a:p>
            <a:pPr lvl="1"/>
            <a:r>
              <a:rPr lang="en-US" sz="1800" dirty="0">
                <a:latin typeface="Franklin Gothic Book" pitchFamily="34" charset="0"/>
              </a:rPr>
              <a:t>Switch </a:t>
            </a:r>
            <a:r>
              <a:rPr lang="en-US" sz="1800" dirty="0" err="1">
                <a:latin typeface="Franklin Gothic Book" pitchFamily="34" charset="0"/>
              </a:rPr>
              <a:t>jadi</a:t>
            </a:r>
            <a:r>
              <a:rPr lang="en-US" sz="1800" dirty="0">
                <a:latin typeface="Franklin Gothic Book" pitchFamily="34" charset="0"/>
              </a:rPr>
              <a:t> </a:t>
            </a:r>
            <a:r>
              <a:rPr lang="en-US" sz="1800" dirty="0" err="1">
                <a:latin typeface="Franklin Gothic Book" pitchFamily="34" charset="0"/>
              </a:rPr>
              <a:t>tidak</a:t>
            </a:r>
            <a:r>
              <a:rPr lang="en-US" sz="1800" dirty="0">
                <a:latin typeface="Franklin Gothic Book" pitchFamily="34" charset="0"/>
              </a:rPr>
              <a:t> </a:t>
            </a:r>
            <a:r>
              <a:rPr lang="en-US" sz="1800" dirty="0" err="1">
                <a:latin typeface="Franklin Gothic Book" pitchFamily="34" charset="0"/>
              </a:rPr>
              <a:t>mampu</a:t>
            </a:r>
            <a:r>
              <a:rPr lang="en-US" sz="1800" dirty="0">
                <a:latin typeface="Franklin Gothic Book" pitchFamily="34" charset="0"/>
              </a:rPr>
              <a:t> </a:t>
            </a:r>
            <a:r>
              <a:rPr lang="en-US" sz="1800" dirty="0" err="1">
                <a:latin typeface="Franklin Gothic Book" pitchFamily="34" charset="0"/>
              </a:rPr>
              <a:t>mem</a:t>
            </a:r>
            <a:r>
              <a:rPr lang="en-US" sz="1800" dirty="0">
                <a:latin typeface="Franklin Gothic Book" pitchFamily="34" charset="0"/>
              </a:rPr>
              <a:t>-forward frame </a:t>
            </a:r>
            <a:r>
              <a:rPr lang="en-US" sz="1800" dirty="0" err="1">
                <a:latin typeface="Franklin Gothic Book" pitchFamily="34" charset="0"/>
              </a:rPr>
              <a:t>karena</a:t>
            </a:r>
            <a:r>
              <a:rPr lang="en-US" sz="1800" dirty="0">
                <a:latin typeface="Franklin Gothic Book" pitchFamily="34" charset="0"/>
              </a:rPr>
              <a:t> switch </a:t>
            </a:r>
            <a:r>
              <a:rPr lang="en-US" sz="1800" dirty="0" err="1">
                <a:latin typeface="Franklin Gothic Book" pitchFamily="34" charset="0"/>
              </a:rPr>
              <a:t>terus</a:t>
            </a:r>
            <a:r>
              <a:rPr lang="en-US" sz="1800" dirty="0">
                <a:latin typeface="Franklin Gothic Book" pitchFamily="34" charset="0"/>
              </a:rPr>
              <a:t> melakukan updating </a:t>
            </a:r>
            <a:r>
              <a:rPr lang="en-US" sz="1800" dirty="0" err="1">
                <a:latin typeface="Franklin Gothic Book" pitchFamily="34" charset="0"/>
              </a:rPr>
              <a:t>terhadap</a:t>
            </a:r>
            <a:r>
              <a:rPr lang="en-US" sz="1800" dirty="0">
                <a:latin typeface="Franklin Gothic Book" pitchFamily="34" charset="0"/>
              </a:rPr>
              <a:t> </a:t>
            </a:r>
            <a:r>
              <a:rPr lang="en-US" sz="1800" dirty="0" err="1">
                <a:latin typeface="Franklin Gothic Book" pitchFamily="34" charset="0"/>
              </a:rPr>
              <a:t>tabel</a:t>
            </a:r>
            <a:r>
              <a:rPr lang="en-US" sz="1800" dirty="0">
                <a:latin typeface="Franklin Gothic Book" pitchFamily="34" charset="0"/>
              </a:rPr>
              <a:t> MAC </a:t>
            </a:r>
            <a:r>
              <a:rPr lang="en-US" sz="1800" dirty="0">
                <a:latin typeface="Franklin Gothic Book" pitchFamily="34" charset="0"/>
                <a:cs typeface="Arial" pitchFamily="34" charset="0"/>
              </a:rPr>
              <a:t>→ </a:t>
            </a:r>
            <a:r>
              <a:rPr lang="en-US" sz="1800" dirty="0" err="1">
                <a:latin typeface="Franklin Gothic Book" pitchFamily="34" charset="0"/>
                <a:cs typeface="Arial" pitchFamily="34" charset="0"/>
              </a:rPr>
              <a:t>ini</a:t>
            </a:r>
            <a:r>
              <a:rPr lang="en-US" sz="1800" dirty="0">
                <a:latin typeface="Franklin Gothic Book" pitchFamily="34" charset="0"/>
                <a:cs typeface="Arial" pitchFamily="34" charset="0"/>
              </a:rPr>
              <a:t> </a:t>
            </a:r>
            <a:r>
              <a:rPr lang="en-US" sz="1800" dirty="0" err="1">
                <a:latin typeface="Franklin Gothic Book" pitchFamily="34" charset="0"/>
                <a:cs typeface="Arial" pitchFamily="34" charset="0"/>
              </a:rPr>
              <a:t>disebut</a:t>
            </a:r>
            <a:r>
              <a:rPr lang="en-US" sz="1800" dirty="0">
                <a:latin typeface="Franklin Gothic Book" pitchFamily="34" charset="0"/>
                <a:cs typeface="Arial" pitchFamily="34" charset="0"/>
              </a:rPr>
              <a:t> </a:t>
            </a:r>
            <a:r>
              <a:rPr lang="en-US" sz="1800" i="1" dirty="0">
                <a:latin typeface="Franklin Gothic Book" pitchFamily="34" charset="0"/>
                <a:cs typeface="Arial" pitchFamily="34" charset="0"/>
              </a:rPr>
              <a:t>thrashing the MAC table</a:t>
            </a:r>
            <a:endParaRPr lang="en-US" sz="1800" dirty="0">
              <a:latin typeface="Franklin Gothic Book" pitchFamily="34" charset="0"/>
              <a:cs typeface="Arial" pitchFamily="34" charset="0"/>
            </a:endParaRPr>
          </a:p>
          <a:p>
            <a:pPr lvl="1"/>
            <a:endParaRPr lang="en-US" sz="1800" dirty="0">
              <a:latin typeface="Franklin Gothic Book" pitchFamily="34" charset="0"/>
            </a:endParaRPr>
          </a:p>
        </p:txBody>
      </p:sp>
      <p:sp>
        <p:nvSpPr>
          <p:cNvPr id="6"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225</a:t>
            </a:fld>
            <a:endParaRPr lang="en-SG" dirty="0"/>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4256936317"/>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t>Loop Avoidance (3)</a:t>
            </a:r>
          </a:p>
        </p:txBody>
      </p:sp>
      <p:sp>
        <p:nvSpPr>
          <p:cNvPr id="488451" name="Rectangle 3"/>
          <p:cNvSpPr>
            <a:spLocks noGrp="1" noChangeArrowheads="1"/>
          </p:cNvSpPr>
          <p:nvPr>
            <p:ph type="body" idx="1"/>
          </p:nvPr>
        </p:nvSpPr>
        <p:spPr/>
        <p:txBody>
          <a:bodyPr/>
          <a:lstStyle/>
          <a:p>
            <a:r>
              <a:rPr lang="en-US" dirty="0"/>
              <a:t>Bisa </a:t>
            </a:r>
            <a:r>
              <a:rPr lang="en-US" dirty="0" err="1"/>
              <a:t>terjadi</a:t>
            </a:r>
            <a:r>
              <a:rPr lang="en-US" dirty="0"/>
              <a:t> multiple loop </a:t>
            </a:r>
            <a:r>
              <a:rPr lang="en-US" dirty="0" err="1"/>
              <a:t>di</a:t>
            </a:r>
            <a:r>
              <a:rPr lang="en-US" dirty="0"/>
              <a:t> </a:t>
            </a:r>
            <a:r>
              <a:rPr lang="en-US" dirty="0" err="1"/>
              <a:t>dalam</a:t>
            </a:r>
            <a:r>
              <a:rPr lang="en-US" dirty="0"/>
              <a:t> </a:t>
            </a:r>
            <a:r>
              <a:rPr lang="en-US" dirty="0" err="1"/>
              <a:t>jaringan</a:t>
            </a:r>
            <a:endParaRPr lang="en-US" dirty="0"/>
          </a:p>
          <a:p>
            <a:pPr lvl="1"/>
            <a:r>
              <a:rPr lang="en-US" dirty="0" err="1"/>
              <a:t>Ada</a:t>
            </a:r>
            <a:r>
              <a:rPr lang="en-US" dirty="0"/>
              <a:t> loop </a:t>
            </a:r>
            <a:r>
              <a:rPr lang="en-US" dirty="0" err="1"/>
              <a:t>di</a:t>
            </a:r>
            <a:r>
              <a:rPr lang="en-US" dirty="0"/>
              <a:t> </a:t>
            </a:r>
            <a:r>
              <a:rPr lang="en-US" dirty="0" err="1"/>
              <a:t>dalam</a:t>
            </a:r>
            <a:r>
              <a:rPr lang="en-US" dirty="0"/>
              <a:t> loop</a:t>
            </a:r>
          </a:p>
          <a:p>
            <a:pPr lvl="2"/>
            <a:r>
              <a:rPr lang="en-US" dirty="0" err="1"/>
              <a:t>Bila</a:t>
            </a:r>
            <a:r>
              <a:rPr lang="en-US" dirty="0"/>
              <a:t> </a:t>
            </a:r>
            <a:r>
              <a:rPr lang="en-US" dirty="0" err="1"/>
              <a:t>ada</a:t>
            </a:r>
            <a:r>
              <a:rPr lang="en-US" dirty="0"/>
              <a:t> broadcast storm, </a:t>
            </a:r>
            <a:r>
              <a:rPr lang="en-US" dirty="0" err="1"/>
              <a:t>maka</a:t>
            </a:r>
            <a:r>
              <a:rPr lang="en-US" dirty="0"/>
              <a:t> switch </a:t>
            </a:r>
            <a:r>
              <a:rPr lang="en-US" dirty="0" err="1"/>
              <a:t>tidak</a:t>
            </a:r>
            <a:r>
              <a:rPr lang="en-US" dirty="0"/>
              <a:t> </a:t>
            </a:r>
            <a:r>
              <a:rPr lang="en-US" dirty="0" err="1"/>
              <a:t>dapat</a:t>
            </a:r>
            <a:r>
              <a:rPr lang="en-US" dirty="0"/>
              <a:t> </a:t>
            </a:r>
            <a:r>
              <a:rPr lang="en-US" dirty="0" err="1"/>
              <a:t>lagi</a:t>
            </a:r>
            <a:r>
              <a:rPr lang="en-US" dirty="0"/>
              <a:t> melakukan packet switching</a:t>
            </a:r>
          </a:p>
          <a:p>
            <a:r>
              <a:rPr lang="en-US" dirty="0"/>
              <a:t>Spanning-Tree Protocol </a:t>
            </a:r>
            <a:r>
              <a:rPr lang="en-US" dirty="0" err="1"/>
              <a:t>dibuat</a:t>
            </a:r>
            <a:r>
              <a:rPr lang="en-US" dirty="0"/>
              <a:t> </a:t>
            </a:r>
            <a:r>
              <a:rPr lang="en-US" dirty="0" err="1"/>
              <a:t>untuk</a:t>
            </a:r>
            <a:r>
              <a:rPr lang="en-US" dirty="0"/>
              <a:t> </a:t>
            </a:r>
            <a:r>
              <a:rPr lang="en-US" dirty="0" err="1"/>
              <a:t>menanggulangi</a:t>
            </a:r>
            <a:r>
              <a:rPr lang="en-US" dirty="0"/>
              <a:t> </a:t>
            </a:r>
            <a:r>
              <a:rPr lang="en-US" dirty="0" err="1"/>
              <a:t>kemungkinan</a:t>
            </a:r>
            <a:r>
              <a:rPr lang="en-US" dirty="0"/>
              <a:t> </a:t>
            </a:r>
            <a:r>
              <a:rPr lang="en-US" dirty="0" err="1"/>
              <a:t>adanya</a:t>
            </a:r>
            <a:r>
              <a:rPr lang="en-US" dirty="0"/>
              <a:t> loop </a:t>
            </a:r>
            <a:r>
              <a:rPr lang="en-US" dirty="0" err="1"/>
              <a:t>di</a:t>
            </a:r>
            <a:r>
              <a:rPr lang="en-US" dirty="0"/>
              <a:t> </a:t>
            </a:r>
            <a:r>
              <a:rPr lang="en-US" dirty="0" err="1"/>
              <a:t>jaringan</a:t>
            </a:r>
            <a:endParaRPr lang="en-US"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226</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83961557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a:t>Spanning-Tree Protocol (STP)</a:t>
            </a:r>
          </a:p>
        </p:txBody>
      </p:sp>
      <p:sp>
        <p:nvSpPr>
          <p:cNvPr id="489475" name="Rectangle 3"/>
          <p:cNvSpPr>
            <a:spLocks noGrp="1" noChangeArrowheads="1"/>
          </p:cNvSpPr>
          <p:nvPr>
            <p:ph type="body" idx="1"/>
          </p:nvPr>
        </p:nvSpPr>
        <p:spPr/>
        <p:txBody>
          <a:bodyPr/>
          <a:lstStyle/>
          <a:p>
            <a:r>
              <a:rPr lang="en-US" sz="2400" dirty="0" err="1"/>
              <a:t>Dibuat</a:t>
            </a:r>
            <a:r>
              <a:rPr lang="en-US" sz="2400" dirty="0"/>
              <a:t> </a:t>
            </a:r>
            <a:r>
              <a:rPr lang="en-US" sz="2400" dirty="0" err="1"/>
              <a:t>pertama</a:t>
            </a:r>
            <a:r>
              <a:rPr lang="en-US" sz="2400" dirty="0"/>
              <a:t> kali </a:t>
            </a:r>
            <a:r>
              <a:rPr lang="en-US" sz="2400" dirty="0" err="1"/>
              <a:t>oleh</a:t>
            </a:r>
            <a:r>
              <a:rPr lang="en-US" sz="2400" dirty="0"/>
              <a:t> Digital Equipment Corporation (DEC) [</a:t>
            </a:r>
            <a:r>
              <a:rPr lang="en-US" sz="2400" dirty="0" err="1"/>
              <a:t>sekarang</a:t>
            </a:r>
            <a:r>
              <a:rPr lang="en-US" sz="2400" dirty="0"/>
              <a:t> Compaq]</a:t>
            </a:r>
          </a:p>
          <a:p>
            <a:r>
              <a:rPr lang="en-US" sz="2400" dirty="0" err="1"/>
              <a:t>Lalu</a:t>
            </a:r>
            <a:r>
              <a:rPr lang="en-US" sz="2400" dirty="0"/>
              <a:t> IEEE </a:t>
            </a:r>
            <a:r>
              <a:rPr lang="en-US" sz="2400" dirty="0" err="1"/>
              <a:t>membuat</a:t>
            </a:r>
            <a:r>
              <a:rPr lang="en-US" sz="2400" dirty="0"/>
              <a:t> </a:t>
            </a:r>
            <a:r>
              <a:rPr lang="en-US" sz="2400" dirty="0" err="1"/>
              <a:t>versi</a:t>
            </a:r>
            <a:r>
              <a:rPr lang="en-US" sz="2400" dirty="0"/>
              <a:t>  STP yang </a:t>
            </a:r>
            <a:r>
              <a:rPr lang="en-US" sz="2400" dirty="0" err="1"/>
              <a:t>disebut</a:t>
            </a:r>
            <a:r>
              <a:rPr lang="en-US" sz="2400" dirty="0"/>
              <a:t> 802.1d</a:t>
            </a:r>
          </a:p>
          <a:p>
            <a:pPr lvl="1"/>
            <a:r>
              <a:rPr lang="en-US" sz="2200" dirty="0" err="1"/>
              <a:t>Tidak</a:t>
            </a:r>
            <a:r>
              <a:rPr lang="en-US" sz="2200" dirty="0"/>
              <a:t> </a:t>
            </a:r>
            <a:r>
              <a:rPr lang="en-US" sz="2200" dirty="0" err="1"/>
              <a:t>kompatibel</a:t>
            </a:r>
            <a:r>
              <a:rPr lang="en-US" sz="2200" dirty="0"/>
              <a:t> </a:t>
            </a:r>
            <a:r>
              <a:rPr lang="en-US" sz="2200" dirty="0" err="1"/>
              <a:t>dengan</a:t>
            </a:r>
            <a:r>
              <a:rPr lang="en-US" sz="2200" dirty="0"/>
              <a:t> </a:t>
            </a:r>
            <a:r>
              <a:rPr lang="en-US" sz="2200" dirty="0" err="1"/>
              <a:t>versi</a:t>
            </a:r>
            <a:r>
              <a:rPr lang="en-US" sz="2200" dirty="0"/>
              <a:t> DEC</a:t>
            </a:r>
          </a:p>
          <a:p>
            <a:pPr lvl="1"/>
            <a:r>
              <a:rPr lang="en-US" sz="2200" dirty="0" err="1"/>
              <a:t>Seluruh</a:t>
            </a:r>
            <a:r>
              <a:rPr lang="en-US" sz="2200" dirty="0"/>
              <a:t> switch Cisco </a:t>
            </a:r>
            <a:r>
              <a:rPr lang="en-US" sz="2200" dirty="0" err="1"/>
              <a:t>menjalankan</a:t>
            </a:r>
            <a:r>
              <a:rPr lang="en-US" sz="2200" dirty="0"/>
              <a:t> STP </a:t>
            </a:r>
            <a:r>
              <a:rPr lang="en-US" sz="2200" dirty="0" err="1"/>
              <a:t>versi</a:t>
            </a:r>
            <a:r>
              <a:rPr lang="en-US" sz="2200" dirty="0"/>
              <a:t> IEEE802.1d</a:t>
            </a:r>
          </a:p>
          <a:p>
            <a:r>
              <a:rPr lang="en-US" sz="2400" dirty="0" err="1"/>
              <a:t>Fungsi</a:t>
            </a:r>
            <a:r>
              <a:rPr lang="en-US" sz="2400" dirty="0"/>
              <a:t> </a:t>
            </a:r>
            <a:r>
              <a:rPr lang="en-US" sz="2400" dirty="0" err="1"/>
              <a:t>utama</a:t>
            </a:r>
            <a:r>
              <a:rPr lang="en-US" sz="2400" dirty="0"/>
              <a:t> STP </a:t>
            </a:r>
            <a:r>
              <a:rPr lang="en-US" sz="2400" dirty="0" err="1"/>
              <a:t>adalah</a:t>
            </a:r>
            <a:r>
              <a:rPr lang="en-US" sz="2400" dirty="0"/>
              <a:t> </a:t>
            </a:r>
            <a:r>
              <a:rPr lang="en-US" sz="2400" dirty="0" err="1"/>
              <a:t>mencegah</a:t>
            </a:r>
            <a:r>
              <a:rPr lang="en-US" sz="2400" dirty="0"/>
              <a:t> </a:t>
            </a:r>
            <a:r>
              <a:rPr lang="en-US" sz="2400" dirty="0" err="1"/>
              <a:t>adanya</a:t>
            </a:r>
            <a:r>
              <a:rPr lang="en-US" sz="2400" dirty="0"/>
              <a:t> loop </a:t>
            </a:r>
            <a:r>
              <a:rPr lang="en-US" sz="2400" dirty="0" err="1"/>
              <a:t>pada</a:t>
            </a:r>
            <a:r>
              <a:rPr lang="en-US" sz="2400" dirty="0"/>
              <a:t> </a:t>
            </a:r>
            <a:r>
              <a:rPr lang="en-US" sz="2400" dirty="0" err="1"/>
              <a:t>jaringan</a:t>
            </a:r>
            <a:r>
              <a:rPr lang="en-US" sz="2400" dirty="0"/>
              <a:t> layer-2 (</a:t>
            </a:r>
            <a:r>
              <a:rPr lang="en-US" sz="2400" dirty="0" err="1"/>
              <a:t>baik</a:t>
            </a:r>
            <a:r>
              <a:rPr lang="en-US" sz="2400" dirty="0"/>
              <a:t> </a:t>
            </a:r>
            <a:r>
              <a:rPr lang="en-US" sz="2400" dirty="0" err="1"/>
              <a:t>menggunakan</a:t>
            </a:r>
            <a:r>
              <a:rPr lang="en-US" sz="2400" dirty="0"/>
              <a:t> bridge </a:t>
            </a:r>
            <a:r>
              <a:rPr lang="en-US" sz="2400" dirty="0" err="1"/>
              <a:t>maupun</a:t>
            </a:r>
            <a:r>
              <a:rPr lang="en-US" sz="2400" dirty="0"/>
              <a:t> switch)</a:t>
            </a:r>
          </a:p>
          <a:p>
            <a:r>
              <a:rPr lang="en-US" sz="2400" dirty="0"/>
              <a:t>STP secara </a:t>
            </a:r>
            <a:r>
              <a:rPr lang="en-US" sz="2400" dirty="0" err="1"/>
              <a:t>terus</a:t>
            </a:r>
            <a:r>
              <a:rPr lang="en-US" sz="2400" dirty="0"/>
              <a:t> </a:t>
            </a:r>
            <a:r>
              <a:rPr lang="en-US" sz="2400" dirty="0" err="1"/>
              <a:t>menerus</a:t>
            </a:r>
            <a:r>
              <a:rPr lang="en-US" sz="2400" dirty="0"/>
              <a:t> </a:t>
            </a:r>
            <a:r>
              <a:rPr lang="en-US" sz="2400" dirty="0" err="1"/>
              <a:t>memantau</a:t>
            </a:r>
            <a:r>
              <a:rPr lang="en-US" sz="2400" dirty="0"/>
              <a:t> </a:t>
            </a:r>
            <a:r>
              <a:rPr lang="en-US" sz="2400" dirty="0" err="1"/>
              <a:t>seluruh</a:t>
            </a:r>
            <a:r>
              <a:rPr lang="en-US" sz="2400" dirty="0"/>
              <a:t> link </a:t>
            </a:r>
            <a:r>
              <a:rPr lang="en-US" sz="2400" dirty="0" err="1"/>
              <a:t>pada</a:t>
            </a:r>
            <a:r>
              <a:rPr lang="en-US" sz="2400" dirty="0"/>
              <a:t> </a:t>
            </a:r>
            <a:r>
              <a:rPr lang="en-US" sz="2400" dirty="0" err="1"/>
              <a:t>jaringan</a:t>
            </a:r>
            <a:r>
              <a:rPr lang="en-US" sz="2400" dirty="0"/>
              <a:t> agar </a:t>
            </a:r>
            <a:r>
              <a:rPr lang="en-US" sz="2400" dirty="0" err="1"/>
              <a:t>tidak</a:t>
            </a:r>
            <a:r>
              <a:rPr lang="en-US" sz="2400" dirty="0"/>
              <a:t> </a:t>
            </a:r>
            <a:r>
              <a:rPr lang="en-US" sz="2400" dirty="0" err="1"/>
              <a:t>terjadi</a:t>
            </a:r>
            <a:r>
              <a:rPr lang="en-US" sz="2400" dirty="0"/>
              <a:t> loop </a:t>
            </a:r>
            <a:r>
              <a:rPr lang="en-US" sz="2400" dirty="0" err="1"/>
              <a:t>dengan</a:t>
            </a:r>
            <a:r>
              <a:rPr lang="en-US" sz="2400" dirty="0"/>
              <a:t> </a:t>
            </a:r>
            <a:r>
              <a:rPr lang="en-US" sz="2400" dirty="0" err="1"/>
              <a:t>mematikan</a:t>
            </a:r>
            <a:r>
              <a:rPr lang="en-US" sz="2400" dirty="0"/>
              <a:t> link-link redundant</a:t>
            </a:r>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227</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99737246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t>Cara kerja STP</a:t>
            </a:r>
          </a:p>
        </p:txBody>
      </p:sp>
      <p:sp>
        <p:nvSpPr>
          <p:cNvPr id="490499" name="Rectangle 3"/>
          <p:cNvSpPr>
            <a:spLocks noGrp="1" noChangeArrowheads="1"/>
          </p:cNvSpPr>
          <p:nvPr>
            <p:ph type="body" idx="1"/>
          </p:nvPr>
        </p:nvSpPr>
        <p:spPr/>
        <p:txBody>
          <a:bodyPr/>
          <a:lstStyle/>
          <a:p>
            <a:r>
              <a:rPr lang="en-US" sz="2400" dirty="0"/>
              <a:t>STP </a:t>
            </a:r>
            <a:r>
              <a:rPr lang="en-US" sz="2400" dirty="0" err="1"/>
              <a:t>akan</a:t>
            </a:r>
            <a:r>
              <a:rPr lang="en-US" sz="2400" dirty="0"/>
              <a:t> </a:t>
            </a:r>
            <a:r>
              <a:rPr lang="en-US" sz="2400" dirty="0" err="1"/>
              <a:t>memutuskan</a:t>
            </a:r>
            <a:r>
              <a:rPr lang="en-US" sz="2400" dirty="0"/>
              <a:t> (shut down) link redundant </a:t>
            </a:r>
            <a:r>
              <a:rPr lang="en-US" sz="2400" dirty="0" err="1"/>
              <a:t>pada</a:t>
            </a:r>
            <a:r>
              <a:rPr lang="en-US" sz="2400" dirty="0"/>
              <a:t> </a:t>
            </a:r>
            <a:r>
              <a:rPr lang="en-US" sz="2400" dirty="0" err="1"/>
              <a:t>jaringan</a:t>
            </a:r>
            <a:r>
              <a:rPr lang="en-US" sz="2400" dirty="0"/>
              <a:t> agar </a:t>
            </a:r>
            <a:r>
              <a:rPr lang="en-US" sz="2400" dirty="0" err="1"/>
              <a:t>tidak</a:t>
            </a:r>
            <a:r>
              <a:rPr lang="en-US" sz="2400" dirty="0"/>
              <a:t> </a:t>
            </a:r>
            <a:r>
              <a:rPr lang="en-US" sz="2400" dirty="0" err="1"/>
              <a:t>ada</a:t>
            </a:r>
            <a:r>
              <a:rPr lang="en-US" sz="2400" dirty="0"/>
              <a:t> loop </a:t>
            </a:r>
            <a:r>
              <a:rPr lang="en-US" sz="2400" dirty="0" err="1"/>
              <a:t>pada</a:t>
            </a:r>
            <a:r>
              <a:rPr lang="en-US" sz="2400" dirty="0"/>
              <a:t> </a:t>
            </a:r>
            <a:r>
              <a:rPr lang="en-US" sz="2400" dirty="0" err="1"/>
              <a:t>jaringan</a:t>
            </a:r>
            <a:endParaRPr lang="en-US" sz="2400" dirty="0"/>
          </a:p>
          <a:p>
            <a:r>
              <a:rPr lang="en-US" sz="2400" dirty="0" err="1"/>
              <a:t>Caranya</a:t>
            </a:r>
            <a:r>
              <a:rPr lang="en-US" sz="2400" dirty="0"/>
              <a:t> </a:t>
            </a:r>
            <a:r>
              <a:rPr lang="en-US" sz="2400" dirty="0" err="1"/>
              <a:t>dengan</a:t>
            </a:r>
            <a:r>
              <a:rPr lang="en-US" sz="2400" dirty="0"/>
              <a:t> </a:t>
            </a:r>
            <a:r>
              <a:rPr lang="en-US" sz="2400" dirty="0" err="1"/>
              <a:t>terlebih</a:t>
            </a:r>
            <a:r>
              <a:rPr lang="en-US" sz="2400" dirty="0"/>
              <a:t> </a:t>
            </a:r>
            <a:r>
              <a:rPr lang="en-US" sz="2400" dirty="0" err="1"/>
              <a:t>dulu</a:t>
            </a:r>
            <a:r>
              <a:rPr lang="en-US" sz="2400" dirty="0"/>
              <a:t> </a:t>
            </a:r>
            <a:r>
              <a:rPr lang="en-US" sz="2400" dirty="0" err="1"/>
              <a:t>memilih</a:t>
            </a:r>
            <a:r>
              <a:rPr lang="en-US" sz="2400" dirty="0"/>
              <a:t> </a:t>
            </a:r>
            <a:r>
              <a:rPr lang="en-US" sz="2400" dirty="0" err="1"/>
              <a:t>suatu</a:t>
            </a:r>
            <a:r>
              <a:rPr lang="en-US" sz="2400" dirty="0"/>
              <a:t> </a:t>
            </a:r>
            <a:r>
              <a:rPr lang="en-US" sz="2400" i="1" dirty="0"/>
              <a:t>root bridge</a:t>
            </a:r>
            <a:endParaRPr lang="en-US" sz="2400" dirty="0"/>
          </a:p>
          <a:p>
            <a:pPr lvl="1"/>
            <a:r>
              <a:rPr lang="en-US" sz="2200" i="1" dirty="0"/>
              <a:t>Root bridge</a:t>
            </a:r>
            <a:r>
              <a:rPr lang="en-US" sz="2200" dirty="0"/>
              <a:t> </a:t>
            </a:r>
            <a:r>
              <a:rPr lang="en-US" sz="2200" dirty="0" err="1"/>
              <a:t>akan</a:t>
            </a:r>
            <a:r>
              <a:rPr lang="en-US" sz="2200" dirty="0"/>
              <a:t> </a:t>
            </a:r>
            <a:r>
              <a:rPr lang="en-US" sz="2200" dirty="0" err="1"/>
              <a:t>menentukan</a:t>
            </a:r>
            <a:r>
              <a:rPr lang="en-US" sz="2200" dirty="0"/>
              <a:t> </a:t>
            </a:r>
            <a:r>
              <a:rPr lang="en-US" sz="2200" dirty="0" err="1"/>
              <a:t>topologi</a:t>
            </a:r>
            <a:r>
              <a:rPr lang="en-US" sz="2200" dirty="0"/>
              <a:t> </a:t>
            </a:r>
            <a:r>
              <a:rPr lang="en-US" sz="2200" dirty="0" err="1"/>
              <a:t>jaringan</a:t>
            </a:r>
            <a:endParaRPr lang="en-US" sz="2200" dirty="0"/>
          </a:p>
          <a:p>
            <a:pPr lvl="1"/>
            <a:r>
              <a:rPr lang="en-US" sz="2200" dirty="0" err="1"/>
              <a:t>Hanya</a:t>
            </a:r>
            <a:r>
              <a:rPr lang="en-US" sz="2200" dirty="0"/>
              <a:t> </a:t>
            </a:r>
            <a:r>
              <a:rPr lang="en-US" sz="2200" dirty="0" err="1"/>
              <a:t>boleh</a:t>
            </a:r>
            <a:r>
              <a:rPr lang="en-US" sz="2200" dirty="0"/>
              <a:t> </a:t>
            </a:r>
            <a:r>
              <a:rPr lang="en-US" sz="2200" dirty="0" err="1"/>
              <a:t>ada</a:t>
            </a:r>
            <a:r>
              <a:rPr lang="en-US" sz="2200" dirty="0"/>
              <a:t> </a:t>
            </a:r>
            <a:r>
              <a:rPr lang="en-US" sz="2200" dirty="0" err="1"/>
              <a:t>satu</a:t>
            </a:r>
            <a:r>
              <a:rPr lang="en-US" sz="2200" dirty="0"/>
              <a:t> </a:t>
            </a:r>
            <a:r>
              <a:rPr lang="en-US" sz="2200" i="1" dirty="0"/>
              <a:t>root bridge </a:t>
            </a:r>
            <a:r>
              <a:rPr lang="en-US" sz="2200" dirty="0" err="1"/>
              <a:t>pada</a:t>
            </a:r>
            <a:r>
              <a:rPr lang="en-US" sz="2200" dirty="0"/>
              <a:t> </a:t>
            </a:r>
            <a:r>
              <a:rPr lang="en-US" sz="2200" dirty="0" err="1"/>
              <a:t>suatu</a:t>
            </a:r>
            <a:r>
              <a:rPr lang="en-US" sz="2200" dirty="0"/>
              <a:t> </a:t>
            </a:r>
            <a:r>
              <a:rPr lang="en-US" sz="2200" dirty="0" err="1"/>
              <a:t>jaringan</a:t>
            </a:r>
            <a:r>
              <a:rPr lang="en-US" sz="2200" dirty="0"/>
              <a:t> </a:t>
            </a:r>
            <a:r>
              <a:rPr lang="en-US" sz="2200" dirty="0" err="1"/>
              <a:t>tertentu</a:t>
            </a:r>
            <a:endParaRPr lang="en-US" sz="2200" dirty="0"/>
          </a:p>
          <a:p>
            <a:pPr lvl="1"/>
            <a:r>
              <a:rPr lang="en-US" sz="2200" dirty="0"/>
              <a:t>Port </a:t>
            </a:r>
            <a:r>
              <a:rPr lang="en-US" sz="2200" i="1" dirty="0"/>
              <a:t>root bridge </a:t>
            </a:r>
            <a:r>
              <a:rPr lang="en-US" sz="2200" dirty="0" err="1"/>
              <a:t>disebut</a:t>
            </a:r>
            <a:r>
              <a:rPr lang="en-US" sz="2200" dirty="0"/>
              <a:t> </a:t>
            </a:r>
            <a:r>
              <a:rPr lang="en-US" sz="2200" i="1" dirty="0"/>
              <a:t>designated ports</a:t>
            </a:r>
            <a:r>
              <a:rPr lang="en-US" sz="2200" dirty="0"/>
              <a:t> yang </a:t>
            </a:r>
            <a:r>
              <a:rPr lang="en-US" sz="2200" dirty="0" err="1"/>
              <a:t>disebut</a:t>
            </a:r>
            <a:r>
              <a:rPr lang="en-US" sz="2200" dirty="0"/>
              <a:t> </a:t>
            </a:r>
            <a:r>
              <a:rPr lang="en-US" sz="2200" dirty="0" err="1"/>
              <a:t>bekerja</a:t>
            </a:r>
            <a:r>
              <a:rPr lang="en-US" sz="2200" dirty="0"/>
              <a:t> </a:t>
            </a:r>
            <a:r>
              <a:rPr lang="en-US" sz="2200" dirty="0" err="1"/>
              <a:t>dalam</a:t>
            </a:r>
            <a:r>
              <a:rPr lang="en-US" sz="2200" dirty="0"/>
              <a:t> </a:t>
            </a:r>
            <a:r>
              <a:rPr lang="en-US" sz="2200" dirty="0" err="1"/>
              <a:t>keadaan</a:t>
            </a:r>
            <a:r>
              <a:rPr lang="en-US" sz="2200" dirty="0"/>
              <a:t> </a:t>
            </a:r>
            <a:r>
              <a:rPr lang="en-US" sz="2200" i="1" dirty="0"/>
              <a:t>forwarding-state</a:t>
            </a:r>
            <a:endParaRPr lang="en-US" sz="2200" dirty="0"/>
          </a:p>
          <a:p>
            <a:pPr lvl="2"/>
            <a:r>
              <a:rPr lang="en-US" sz="1700" dirty="0"/>
              <a:t>Port </a:t>
            </a:r>
            <a:r>
              <a:rPr lang="en-US" sz="1700" i="1" dirty="0" err="1"/>
              <a:t>fowading</a:t>
            </a:r>
            <a:r>
              <a:rPr lang="en-US" sz="1700" i="1" dirty="0"/>
              <a:t>-state </a:t>
            </a:r>
            <a:r>
              <a:rPr lang="en-US" sz="1700" dirty="0" err="1"/>
              <a:t>akan</a:t>
            </a:r>
            <a:r>
              <a:rPr lang="en-US" sz="1700" dirty="0"/>
              <a:t> </a:t>
            </a:r>
            <a:r>
              <a:rPr lang="en-US" sz="1700" dirty="0" err="1"/>
              <a:t>menerima</a:t>
            </a:r>
            <a:r>
              <a:rPr lang="en-US" sz="1700" dirty="0"/>
              <a:t> dan </a:t>
            </a:r>
            <a:r>
              <a:rPr lang="en-US" sz="1700" dirty="0" err="1"/>
              <a:t>mengirimkan</a:t>
            </a:r>
            <a:r>
              <a:rPr lang="en-US" sz="1700" dirty="0"/>
              <a:t> </a:t>
            </a:r>
            <a:r>
              <a:rPr lang="en-US" sz="1700" dirty="0" err="1"/>
              <a:t>trafik</a:t>
            </a:r>
            <a:endParaRPr lang="en-US" sz="1700" dirty="0"/>
          </a:p>
          <a:p>
            <a:r>
              <a:rPr lang="en-US" sz="2400" dirty="0"/>
              <a:t>Switch lain yang </a:t>
            </a:r>
            <a:r>
              <a:rPr lang="en-US" sz="2400" dirty="0" err="1"/>
              <a:t>ada</a:t>
            </a:r>
            <a:r>
              <a:rPr lang="en-US" sz="2400" dirty="0"/>
              <a:t> </a:t>
            </a:r>
            <a:r>
              <a:rPr lang="en-US" sz="2400" dirty="0" err="1"/>
              <a:t>di</a:t>
            </a:r>
            <a:r>
              <a:rPr lang="en-US" sz="2400" dirty="0"/>
              <a:t> </a:t>
            </a:r>
            <a:r>
              <a:rPr lang="en-US" sz="2400" dirty="0" err="1"/>
              <a:t>dalam</a:t>
            </a:r>
            <a:r>
              <a:rPr lang="en-US" sz="2400" dirty="0"/>
              <a:t> </a:t>
            </a:r>
            <a:r>
              <a:rPr lang="en-US" sz="2400" dirty="0" err="1"/>
              <a:t>jaringan</a:t>
            </a:r>
            <a:r>
              <a:rPr lang="en-US" sz="2400" dirty="0"/>
              <a:t> </a:t>
            </a:r>
            <a:r>
              <a:rPr lang="en-US" sz="2400" dirty="0" err="1"/>
              <a:t>disebut</a:t>
            </a:r>
            <a:r>
              <a:rPr lang="en-US" sz="2400" dirty="0"/>
              <a:t> </a:t>
            </a:r>
            <a:r>
              <a:rPr lang="en-US" sz="2400" i="1" dirty="0" err="1"/>
              <a:t>nonroot</a:t>
            </a:r>
            <a:r>
              <a:rPr lang="en-US" sz="2400" i="1" dirty="0"/>
              <a:t> bridge</a:t>
            </a:r>
            <a:endParaRPr lang="en-US" sz="2400"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228</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25395050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SG"/>
          </a:p>
        </p:txBody>
      </p:sp>
      <p:graphicFrame>
        <p:nvGraphicFramePr>
          <p:cNvPr id="491524" name="Object 4"/>
          <p:cNvGraphicFramePr>
            <a:graphicFrameLocks noGrp="1" noChangeAspect="1"/>
          </p:cNvGraphicFramePr>
          <p:nvPr>
            <p:ph idx="1"/>
          </p:nvPr>
        </p:nvGraphicFramePr>
        <p:xfrm>
          <a:off x="5310183" y="2214554"/>
          <a:ext cx="5129387" cy="2787230"/>
        </p:xfrm>
        <a:graphic>
          <a:graphicData uri="http://schemas.openxmlformats.org/presentationml/2006/ole">
            <mc:AlternateContent xmlns:mc="http://schemas.openxmlformats.org/markup-compatibility/2006">
              <mc:Choice xmlns:v="urn:schemas-microsoft-com:vml" Requires="v">
                <p:oleObj spid="_x0000_s10250" name="Visio" r:id="rId3" imgW="6275832" imgH="3409188" progId="Visio.Drawing.11">
                  <p:embed/>
                </p:oleObj>
              </mc:Choice>
              <mc:Fallback>
                <p:oleObj name="Visio" r:id="rId3" imgW="6275832" imgH="3409188" progId="Visio.Drawing.11">
                  <p:embed/>
                  <p:pic>
                    <p:nvPicPr>
                      <p:cNvPr id="49152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183" y="2214554"/>
                        <a:ext cx="5129387" cy="278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523" name="Rectangle 3"/>
          <p:cNvSpPr>
            <a:spLocks noGrp="1" noChangeArrowheads="1"/>
          </p:cNvSpPr>
          <p:nvPr>
            <p:ph type="body" sz="half" idx="4294967295"/>
          </p:nvPr>
        </p:nvSpPr>
        <p:spPr>
          <a:xfrm>
            <a:off x="457200" y="1571612"/>
            <a:ext cx="4995858" cy="4572032"/>
          </a:xfrm>
        </p:spPr>
        <p:txBody>
          <a:bodyPr>
            <a:noAutofit/>
          </a:bodyPr>
          <a:lstStyle/>
          <a:p>
            <a:pPr>
              <a:lnSpc>
                <a:spcPct val="110000"/>
              </a:lnSpc>
            </a:pPr>
            <a:r>
              <a:rPr lang="en-US" sz="1600" dirty="0">
                <a:latin typeface="Franklin Gothic Book" pitchFamily="34" charset="0"/>
              </a:rPr>
              <a:t>Port </a:t>
            </a:r>
            <a:r>
              <a:rPr lang="en-US" sz="1600" dirty="0" err="1">
                <a:latin typeface="Franklin Gothic Book" pitchFamily="34" charset="0"/>
              </a:rPr>
              <a:t>pada</a:t>
            </a:r>
            <a:r>
              <a:rPr lang="en-US" sz="1600" dirty="0">
                <a:latin typeface="Franklin Gothic Book" pitchFamily="34" charset="0"/>
              </a:rPr>
              <a:t> </a:t>
            </a:r>
            <a:r>
              <a:rPr lang="en-US" sz="1600" i="1" dirty="0" err="1">
                <a:latin typeface="Franklin Gothic Book" pitchFamily="34" charset="0"/>
              </a:rPr>
              <a:t>nonroot</a:t>
            </a:r>
            <a:r>
              <a:rPr lang="en-US" sz="1600" i="1" dirty="0">
                <a:latin typeface="Franklin Gothic Book" pitchFamily="34" charset="0"/>
              </a:rPr>
              <a:t> bridge </a:t>
            </a:r>
            <a:r>
              <a:rPr lang="en-US" sz="1600" dirty="0">
                <a:latin typeface="Franklin Gothic Book" pitchFamily="34" charset="0"/>
              </a:rPr>
              <a:t>yang </a:t>
            </a:r>
            <a:r>
              <a:rPr lang="en-US" sz="1600" dirty="0" err="1">
                <a:latin typeface="Franklin Gothic Book" pitchFamily="34" charset="0"/>
              </a:rPr>
              <a:t>memiliki</a:t>
            </a:r>
            <a:r>
              <a:rPr lang="en-US" sz="1600" dirty="0">
                <a:latin typeface="Franklin Gothic Book" pitchFamily="34" charset="0"/>
              </a:rPr>
              <a:t> </a:t>
            </a:r>
            <a:r>
              <a:rPr lang="en-US" sz="1600" dirty="0" err="1">
                <a:latin typeface="Franklin Gothic Book" pitchFamily="34" charset="0"/>
              </a:rPr>
              <a:t>jalur</a:t>
            </a:r>
            <a:r>
              <a:rPr lang="en-US" sz="1600" dirty="0">
                <a:latin typeface="Franklin Gothic Book" pitchFamily="34" charset="0"/>
              </a:rPr>
              <a:t> </a:t>
            </a:r>
            <a:r>
              <a:rPr lang="en-US" sz="1600" dirty="0" err="1">
                <a:latin typeface="Franklin Gothic Book" pitchFamily="34" charset="0"/>
              </a:rPr>
              <a:t>ke</a:t>
            </a:r>
            <a:r>
              <a:rPr lang="en-US" sz="1600" dirty="0">
                <a:latin typeface="Franklin Gothic Book" pitchFamily="34" charset="0"/>
              </a:rPr>
              <a:t> </a:t>
            </a:r>
            <a:r>
              <a:rPr lang="en-US" sz="1600" dirty="0" err="1">
                <a:latin typeface="Franklin Gothic Book" pitchFamily="34" charset="0"/>
              </a:rPr>
              <a:t>arah</a:t>
            </a:r>
            <a:r>
              <a:rPr lang="en-US" sz="1600" dirty="0">
                <a:latin typeface="Franklin Gothic Book" pitchFamily="34" charset="0"/>
              </a:rPr>
              <a:t> </a:t>
            </a:r>
            <a:r>
              <a:rPr lang="en-US" sz="1600" i="1" dirty="0">
                <a:latin typeface="Franklin Gothic Book" pitchFamily="34" charset="0"/>
              </a:rPr>
              <a:t>root bridge</a:t>
            </a:r>
            <a:r>
              <a:rPr lang="en-US" sz="1600" dirty="0">
                <a:latin typeface="Franklin Gothic Book" pitchFamily="34" charset="0"/>
              </a:rPr>
              <a:t> paling </a:t>
            </a:r>
            <a:r>
              <a:rPr lang="en-US" sz="1600" dirty="0" err="1">
                <a:latin typeface="Franklin Gothic Book" pitchFamily="34" charset="0"/>
              </a:rPr>
              <a:t>murah</a:t>
            </a:r>
            <a:r>
              <a:rPr lang="en-US" sz="1600" dirty="0">
                <a:latin typeface="Franklin Gothic Book" pitchFamily="34" charset="0"/>
              </a:rPr>
              <a:t> </a:t>
            </a:r>
            <a:r>
              <a:rPr lang="en-US" sz="1600" dirty="0" err="1">
                <a:latin typeface="Franklin Gothic Book" pitchFamily="34" charset="0"/>
              </a:rPr>
              <a:t>disebut</a:t>
            </a:r>
            <a:r>
              <a:rPr lang="en-US" sz="1600" dirty="0">
                <a:latin typeface="Franklin Gothic Book" pitchFamily="34" charset="0"/>
              </a:rPr>
              <a:t> </a:t>
            </a:r>
            <a:r>
              <a:rPr lang="en-US" sz="1600" i="1" dirty="0">
                <a:latin typeface="Franklin Gothic Book" pitchFamily="34" charset="0"/>
              </a:rPr>
              <a:t>root port</a:t>
            </a:r>
            <a:r>
              <a:rPr lang="en-US" sz="1600" dirty="0">
                <a:latin typeface="Franklin Gothic Book" pitchFamily="34" charset="0"/>
              </a:rPr>
              <a:t> dan </a:t>
            </a:r>
            <a:r>
              <a:rPr lang="en-US" sz="1600" dirty="0" err="1">
                <a:latin typeface="Franklin Gothic Book" pitchFamily="34" charset="0"/>
              </a:rPr>
              <a:t>akan</a:t>
            </a:r>
            <a:r>
              <a:rPr lang="en-US" sz="1600" dirty="0">
                <a:latin typeface="Franklin Gothic Book" pitchFamily="34" charset="0"/>
              </a:rPr>
              <a:t> </a:t>
            </a:r>
            <a:r>
              <a:rPr lang="en-US" sz="1600" dirty="0" err="1">
                <a:latin typeface="Franklin Gothic Book" pitchFamily="34" charset="0"/>
              </a:rPr>
              <a:t>digunakan</a:t>
            </a:r>
            <a:r>
              <a:rPr lang="en-US" sz="1600" dirty="0">
                <a:latin typeface="Franklin Gothic Book" pitchFamily="34" charset="0"/>
              </a:rPr>
              <a:t> </a:t>
            </a:r>
            <a:r>
              <a:rPr lang="en-US" sz="1600" dirty="0" err="1">
                <a:latin typeface="Franklin Gothic Book" pitchFamily="34" charset="0"/>
              </a:rPr>
              <a:t>untuk</a:t>
            </a:r>
            <a:r>
              <a:rPr lang="en-US" sz="1600" dirty="0">
                <a:latin typeface="Franklin Gothic Book" pitchFamily="34" charset="0"/>
              </a:rPr>
              <a:t> </a:t>
            </a:r>
            <a:r>
              <a:rPr lang="en-US" sz="1600" dirty="0" err="1">
                <a:latin typeface="Franklin Gothic Book" pitchFamily="34" charset="0"/>
              </a:rPr>
              <a:t>mengirim</a:t>
            </a:r>
            <a:r>
              <a:rPr lang="en-US" sz="1600" dirty="0">
                <a:latin typeface="Franklin Gothic Book" pitchFamily="34" charset="0"/>
              </a:rPr>
              <a:t> dan </a:t>
            </a:r>
            <a:r>
              <a:rPr lang="en-US" sz="1600" dirty="0" err="1">
                <a:latin typeface="Franklin Gothic Book" pitchFamily="34" charset="0"/>
              </a:rPr>
              <a:t>menerima</a:t>
            </a:r>
            <a:r>
              <a:rPr lang="en-US" sz="1600" dirty="0">
                <a:latin typeface="Franklin Gothic Book" pitchFamily="34" charset="0"/>
              </a:rPr>
              <a:t> </a:t>
            </a:r>
            <a:r>
              <a:rPr lang="en-US" sz="1600" dirty="0" err="1">
                <a:latin typeface="Franklin Gothic Book" pitchFamily="34" charset="0"/>
              </a:rPr>
              <a:t>trafik</a:t>
            </a:r>
            <a:endParaRPr lang="en-US" sz="1600" dirty="0">
              <a:latin typeface="Franklin Gothic Book" pitchFamily="34" charset="0"/>
            </a:endParaRPr>
          </a:p>
          <a:p>
            <a:pPr lvl="1">
              <a:lnSpc>
                <a:spcPct val="110000"/>
              </a:lnSpc>
            </a:pPr>
            <a:r>
              <a:rPr lang="en-US" sz="1400" dirty="0">
                <a:latin typeface="Franklin Gothic Book" pitchFamily="34" charset="0"/>
              </a:rPr>
              <a:t>Cost </a:t>
            </a:r>
            <a:r>
              <a:rPr lang="en-US" sz="1400" dirty="0" err="1">
                <a:latin typeface="Franklin Gothic Book" pitchFamily="34" charset="0"/>
              </a:rPr>
              <a:t>suatu</a:t>
            </a:r>
            <a:r>
              <a:rPr lang="en-US" sz="1400" dirty="0">
                <a:latin typeface="Franklin Gothic Book" pitchFamily="34" charset="0"/>
              </a:rPr>
              <a:t> link </a:t>
            </a:r>
            <a:r>
              <a:rPr lang="en-US" sz="1400" dirty="0" err="1">
                <a:latin typeface="Franklin Gothic Book" pitchFamily="34" charset="0"/>
              </a:rPr>
              <a:t>ditentukan</a:t>
            </a:r>
            <a:r>
              <a:rPr lang="en-US" sz="1400" dirty="0">
                <a:latin typeface="Franklin Gothic Book" pitchFamily="34" charset="0"/>
              </a:rPr>
              <a:t> </a:t>
            </a:r>
            <a:r>
              <a:rPr lang="en-US" sz="1400" dirty="0" err="1">
                <a:latin typeface="Franklin Gothic Book" pitchFamily="34" charset="0"/>
              </a:rPr>
              <a:t>berdasarkan</a:t>
            </a:r>
            <a:r>
              <a:rPr lang="en-US" sz="1400" dirty="0">
                <a:latin typeface="Franklin Gothic Book" pitchFamily="34" charset="0"/>
              </a:rPr>
              <a:t> bandwidth link </a:t>
            </a:r>
            <a:r>
              <a:rPr lang="en-US" sz="1400" dirty="0" err="1">
                <a:latin typeface="Franklin Gothic Book" pitchFamily="34" charset="0"/>
              </a:rPr>
              <a:t>tersebut</a:t>
            </a:r>
            <a:endParaRPr lang="en-US" sz="1400" dirty="0">
              <a:latin typeface="Franklin Gothic Book" pitchFamily="34" charset="0"/>
            </a:endParaRPr>
          </a:p>
          <a:p>
            <a:pPr lvl="2">
              <a:lnSpc>
                <a:spcPct val="110000"/>
              </a:lnSpc>
            </a:pPr>
            <a:r>
              <a:rPr lang="en-US" sz="1200" dirty="0">
                <a:latin typeface="Franklin Gothic Book" pitchFamily="34" charset="0"/>
              </a:rPr>
              <a:t>Link yang </a:t>
            </a:r>
            <a:r>
              <a:rPr lang="en-US" sz="1200" dirty="0" err="1">
                <a:latin typeface="Franklin Gothic Book" pitchFamily="34" charset="0"/>
              </a:rPr>
              <a:t>berkecepatan</a:t>
            </a:r>
            <a:r>
              <a:rPr lang="en-US" sz="1200" dirty="0">
                <a:latin typeface="Franklin Gothic Book" pitchFamily="34" charset="0"/>
              </a:rPr>
              <a:t> </a:t>
            </a:r>
            <a:r>
              <a:rPr lang="en-US" sz="1200" dirty="0" err="1">
                <a:latin typeface="Franklin Gothic Book" pitchFamily="34" charset="0"/>
              </a:rPr>
              <a:t>tinggi</a:t>
            </a:r>
            <a:r>
              <a:rPr lang="en-US" sz="1200" dirty="0">
                <a:latin typeface="Franklin Gothic Book" pitchFamily="34" charset="0"/>
              </a:rPr>
              <a:t> (bandwidth </a:t>
            </a:r>
            <a:r>
              <a:rPr lang="en-US" sz="1200" dirty="0" err="1">
                <a:latin typeface="Franklin Gothic Book" pitchFamily="34" charset="0"/>
              </a:rPr>
              <a:t>lebar</a:t>
            </a:r>
            <a:r>
              <a:rPr lang="en-US" sz="1200" dirty="0">
                <a:latin typeface="Franklin Gothic Book" pitchFamily="34" charset="0"/>
              </a:rPr>
              <a:t>) </a:t>
            </a:r>
            <a:r>
              <a:rPr lang="en-US" sz="1200" dirty="0" err="1">
                <a:latin typeface="Franklin Gothic Book" pitchFamily="34" charset="0"/>
              </a:rPr>
              <a:t>akan</a:t>
            </a:r>
            <a:r>
              <a:rPr lang="en-US" sz="1200" dirty="0">
                <a:latin typeface="Franklin Gothic Book" pitchFamily="34" charset="0"/>
              </a:rPr>
              <a:t> </a:t>
            </a:r>
            <a:r>
              <a:rPr lang="en-US" sz="1200" dirty="0" err="1">
                <a:latin typeface="Franklin Gothic Book" pitchFamily="34" charset="0"/>
              </a:rPr>
              <a:t>memiliki</a:t>
            </a:r>
            <a:r>
              <a:rPr lang="en-US" sz="1200" dirty="0">
                <a:latin typeface="Franklin Gothic Book" pitchFamily="34" charset="0"/>
              </a:rPr>
              <a:t> cost yang </a:t>
            </a:r>
            <a:r>
              <a:rPr lang="en-US" sz="1200" dirty="0" err="1">
                <a:latin typeface="Franklin Gothic Book" pitchFamily="34" charset="0"/>
              </a:rPr>
              <a:t>lebih</a:t>
            </a:r>
            <a:r>
              <a:rPr lang="en-US" sz="1200" dirty="0">
                <a:latin typeface="Franklin Gothic Book" pitchFamily="34" charset="0"/>
              </a:rPr>
              <a:t> </a:t>
            </a:r>
            <a:r>
              <a:rPr lang="en-US" sz="1200" dirty="0" err="1">
                <a:latin typeface="Franklin Gothic Book" pitchFamily="34" charset="0"/>
              </a:rPr>
              <a:t>murah</a:t>
            </a:r>
            <a:r>
              <a:rPr lang="en-US" sz="1200" dirty="0">
                <a:latin typeface="Franklin Gothic Book" pitchFamily="34" charset="0"/>
              </a:rPr>
              <a:t> </a:t>
            </a:r>
            <a:r>
              <a:rPr lang="en-US" sz="1200" dirty="0" err="1">
                <a:latin typeface="Franklin Gothic Book" pitchFamily="34" charset="0"/>
              </a:rPr>
              <a:t>daripada</a:t>
            </a:r>
            <a:r>
              <a:rPr lang="en-US" sz="1200" dirty="0">
                <a:latin typeface="Franklin Gothic Book" pitchFamily="34" charset="0"/>
              </a:rPr>
              <a:t> link yang </a:t>
            </a:r>
            <a:r>
              <a:rPr lang="en-US" sz="1200" dirty="0" err="1">
                <a:latin typeface="Franklin Gothic Book" pitchFamily="34" charset="0"/>
              </a:rPr>
              <a:t>berkecepatan</a:t>
            </a:r>
            <a:r>
              <a:rPr lang="en-US" sz="1200" dirty="0">
                <a:latin typeface="Franklin Gothic Book" pitchFamily="34" charset="0"/>
              </a:rPr>
              <a:t> </a:t>
            </a:r>
            <a:r>
              <a:rPr lang="en-US" sz="1200" dirty="0" err="1">
                <a:latin typeface="Franklin Gothic Book" pitchFamily="34" charset="0"/>
              </a:rPr>
              <a:t>lebih</a:t>
            </a:r>
            <a:r>
              <a:rPr lang="en-US" sz="1200" dirty="0">
                <a:latin typeface="Franklin Gothic Book" pitchFamily="34" charset="0"/>
              </a:rPr>
              <a:t> </a:t>
            </a:r>
            <a:r>
              <a:rPr lang="en-US" sz="1200" dirty="0" err="1">
                <a:latin typeface="Franklin Gothic Book" pitchFamily="34" charset="0"/>
              </a:rPr>
              <a:t>rendah</a:t>
            </a:r>
            <a:endParaRPr lang="en-US" sz="1200" dirty="0">
              <a:latin typeface="Franklin Gothic Book" pitchFamily="34" charset="0"/>
            </a:endParaRPr>
          </a:p>
          <a:p>
            <a:pPr>
              <a:lnSpc>
                <a:spcPct val="110000"/>
              </a:lnSpc>
            </a:pPr>
            <a:r>
              <a:rPr lang="en-US" sz="1600" dirty="0">
                <a:latin typeface="Franklin Gothic Book" pitchFamily="34" charset="0"/>
              </a:rPr>
              <a:t>Port yang </a:t>
            </a:r>
            <a:r>
              <a:rPr lang="en-US" sz="1600" dirty="0" err="1">
                <a:latin typeface="Franklin Gothic Book" pitchFamily="34" charset="0"/>
              </a:rPr>
              <a:t>jalur</a:t>
            </a:r>
            <a:r>
              <a:rPr lang="en-US" sz="1600" dirty="0">
                <a:latin typeface="Franklin Gothic Book" pitchFamily="34" charset="0"/>
              </a:rPr>
              <a:t> </a:t>
            </a:r>
            <a:r>
              <a:rPr lang="en-US" sz="1600" dirty="0" err="1">
                <a:latin typeface="Franklin Gothic Book" pitchFamily="34" charset="0"/>
              </a:rPr>
              <a:t>menuju</a:t>
            </a:r>
            <a:r>
              <a:rPr lang="en-US" sz="1600" dirty="0">
                <a:latin typeface="Franklin Gothic Book" pitchFamily="34" charset="0"/>
              </a:rPr>
              <a:t> root bridge-</a:t>
            </a:r>
            <a:r>
              <a:rPr lang="en-US" sz="1600" dirty="0" err="1">
                <a:latin typeface="Franklin Gothic Book" pitchFamily="34" charset="0"/>
              </a:rPr>
              <a:t>nya</a:t>
            </a:r>
            <a:r>
              <a:rPr lang="en-US" sz="1600" dirty="0">
                <a:latin typeface="Franklin Gothic Book" pitchFamily="34" charset="0"/>
              </a:rPr>
              <a:t> paling </a:t>
            </a:r>
            <a:r>
              <a:rPr lang="en-US" sz="1600" dirty="0" err="1">
                <a:latin typeface="Franklin Gothic Book" pitchFamily="34" charset="0"/>
              </a:rPr>
              <a:t>murah</a:t>
            </a:r>
            <a:r>
              <a:rPr lang="en-US" sz="1600" dirty="0">
                <a:latin typeface="Franklin Gothic Book" pitchFamily="34" charset="0"/>
              </a:rPr>
              <a:t> </a:t>
            </a:r>
            <a:r>
              <a:rPr lang="en-US" sz="1600" dirty="0" err="1">
                <a:latin typeface="Franklin Gothic Book" pitchFamily="34" charset="0"/>
              </a:rPr>
              <a:t>disebut</a:t>
            </a:r>
            <a:r>
              <a:rPr lang="en-US" sz="1600" dirty="0">
                <a:latin typeface="Franklin Gothic Book" pitchFamily="34" charset="0"/>
              </a:rPr>
              <a:t> </a:t>
            </a:r>
            <a:r>
              <a:rPr lang="en-US" sz="1600" i="1" dirty="0">
                <a:latin typeface="Franklin Gothic Book" pitchFamily="34" charset="0"/>
              </a:rPr>
              <a:t>designated port</a:t>
            </a:r>
            <a:r>
              <a:rPr lang="en-US" sz="1600" dirty="0">
                <a:latin typeface="Franklin Gothic Book" pitchFamily="34" charset="0"/>
              </a:rPr>
              <a:t> </a:t>
            </a:r>
          </a:p>
          <a:p>
            <a:pPr lvl="1">
              <a:lnSpc>
                <a:spcPct val="110000"/>
              </a:lnSpc>
            </a:pPr>
            <a:r>
              <a:rPr lang="en-US" sz="1400" dirty="0">
                <a:latin typeface="Franklin Gothic Book" pitchFamily="34" charset="0"/>
              </a:rPr>
              <a:t>Port </a:t>
            </a:r>
            <a:r>
              <a:rPr lang="en-US" sz="1400" dirty="0" err="1">
                <a:latin typeface="Franklin Gothic Book" pitchFamily="34" charset="0"/>
              </a:rPr>
              <a:t>lainnya</a:t>
            </a:r>
            <a:r>
              <a:rPr lang="en-US" sz="1400" dirty="0">
                <a:latin typeface="Franklin Gothic Book" pitchFamily="34" charset="0"/>
              </a:rPr>
              <a:t> </a:t>
            </a:r>
            <a:r>
              <a:rPr lang="en-US" sz="1400" dirty="0" err="1">
                <a:latin typeface="Franklin Gothic Book" pitchFamily="34" charset="0"/>
              </a:rPr>
              <a:t>dianggap</a:t>
            </a:r>
            <a:r>
              <a:rPr lang="en-US" sz="1400" dirty="0">
                <a:latin typeface="Franklin Gothic Book" pitchFamily="34" charset="0"/>
              </a:rPr>
              <a:t> </a:t>
            </a:r>
            <a:r>
              <a:rPr lang="en-US" sz="1400" i="1" dirty="0" err="1">
                <a:latin typeface="Franklin Gothic Book" pitchFamily="34" charset="0"/>
              </a:rPr>
              <a:t>nondesignated</a:t>
            </a:r>
            <a:r>
              <a:rPr lang="en-US" sz="1400" i="1" dirty="0">
                <a:latin typeface="Franklin Gothic Book" pitchFamily="34" charset="0"/>
              </a:rPr>
              <a:t> port</a:t>
            </a:r>
            <a:r>
              <a:rPr lang="en-US" sz="1400" dirty="0">
                <a:latin typeface="Franklin Gothic Book" pitchFamily="34" charset="0"/>
              </a:rPr>
              <a:t> dan </a:t>
            </a:r>
            <a:r>
              <a:rPr lang="en-US" sz="1400" dirty="0" err="1">
                <a:latin typeface="Franklin Gothic Book" pitchFamily="34" charset="0"/>
              </a:rPr>
              <a:t>tidak</a:t>
            </a:r>
            <a:r>
              <a:rPr lang="en-US" sz="1400" dirty="0">
                <a:latin typeface="Franklin Gothic Book" pitchFamily="34" charset="0"/>
              </a:rPr>
              <a:t> </a:t>
            </a:r>
            <a:r>
              <a:rPr lang="en-US" sz="1400" dirty="0" err="1">
                <a:latin typeface="Franklin Gothic Book" pitchFamily="34" charset="0"/>
              </a:rPr>
              <a:t>akan</a:t>
            </a:r>
            <a:r>
              <a:rPr lang="en-US" sz="1400" dirty="0">
                <a:latin typeface="Franklin Gothic Book" pitchFamily="34" charset="0"/>
              </a:rPr>
              <a:t> </a:t>
            </a:r>
            <a:r>
              <a:rPr lang="en-US" sz="1400" dirty="0" err="1">
                <a:latin typeface="Franklin Gothic Book" pitchFamily="34" charset="0"/>
              </a:rPr>
              <a:t>digunakan</a:t>
            </a:r>
            <a:r>
              <a:rPr lang="en-US" sz="1400" dirty="0">
                <a:latin typeface="Franklin Gothic Book" pitchFamily="34" charset="0"/>
              </a:rPr>
              <a:t> </a:t>
            </a:r>
            <a:r>
              <a:rPr lang="en-US" sz="1400" dirty="0" err="1">
                <a:latin typeface="Franklin Gothic Book" pitchFamily="34" charset="0"/>
              </a:rPr>
              <a:t>untuk</a:t>
            </a:r>
            <a:r>
              <a:rPr lang="en-US" sz="1400" dirty="0">
                <a:latin typeface="Franklin Gothic Book" pitchFamily="34" charset="0"/>
              </a:rPr>
              <a:t> </a:t>
            </a:r>
            <a:r>
              <a:rPr lang="en-US" sz="1400" dirty="0" err="1">
                <a:latin typeface="Franklin Gothic Book" pitchFamily="34" charset="0"/>
              </a:rPr>
              <a:t>menerima</a:t>
            </a:r>
            <a:r>
              <a:rPr lang="en-US" sz="1400" dirty="0">
                <a:latin typeface="Franklin Gothic Book" pitchFamily="34" charset="0"/>
              </a:rPr>
              <a:t> </a:t>
            </a:r>
            <a:r>
              <a:rPr lang="en-US" sz="1400" dirty="0" err="1">
                <a:latin typeface="Franklin Gothic Book" pitchFamily="34" charset="0"/>
              </a:rPr>
              <a:t>maupun</a:t>
            </a:r>
            <a:r>
              <a:rPr lang="en-US" sz="1400" dirty="0">
                <a:latin typeface="Franklin Gothic Book" pitchFamily="34" charset="0"/>
              </a:rPr>
              <a:t> </a:t>
            </a:r>
            <a:r>
              <a:rPr lang="en-US" sz="1400" dirty="0" err="1">
                <a:latin typeface="Franklin Gothic Book" pitchFamily="34" charset="0"/>
              </a:rPr>
              <a:t>mengirimkan</a:t>
            </a:r>
            <a:r>
              <a:rPr lang="en-US" sz="1400" dirty="0">
                <a:latin typeface="Franklin Gothic Book" pitchFamily="34" charset="0"/>
              </a:rPr>
              <a:t> </a:t>
            </a:r>
            <a:r>
              <a:rPr lang="en-US" sz="1400" dirty="0" err="1">
                <a:latin typeface="Franklin Gothic Book" pitchFamily="34" charset="0"/>
              </a:rPr>
              <a:t>trafik</a:t>
            </a:r>
            <a:endParaRPr lang="en-US" sz="1400" dirty="0">
              <a:latin typeface="Franklin Gothic Book" pitchFamily="34" charset="0"/>
            </a:endParaRPr>
          </a:p>
          <a:p>
            <a:pPr lvl="2">
              <a:lnSpc>
                <a:spcPct val="110000"/>
              </a:lnSpc>
            </a:pPr>
            <a:r>
              <a:rPr lang="en-US" sz="1200" dirty="0">
                <a:latin typeface="Franklin Gothic Book" pitchFamily="34" charset="0"/>
              </a:rPr>
              <a:t>Port </a:t>
            </a:r>
            <a:r>
              <a:rPr lang="en-US" sz="1200" dirty="0" err="1">
                <a:latin typeface="Franklin Gothic Book" pitchFamily="34" charset="0"/>
              </a:rPr>
              <a:t>ini</a:t>
            </a:r>
            <a:r>
              <a:rPr lang="en-US" sz="1200" dirty="0">
                <a:latin typeface="Franklin Gothic Book" pitchFamily="34" charset="0"/>
              </a:rPr>
              <a:t> </a:t>
            </a:r>
            <a:r>
              <a:rPr lang="en-US" sz="1200" dirty="0" err="1">
                <a:latin typeface="Franklin Gothic Book" pitchFamily="34" charset="0"/>
              </a:rPr>
              <a:t>disebut</a:t>
            </a:r>
            <a:r>
              <a:rPr lang="en-US" sz="1200" dirty="0">
                <a:latin typeface="Franklin Gothic Book" pitchFamily="34" charset="0"/>
              </a:rPr>
              <a:t> </a:t>
            </a:r>
            <a:r>
              <a:rPr lang="en-US" sz="1200" dirty="0" err="1">
                <a:latin typeface="Franklin Gothic Book" pitchFamily="34" charset="0"/>
              </a:rPr>
              <a:t>berada</a:t>
            </a:r>
            <a:r>
              <a:rPr lang="en-US" sz="1200" dirty="0">
                <a:latin typeface="Franklin Gothic Book" pitchFamily="34" charset="0"/>
              </a:rPr>
              <a:t> </a:t>
            </a:r>
            <a:r>
              <a:rPr lang="en-US" sz="1200" dirty="0" err="1">
                <a:latin typeface="Franklin Gothic Book" pitchFamily="34" charset="0"/>
              </a:rPr>
              <a:t>dalam</a:t>
            </a:r>
            <a:r>
              <a:rPr lang="en-US" sz="1200" dirty="0">
                <a:latin typeface="Franklin Gothic Book" pitchFamily="34" charset="0"/>
              </a:rPr>
              <a:t> mode </a:t>
            </a:r>
            <a:r>
              <a:rPr lang="en-US" sz="1200" i="1" dirty="0">
                <a:latin typeface="Franklin Gothic Book" pitchFamily="34" charset="0"/>
              </a:rPr>
              <a:t>blocking</a:t>
            </a:r>
          </a:p>
        </p:txBody>
      </p:sp>
      <p:sp>
        <p:nvSpPr>
          <p:cNvPr id="7"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229</a:t>
            </a:fld>
            <a:endParaRPr lang="en-SG" dirty="0"/>
          </a:p>
        </p:txBody>
      </p:sp>
      <p:sp>
        <p:nvSpPr>
          <p:cNvPr id="8"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9"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287471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64916" y="2276872"/>
            <a:ext cx="8403084" cy="1277492"/>
          </a:xfrm>
        </p:spPr>
        <p:txBody>
          <a:bodyPr>
            <a:normAutofit fontScale="90000"/>
          </a:bodyPr>
          <a:lstStyle/>
          <a:p>
            <a:r>
              <a:rPr lang="en-US" dirty="0" smtClean="0"/>
              <a:t>JARINGAN &amp; </a:t>
            </a:r>
            <a:r>
              <a:rPr lang="en-US" dirty="0" err="1" smtClean="0"/>
              <a:t>Protokol</a:t>
            </a:r>
            <a:r>
              <a:rPr lang="en-US" dirty="0" smtClean="0"/>
              <a:t> </a:t>
            </a:r>
            <a:r>
              <a:rPr lang="en-US" dirty="0" err="1" smtClean="0"/>
              <a:t>Komunikasi</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63869239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a:t>Cara memilih </a:t>
            </a:r>
            <a:r>
              <a:rPr lang="en-US" i="1"/>
              <a:t>root bridge</a:t>
            </a:r>
            <a:endParaRPr lang="en-US"/>
          </a:p>
        </p:txBody>
      </p:sp>
      <p:sp>
        <p:nvSpPr>
          <p:cNvPr id="492547" name="Rectangle 3"/>
          <p:cNvSpPr>
            <a:spLocks noGrp="1" noChangeArrowheads="1"/>
          </p:cNvSpPr>
          <p:nvPr>
            <p:ph type="body" idx="1"/>
          </p:nvPr>
        </p:nvSpPr>
        <p:spPr/>
        <p:txBody>
          <a:bodyPr>
            <a:normAutofit/>
          </a:bodyPr>
          <a:lstStyle/>
          <a:p>
            <a:pPr>
              <a:lnSpc>
                <a:spcPct val="150000"/>
              </a:lnSpc>
            </a:pPr>
            <a:r>
              <a:rPr lang="en-US" sz="1900" dirty="0"/>
              <a:t>Switch </a:t>
            </a:r>
            <a:r>
              <a:rPr lang="en-US" sz="1900" dirty="0" err="1"/>
              <a:t>atau</a:t>
            </a:r>
            <a:r>
              <a:rPr lang="en-US" sz="1900" dirty="0"/>
              <a:t> bridge yang </a:t>
            </a:r>
            <a:r>
              <a:rPr lang="en-US" sz="1900" dirty="0" err="1"/>
              <a:t>menjalankan</a:t>
            </a:r>
            <a:r>
              <a:rPr lang="en-US" sz="1900" dirty="0"/>
              <a:t> STP </a:t>
            </a:r>
            <a:r>
              <a:rPr lang="en-US" sz="1900" dirty="0" err="1"/>
              <a:t>akan</a:t>
            </a:r>
            <a:r>
              <a:rPr lang="en-US" sz="1900" dirty="0"/>
              <a:t> </a:t>
            </a:r>
            <a:r>
              <a:rPr lang="en-US" sz="1900" dirty="0" err="1"/>
              <a:t>bertukar</a:t>
            </a:r>
            <a:r>
              <a:rPr lang="en-US" sz="1900" dirty="0"/>
              <a:t> </a:t>
            </a:r>
            <a:r>
              <a:rPr lang="en-US" sz="1900" dirty="0" err="1"/>
              <a:t>informasi</a:t>
            </a:r>
            <a:r>
              <a:rPr lang="en-US" sz="1900" dirty="0"/>
              <a:t> </a:t>
            </a:r>
            <a:r>
              <a:rPr lang="en-US" sz="1900" dirty="0" err="1"/>
              <a:t>menggunakan</a:t>
            </a:r>
            <a:r>
              <a:rPr lang="en-US" sz="1900" dirty="0"/>
              <a:t> </a:t>
            </a:r>
            <a:r>
              <a:rPr lang="en-US" sz="1900" i="1" dirty="0"/>
              <a:t>Bridge Protocol Data Units </a:t>
            </a:r>
            <a:r>
              <a:rPr lang="en-US" sz="1900" dirty="0"/>
              <a:t>(BPDU)</a:t>
            </a:r>
          </a:p>
          <a:p>
            <a:pPr lvl="1">
              <a:lnSpc>
                <a:spcPct val="150000"/>
              </a:lnSpc>
            </a:pPr>
            <a:r>
              <a:rPr lang="en-US" sz="1800" dirty="0"/>
              <a:t>BPDU </a:t>
            </a:r>
            <a:r>
              <a:rPr lang="en-US" sz="1800" dirty="0" err="1"/>
              <a:t>mengirimkan</a:t>
            </a:r>
            <a:r>
              <a:rPr lang="en-US" sz="1800" dirty="0"/>
              <a:t> </a:t>
            </a:r>
            <a:r>
              <a:rPr lang="en-US" sz="1800" dirty="0" err="1"/>
              <a:t>pesan-pesan</a:t>
            </a:r>
            <a:r>
              <a:rPr lang="en-US" sz="1800" dirty="0"/>
              <a:t> </a:t>
            </a:r>
            <a:r>
              <a:rPr lang="en-US" sz="1800" dirty="0" err="1"/>
              <a:t>konfigurasi</a:t>
            </a:r>
            <a:r>
              <a:rPr lang="en-US" sz="1800" dirty="0"/>
              <a:t> (configuration message) </a:t>
            </a:r>
            <a:r>
              <a:rPr lang="en-US" sz="1800" dirty="0" err="1"/>
              <a:t>menggunakan</a:t>
            </a:r>
            <a:r>
              <a:rPr lang="en-US" sz="1800" dirty="0"/>
              <a:t> frame multicast</a:t>
            </a:r>
            <a:endParaRPr lang="en-US" sz="1800" i="1" dirty="0"/>
          </a:p>
          <a:p>
            <a:pPr lvl="1">
              <a:lnSpc>
                <a:spcPct val="150000"/>
              </a:lnSpc>
            </a:pPr>
            <a:r>
              <a:rPr lang="en-US" sz="1800" i="1" dirty="0"/>
              <a:t>Bridge ID</a:t>
            </a:r>
            <a:r>
              <a:rPr lang="en-US" sz="1800" dirty="0"/>
              <a:t> </a:t>
            </a:r>
            <a:r>
              <a:rPr lang="en-US" sz="1800" dirty="0" err="1"/>
              <a:t>dari</a:t>
            </a:r>
            <a:r>
              <a:rPr lang="en-US" sz="1800" dirty="0"/>
              <a:t> </a:t>
            </a:r>
            <a:r>
              <a:rPr lang="en-US" sz="1800" dirty="0" err="1"/>
              <a:t>setiap</a:t>
            </a:r>
            <a:r>
              <a:rPr lang="en-US" sz="1800" dirty="0"/>
              <a:t> </a:t>
            </a:r>
            <a:r>
              <a:rPr lang="en-US" sz="1800" dirty="0" err="1"/>
              <a:t>perangkat</a:t>
            </a:r>
            <a:r>
              <a:rPr lang="en-US" sz="1800" dirty="0"/>
              <a:t> </a:t>
            </a:r>
            <a:r>
              <a:rPr lang="en-US" sz="1800" dirty="0" err="1"/>
              <a:t>dikirimkan</a:t>
            </a:r>
            <a:r>
              <a:rPr lang="en-US" sz="1800" dirty="0"/>
              <a:t> </a:t>
            </a:r>
            <a:r>
              <a:rPr lang="en-US" sz="1800" dirty="0" err="1"/>
              <a:t>ke</a:t>
            </a:r>
            <a:r>
              <a:rPr lang="en-US" sz="1800" dirty="0"/>
              <a:t> </a:t>
            </a:r>
            <a:r>
              <a:rPr lang="en-US" sz="1800" dirty="0" err="1"/>
              <a:t>perangkat</a:t>
            </a:r>
            <a:r>
              <a:rPr lang="en-US" sz="1800" dirty="0"/>
              <a:t> lain </a:t>
            </a:r>
            <a:r>
              <a:rPr lang="en-US" sz="1800" dirty="0" err="1"/>
              <a:t>menggunakan</a:t>
            </a:r>
            <a:r>
              <a:rPr lang="en-US" sz="1800" dirty="0"/>
              <a:t> BPDU</a:t>
            </a:r>
          </a:p>
          <a:p>
            <a:pPr>
              <a:lnSpc>
                <a:spcPct val="150000"/>
              </a:lnSpc>
            </a:pPr>
            <a:r>
              <a:rPr lang="en-US" sz="1900" i="1" dirty="0"/>
              <a:t>Bridge ID</a:t>
            </a:r>
            <a:r>
              <a:rPr lang="en-US" sz="1900" dirty="0"/>
              <a:t> </a:t>
            </a:r>
            <a:r>
              <a:rPr lang="en-US" sz="1900" dirty="0" err="1"/>
              <a:t>digunakan</a:t>
            </a:r>
            <a:r>
              <a:rPr lang="en-US" sz="1900" dirty="0"/>
              <a:t> </a:t>
            </a:r>
            <a:r>
              <a:rPr lang="en-US" sz="1900" dirty="0" err="1"/>
              <a:t>untuk</a:t>
            </a:r>
            <a:r>
              <a:rPr lang="en-US" sz="1900" dirty="0"/>
              <a:t> </a:t>
            </a:r>
            <a:r>
              <a:rPr lang="en-US" sz="1900" dirty="0" err="1"/>
              <a:t>menentukan</a:t>
            </a:r>
            <a:r>
              <a:rPr lang="en-US" sz="1900" dirty="0"/>
              <a:t> </a:t>
            </a:r>
            <a:r>
              <a:rPr lang="en-US" sz="1900" i="1" dirty="0"/>
              <a:t>root bridge </a:t>
            </a:r>
            <a:r>
              <a:rPr lang="en-US" sz="1900" dirty="0"/>
              <a:t>dan </a:t>
            </a:r>
            <a:r>
              <a:rPr lang="en-US" sz="1900" i="1" dirty="0"/>
              <a:t>root port</a:t>
            </a:r>
            <a:endParaRPr lang="en-US" sz="1900" dirty="0"/>
          </a:p>
          <a:p>
            <a:pPr lvl="1">
              <a:lnSpc>
                <a:spcPct val="150000"/>
              </a:lnSpc>
            </a:pPr>
            <a:r>
              <a:rPr lang="en-US" sz="1800" i="1" dirty="0"/>
              <a:t>Bridge ID</a:t>
            </a:r>
            <a:r>
              <a:rPr lang="en-US" sz="1800" dirty="0"/>
              <a:t> </a:t>
            </a:r>
            <a:r>
              <a:rPr lang="en-US" sz="1800" dirty="0" err="1"/>
              <a:t>berukuran</a:t>
            </a:r>
            <a:r>
              <a:rPr lang="en-US" sz="1800" dirty="0"/>
              <a:t> 8 byte dan </a:t>
            </a:r>
            <a:r>
              <a:rPr lang="en-US" sz="1800" dirty="0" err="1"/>
              <a:t>mengikutsertakan</a:t>
            </a:r>
            <a:r>
              <a:rPr lang="en-US" sz="1800" dirty="0"/>
              <a:t> </a:t>
            </a:r>
            <a:r>
              <a:rPr lang="en-US" sz="1800" dirty="0" err="1"/>
              <a:t>prioritas</a:t>
            </a:r>
            <a:r>
              <a:rPr lang="en-US" sz="1800" dirty="0"/>
              <a:t> </a:t>
            </a:r>
            <a:r>
              <a:rPr lang="en-US" sz="1800" dirty="0" err="1"/>
              <a:t>serta</a:t>
            </a:r>
            <a:r>
              <a:rPr lang="en-US" sz="1800" dirty="0"/>
              <a:t> MAC address </a:t>
            </a:r>
            <a:r>
              <a:rPr lang="en-US" sz="1800" dirty="0" err="1"/>
              <a:t>dari</a:t>
            </a:r>
            <a:r>
              <a:rPr lang="en-US" sz="1800" dirty="0"/>
              <a:t> </a:t>
            </a:r>
            <a:r>
              <a:rPr lang="en-US" sz="1800" dirty="0" err="1"/>
              <a:t>perangkat</a:t>
            </a:r>
            <a:r>
              <a:rPr lang="en-US" sz="1800" dirty="0"/>
              <a:t> yang </a:t>
            </a:r>
            <a:r>
              <a:rPr lang="en-US" sz="1800" dirty="0" err="1"/>
              <a:t>bersangkutan</a:t>
            </a:r>
            <a:endParaRPr lang="en-US" sz="1800" dirty="0"/>
          </a:p>
          <a:p>
            <a:pPr lvl="1">
              <a:lnSpc>
                <a:spcPct val="150000"/>
              </a:lnSpc>
            </a:pPr>
            <a:r>
              <a:rPr lang="en-US" sz="1800" dirty="0" err="1"/>
              <a:t>Prioritas</a:t>
            </a:r>
            <a:r>
              <a:rPr lang="en-US" sz="1800" dirty="0"/>
              <a:t> default </a:t>
            </a:r>
            <a:r>
              <a:rPr lang="en-US" sz="1800" dirty="0" err="1"/>
              <a:t>pada</a:t>
            </a:r>
            <a:r>
              <a:rPr lang="en-US" sz="1800" dirty="0"/>
              <a:t> </a:t>
            </a:r>
            <a:r>
              <a:rPr lang="en-US" sz="1800" dirty="0" err="1"/>
              <a:t>seluruh</a:t>
            </a:r>
            <a:r>
              <a:rPr lang="en-US" sz="1800" dirty="0"/>
              <a:t> </a:t>
            </a:r>
            <a:r>
              <a:rPr lang="en-US" sz="1800" dirty="0" err="1"/>
              <a:t>perangkat</a:t>
            </a:r>
            <a:r>
              <a:rPr lang="en-US" sz="1800" dirty="0"/>
              <a:t> yang </a:t>
            </a:r>
            <a:r>
              <a:rPr lang="en-US" sz="1800" dirty="0" err="1"/>
              <a:t>menjalankan</a:t>
            </a:r>
            <a:r>
              <a:rPr lang="en-US" sz="1800" dirty="0"/>
              <a:t> STP </a:t>
            </a:r>
            <a:r>
              <a:rPr lang="en-US" sz="1800" dirty="0" err="1"/>
              <a:t>versi</a:t>
            </a:r>
            <a:r>
              <a:rPr lang="en-US" sz="1800" dirty="0"/>
              <a:t> IEEE </a:t>
            </a:r>
            <a:r>
              <a:rPr lang="en-US" sz="1800" dirty="0" err="1"/>
              <a:t>adalah</a:t>
            </a:r>
            <a:r>
              <a:rPr lang="en-US" sz="1800" dirty="0"/>
              <a:t> 32,768</a:t>
            </a:r>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230</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664916258"/>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t>Cara memilih </a:t>
            </a:r>
            <a:r>
              <a:rPr lang="en-US" i="1"/>
              <a:t>root bridge </a:t>
            </a:r>
            <a:r>
              <a:rPr lang="en-US"/>
              <a:t>(2)</a:t>
            </a:r>
            <a:endParaRPr lang="en-US" i="1"/>
          </a:p>
        </p:txBody>
      </p:sp>
      <p:sp>
        <p:nvSpPr>
          <p:cNvPr id="493571" name="Rectangle 3"/>
          <p:cNvSpPr>
            <a:spLocks noGrp="1" noChangeArrowheads="1"/>
          </p:cNvSpPr>
          <p:nvPr>
            <p:ph type="body" idx="1"/>
          </p:nvPr>
        </p:nvSpPr>
        <p:spPr/>
        <p:txBody>
          <a:bodyPr>
            <a:normAutofit/>
          </a:bodyPr>
          <a:lstStyle/>
          <a:p>
            <a:r>
              <a:rPr lang="en-US" sz="2400" dirty="0" err="1"/>
              <a:t>Penentuan</a:t>
            </a:r>
            <a:r>
              <a:rPr lang="en-US" sz="2400" dirty="0"/>
              <a:t> </a:t>
            </a:r>
            <a:r>
              <a:rPr lang="en-US" sz="2400" i="1" dirty="0"/>
              <a:t>root bridge </a:t>
            </a:r>
            <a:r>
              <a:rPr lang="en-US" sz="2400" dirty="0" err="1"/>
              <a:t>dilakukan</a:t>
            </a:r>
            <a:r>
              <a:rPr lang="en-US" sz="2400" dirty="0"/>
              <a:t> </a:t>
            </a:r>
            <a:r>
              <a:rPr lang="en-US" sz="2400" dirty="0" err="1"/>
              <a:t>dengan</a:t>
            </a:r>
            <a:r>
              <a:rPr lang="en-US" sz="2400" dirty="0"/>
              <a:t> </a:t>
            </a:r>
            <a:r>
              <a:rPr lang="en-US" sz="2400" dirty="0" err="1"/>
              <a:t>melihat</a:t>
            </a:r>
            <a:r>
              <a:rPr lang="en-US" sz="2400" dirty="0"/>
              <a:t> </a:t>
            </a:r>
            <a:r>
              <a:rPr lang="en-US" sz="2400" dirty="0" err="1"/>
              <a:t>prioritas</a:t>
            </a:r>
            <a:r>
              <a:rPr lang="en-US" sz="2400" dirty="0"/>
              <a:t> bridge dan </a:t>
            </a:r>
            <a:r>
              <a:rPr lang="en-US" sz="2400" i="1" dirty="0"/>
              <a:t>MAC address</a:t>
            </a:r>
            <a:endParaRPr lang="en-US" sz="2400" dirty="0"/>
          </a:p>
          <a:p>
            <a:r>
              <a:rPr lang="en-US" sz="2400" dirty="0" err="1"/>
              <a:t>Jika</a:t>
            </a:r>
            <a:r>
              <a:rPr lang="en-US" sz="2400" dirty="0"/>
              <a:t> dua switch </a:t>
            </a:r>
            <a:r>
              <a:rPr lang="en-US" sz="2400" dirty="0" err="1"/>
              <a:t>atau</a:t>
            </a:r>
            <a:r>
              <a:rPr lang="en-US" sz="2400" dirty="0"/>
              <a:t> bridge </a:t>
            </a:r>
            <a:r>
              <a:rPr lang="en-US" sz="2400" dirty="0" err="1"/>
              <a:t>memilki</a:t>
            </a:r>
            <a:r>
              <a:rPr lang="en-US" sz="2400" dirty="0"/>
              <a:t> </a:t>
            </a:r>
            <a:r>
              <a:rPr lang="en-US" sz="2400" dirty="0" err="1"/>
              <a:t>prioritas</a:t>
            </a:r>
            <a:r>
              <a:rPr lang="en-US" sz="2400" dirty="0"/>
              <a:t> yang </a:t>
            </a:r>
            <a:r>
              <a:rPr lang="en-US" sz="2400" dirty="0" err="1"/>
              <a:t>sama</a:t>
            </a:r>
            <a:r>
              <a:rPr lang="en-US" sz="2400" dirty="0"/>
              <a:t>, </a:t>
            </a:r>
            <a:r>
              <a:rPr lang="en-US" sz="2400" dirty="0" err="1"/>
              <a:t>maka</a:t>
            </a:r>
            <a:r>
              <a:rPr lang="en-US" sz="2400" dirty="0"/>
              <a:t> </a:t>
            </a:r>
            <a:r>
              <a:rPr lang="en-US" sz="2400" dirty="0" err="1"/>
              <a:t>barulah</a:t>
            </a:r>
            <a:r>
              <a:rPr lang="en-US" sz="2400" dirty="0"/>
              <a:t> </a:t>
            </a:r>
            <a:r>
              <a:rPr lang="en-US" sz="2400" i="1" dirty="0"/>
              <a:t>MAC address</a:t>
            </a:r>
            <a:r>
              <a:rPr lang="en-US" sz="2400" dirty="0"/>
              <a:t> </a:t>
            </a:r>
            <a:r>
              <a:rPr lang="en-US" sz="2400" dirty="0" err="1"/>
              <a:t>digunakan</a:t>
            </a:r>
            <a:r>
              <a:rPr lang="en-US" sz="2400" dirty="0"/>
              <a:t> </a:t>
            </a:r>
            <a:r>
              <a:rPr lang="en-US" sz="2400" dirty="0" err="1"/>
              <a:t>untuk</a:t>
            </a:r>
            <a:r>
              <a:rPr lang="en-US" sz="2400" dirty="0"/>
              <a:t> </a:t>
            </a:r>
            <a:r>
              <a:rPr lang="en-US" sz="2400" dirty="0" err="1"/>
              <a:t>menentukan</a:t>
            </a:r>
            <a:r>
              <a:rPr lang="en-US" sz="2400" dirty="0"/>
              <a:t> </a:t>
            </a:r>
            <a:r>
              <a:rPr lang="en-US" sz="2400" dirty="0" err="1"/>
              <a:t>mana</a:t>
            </a:r>
            <a:r>
              <a:rPr lang="en-US" sz="2400" dirty="0"/>
              <a:t> </a:t>
            </a:r>
            <a:r>
              <a:rPr lang="en-US" sz="2400" dirty="0" err="1"/>
              <a:t>di</a:t>
            </a:r>
            <a:r>
              <a:rPr lang="en-US" sz="2400" dirty="0"/>
              <a:t> </a:t>
            </a:r>
            <a:r>
              <a:rPr lang="en-US" sz="2400" dirty="0" err="1"/>
              <a:t>antara</a:t>
            </a:r>
            <a:r>
              <a:rPr lang="en-US" sz="2400" dirty="0"/>
              <a:t> </a:t>
            </a:r>
            <a:r>
              <a:rPr lang="en-US" sz="2400" dirty="0" err="1"/>
              <a:t>keduanya</a:t>
            </a:r>
            <a:r>
              <a:rPr lang="en-US" sz="2400" dirty="0"/>
              <a:t> yang </a:t>
            </a:r>
            <a:r>
              <a:rPr lang="en-US" sz="2400" dirty="0" err="1"/>
              <a:t>memiliki</a:t>
            </a:r>
            <a:r>
              <a:rPr lang="en-US" sz="2400" dirty="0"/>
              <a:t> </a:t>
            </a:r>
            <a:r>
              <a:rPr lang="en-US" sz="2400" dirty="0" err="1"/>
              <a:t>prioritas</a:t>
            </a:r>
            <a:r>
              <a:rPr lang="en-US" sz="2400" dirty="0"/>
              <a:t> paling </a:t>
            </a:r>
            <a:r>
              <a:rPr lang="en-US" sz="2400" dirty="0" err="1"/>
              <a:t>rendah</a:t>
            </a:r>
            <a:endParaRPr lang="en-US" sz="2400" dirty="0"/>
          </a:p>
          <a:p>
            <a:pPr lvl="1"/>
            <a:r>
              <a:rPr lang="en-US" sz="2200" dirty="0" err="1"/>
              <a:t>Misalnya</a:t>
            </a:r>
            <a:r>
              <a:rPr lang="en-US" sz="2200" dirty="0"/>
              <a:t> </a:t>
            </a:r>
            <a:r>
              <a:rPr lang="en-US" sz="2200" dirty="0" err="1"/>
              <a:t>ada</a:t>
            </a:r>
            <a:r>
              <a:rPr lang="en-US" sz="2200" dirty="0"/>
              <a:t> dua switch A dan </a:t>
            </a:r>
            <a:r>
              <a:rPr lang="en-US" sz="2200" dirty="0" err="1"/>
              <a:t>B;keduanya</a:t>
            </a:r>
            <a:r>
              <a:rPr lang="en-US" sz="2200" dirty="0"/>
              <a:t> </a:t>
            </a:r>
            <a:r>
              <a:rPr lang="en-US" sz="2200" dirty="0" err="1"/>
              <a:t>memiliki</a:t>
            </a:r>
            <a:r>
              <a:rPr lang="en-US" sz="2200" dirty="0"/>
              <a:t> </a:t>
            </a:r>
            <a:r>
              <a:rPr lang="en-US" sz="2200" dirty="0" err="1"/>
              <a:t>prioritas</a:t>
            </a:r>
            <a:r>
              <a:rPr lang="en-US" sz="2200" dirty="0"/>
              <a:t> 32,768 </a:t>
            </a:r>
            <a:r>
              <a:rPr lang="en-US" sz="2200" dirty="0" err="1"/>
              <a:t>maka</a:t>
            </a:r>
            <a:r>
              <a:rPr lang="en-US" sz="2200" dirty="0"/>
              <a:t> </a:t>
            </a:r>
            <a:r>
              <a:rPr lang="en-US" sz="2200" i="1" dirty="0"/>
              <a:t>MAC address </a:t>
            </a:r>
            <a:r>
              <a:rPr lang="en-US" sz="2200" dirty="0" err="1"/>
              <a:t>akan</a:t>
            </a:r>
            <a:r>
              <a:rPr lang="en-US" sz="2200" dirty="0"/>
              <a:t> </a:t>
            </a:r>
            <a:r>
              <a:rPr lang="en-US" sz="2200" dirty="0" err="1"/>
              <a:t>digunakan</a:t>
            </a:r>
            <a:r>
              <a:rPr lang="en-US" sz="2200" dirty="0"/>
              <a:t> </a:t>
            </a:r>
            <a:r>
              <a:rPr lang="en-US" sz="2200" dirty="0" err="1"/>
              <a:t>untuk</a:t>
            </a:r>
            <a:r>
              <a:rPr lang="en-US" sz="2200" dirty="0"/>
              <a:t> </a:t>
            </a:r>
            <a:r>
              <a:rPr lang="en-US" sz="2200" dirty="0" err="1"/>
              <a:t>menentukan</a:t>
            </a:r>
            <a:r>
              <a:rPr lang="en-US" sz="2200" dirty="0"/>
              <a:t> switch yang </a:t>
            </a:r>
            <a:r>
              <a:rPr lang="en-US" sz="2200" dirty="0" err="1"/>
              <a:t>prioritasnya</a:t>
            </a:r>
            <a:r>
              <a:rPr lang="en-US" sz="2200" dirty="0"/>
              <a:t> paling </a:t>
            </a:r>
            <a:r>
              <a:rPr lang="en-US" sz="2200" dirty="0" err="1"/>
              <a:t>rendah</a:t>
            </a:r>
            <a:r>
              <a:rPr lang="en-US" sz="2200" dirty="0"/>
              <a:t>; </a:t>
            </a:r>
            <a:r>
              <a:rPr lang="en-US" sz="2200" dirty="0" err="1"/>
              <a:t>misalnya</a:t>
            </a:r>
            <a:r>
              <a:rPr lang="en-US" sz="2200" dirty="0"/>
              <a:t> </a:t>
            </a:r>
            <a:r>
              <a:rPr lang="en-US" sz="2200" i="1" dirty="0"/>
              <a:t>MAC address</a:t>
            </a:r>
            <a:r>
              <a:rPr lang="en-US" sz="2200" dirty="0"/>
              <a:t> switch A </a:t>
            </a:r>
            <a:r>
              <a:rPr lang="en-US" sz="2200" dirty="0" err="1"/>
              <a:t>adalah</a:t>
            </a:r>
            <a:r>
              <a:rPr lang="en-US" sz="2200" dirty="0"/>
              <a:t> 0000.0c00.1111.1111 </a:t>
            </a:r>
            <a:r>
              <a:rPr lang="en-US" sz="2200" dirty="0" err="1"/>
              <a:t>sedangkan</a:t>
            </a:r>
            <a:r>
              <a:rPr lang="en-US" sz="2200" dirty="0"/>
              <a:t> </a:t>
            </a:r>
            <a:r>
              <a:rPr lang="en-US" sz="2200" i="1" dirty="0"/>
              <a:t>MAC address </a:t>
            </a:r>
            <a:r>
              <a:rPr lang="en-US" sz="2200" dirty="0"/>
              <a:t>switch B </a:t>
            </a:r>
            <a:r>
              <a:rPr lang="en-US" sz="2200" dirty="0" err="1"/>
              <a:t>adalah</a:t>
            </a:r>
            <a:r>
              <a:rPr lang="en-US" sz="2200" dirty="0"/>
              <a:t> 0000.0c00.2222.2222, </a:t>
            </a:r>
            <a:r>
              <a:rPr lang="en-US" sz="2200" dirty="0" err="1"/>
              <a:t>maka</a:t>
            </a:r>
            <a:r>
              <a:rPr lang="en-US" sz="2200" dirty="0"/>
              <a:t> switch A-</a:t>
            </a:r>
            <a:r>
              <a:rPr lang="en-US" sz="2200" dirty="0" err="1"/>
              <a:t>lah</a:t>
            </a:r>
            <a:r>
              <a:rPr lang="en-US" sz="2200" dirty="0"/>
              <a:t> yang </a:t>
            </a:r>
            <a:r>
              <a:rPr lang="en-US" sz="2200" dirty="0" err="1"/>
              <a:t>akan</a:t>
            </a:r>
            <a:r>
              <a:rPr lang="en-US" sz="2200" dirty="0"/>
              <a:t> </a:t>
            </a:r>
            <a:r>
              <a:rPr lang="en-US" sz="2200" dirty="0" err="1"/>
              <a:t>dipilih</a:t>
            </a:r>
            <a:r>
              <a:rPr lang="en-US" sz="2200" dirty="0"/>
              <a:t> </a:t>
            </a:r>
            <a:r>
              <a:rPr lang="en-US" sz="2200" dirty="0" err="1"/>
              <a:t>menjadi</a:t>
            </a:r>
            <a:r>
              <a:rPr lang="en-US" sz="2200" dirty="0"/>
              <a:t> </a:t>
            </a:r>
            <a:r>
              <a:rPr lang="en-US" sz="2200" i="1" dirty="0"/>
              <a:t>root bridge</a:t>
            </a:r>
            <a:endParaRPr lang="en-US" sz="2200"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231</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7081380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723900" y="3968"/>
            <a:ext cx="10515600" cy="1325563"/>
          </a:xfrm>
        </p:spPr>
        <p:txBody>
          <a:bodyPr/>
          <a:lstStyle/>
          <a:p>
            <a:r>
              <a:rPr lang="en-US" dirty="0"/>
              <a:t>Cara </a:t>
            </a:r>
            <a:r>
              <a:rPr lang="en-US" dirty="0" err="1"/>
              <a:t>memilih</a:t>
            </a:r>
            <a:r>
              <a:rPr lang="en-US" dirty="0"/>
              <a:t> </a:t>
            </a:r>
            <a:r>
              <a:rPr lang="en-US" i="1" dirty="0"/>
              <a:t>root bridge </a:t>
            </a:r>
            <a:r>
              <a:rPr lang="en-US" dirty="0"/>
              <a:t>(3)</a:t>
            </a:r>
          </a:p>
        </p:txBody>
      </p:sp>
      <p:sp>
        <p:nvSpPr>
          <p:cNvPr id="494595" name="Rectangle 3"/>
          <p:cNvSpPr>
            <a:spLocks noGrp="1" noChangeArrowheads="1"/>
          </p:cNvSpPr>
          <p:nvPr>
            <p:ph type="body" idx="1"/>
          </p:nvPr>
        </p:nvSpPr>
        <p:spPr>
          <a:xfrm>
            <a:off x="2940484" y="900546"/>
            <a:ext cx="7927975" cy="4267200"/>
          </a:xfrm>
        </p:spPr>
        <p:txBody>
          <a:bodyPr>
            <a:noAutofit/>
          </a:bodyPr>
          <a:lstStyle/>
          <a:p>
            <a:pPr>
              <a:lnSpc>
                <a:spcPct val="80000"/>
              </a:lnSpc>
              <a:buFont typeface="Webdings" pitchFamily="18" charset="2"/>
              <a:buNone/>
            </a:pPr>
            <a:r>
              <a:rPr lang="en-US" sz="1100" b="1" dirty="0" err="1"/>
              <a:t>Berikut</a:t>
            </a:r>
            <a:r>
              <a:rPr lang="en-US" sz="1100" b="1" dirty="0"/>
              <a:t> </a:t>
            </a:r>
            <a:r>
              <a:rPr lang="en-US" sz="1100" b="1" dirty="0" err="1"/>
              <a:t>contoh</a:t>
            </a:r>
            <a:r>
              <a:rPr lang="en-US" sz="1100" b="1" dirty="0"/>
              <a:t> </a:t>
            </a:r>
            <a:r>
              <a:rPr lang="en-US" sz="1100" b="1" dirty="0" err="1"/>
              <a:t>suatu</a:t>
            </a:r>
            <a:r>
              <a:rPr lang="en-US" sz="1100" b="1" dirty="0"/>
              <a:t> BPDU yang </a:t>
            </a:r>
            <a:r>
              <a:rPr lang="en-US" sz="1100" b="1" dirty="0" err="1"/>
              <a:t>dikirimkan</a:t>
            </a:r>
            <a:r>
              <a:rPr lang="en-US" sz="1100" b="1" dirty="0"/>
              <a:t> </a:t>
            </a:r>
            <a:r>
              <a:rPr lang="en-US" sz="1100" b="1" dirty="0" err="1"/>
              <a:t>oleh</a:t>
            </a:r>
            <a:r>
              <a:rPr lang="en-US" sz="1100" b="1" dirty="0"/>
              <a:t> </a:t>
            </a:r>
            <a:r>
              <a:rPr lang="en-US" sz="1100" b="1" dirty="0" err="1"/>
              <a:t>suatu</a:t>
            </a:r>
            <a:r>
              <a:rPr lang="en-US" sz="1100" b="1" dirty="0"/>
              <a:t> switch Cisco 1900 (BPDU </a:t>
            </a:r>
            <a:r>
              <a:rPr lang="en-US" sz="1100" b="1" dirty="0" err="1"/>
              <a:t>dikirimkan</a:t>
            </a:r>
            <a:r>
              <a:rPr lang="en-US" sz="1100" b="1" dirty="0"/>
              <a:t> </a:t>
            </a:r>
            <a:r>
              <a:rPr lang="en-US" sz="1100" b="1" dirty="0" err="1"/>
              <a:t>setiap</a:t>
            </a:r>
            <a:r>
              <a:rPr lang="en-US" sz="1100" b="1" dirty="0"/>
              <a:t> 2 </a:t>
            </a:r>
            <a:r>
              <a:rPr lang="en-US" sz="1100" b="1" dirty="0" err="1"/>
              <a:t>detik</a:t>
            </a:r>
            <a:r>
              <a:rPr lang="en-US" sz="1100" b="1" dirty="0"/>
              <a:t> (default))</a:t>
            </a:r>
          </a:p>
          <a:p>
            <a:pPr>
              <a:lnSpc>
                <a:spcPct val="80000"/>
              </a:lnSpc>
              <a:buFont typeface="Webdings" pitchFamily="18" charset="2"/>
              <a:buNone/>
            </a:pPr>
            <a:r>
              <a:rPr lang="en-US" sz="1100" dirty="0">
                <a:latin typeface="Courier New" pitchFamily="49" charset="0"/>
              </a:rPr>
              <a:t>	Flags:	0x80	</a:t>
            </a:r>
            <a:r>
              <a:rPr lang="en-US" sz="1100" i="1" dirty="0">
                <a:latin typeface="Courier New" pitchFamily="49" charset="0"/>
              </a:rPr>
              <a:t>802.3</a:t>
            </a:r>
            <a:endParaRPr lang="en-US" sz="1100" dirty="0">
              <a:latin typeface="Courier New" pitchFamily="49" charset="0"/>
            </a:endParaRPr>
          </a:p>
          <a:p>
            <a:pPr>
              <a:lnSpc>
                <a:spcPct val="80000"/>
              </a:lnSpc>
              <a:buFont typeface="Webdings" pitchFamily="18" charset="2"/>
              <a:buNone/>
            </a:pPr>
            <a:r>
              <a:rPr lang="en-US" sz="1100" dirty="0">
                <a:latin typeface="Courier New" pitchFamily="49" charset="0"/>
              </a:rPr>
              <a:t>	Status:	0x00</a:t>
            </a:r>
          </a:p>
          <a:p>
            <a:pPr>
              <a:lnSpc>
                <a:spcPct val="80000"/>
              </a:lnSpc>
              <a:buFont typeface="Webdings" pitchFamily="18" charset="2"/>
              <a:buNone/>
            </a:pPr>
            <a:r>
              <a:rPr lang="en-US" sz="1100" dirty="0">
                <a:latin typeface="Courier New" pitchFamily="49" charset="0"/>
              </a:rPr>
              <a:t>	Packet Length:64</a:t>
            </a:r>
          </a:p>
          <a:p>
            <a:pPr>
              <a:lnSpc>
                <a:spcPct val="80000"/>
              </a:lnSpc>
              <a:buFont typeface="Webdings" pitchFamily="18" charset="2"/>
              <a:buNone/>
            </a:pPr>
            <a:r>
              <a:rPr lang="en-US" sz="1100" dirty="0">
                <a:latin typeface="Courier New" pitchFamily="49" charset="0"/>
              </a:rPr>
              <a:t>	Timestamp:	19:33:18.726314	02/28/2000</a:t>
            </a:r>
          </a:p>
          <a:p>
            <a:pPr>
              <a:lnSpc>
                <a:spcPct val="80000"/>
              </a:lnSpc>
              <a:buFont typeface="Webdings" pitchFamily="18" charset="2"/>
              <a:buNone/>
            </a:pPr>
            <a:r>
              <a:rPr lang="en-US" sz="1100" dirty="0">
                <a:latin typeface="Courier New" pitchFamily="49" charset="0"/>
              </a:rPr>
              <a:t>802.3 Header</a:t>
            </a:r>
          </a:p>
          <a:p>
            <a:pPr>
              <a:lnSpc>
                <a:spcPct val="80000"/>
              </a:lnSpc>
              <a:buFont typeface="Webdings" pitchFamily="18" charset="2"/>
              <a:buNone/>
            </a:pPr>
            <a:r>
              <a:rPr lang="en-US" sz="1100" dirty="0">
                <a:latin typeface="Courier New" pitchFamily="49" charset="0"/>
              </a:rPr>
              <a:t>	Destination:	01:80:c2:00:00:00</a:t>
            </a:r>
          </a:p>
          <a:p>
            <a:pPr>
              <a:lnSpc>
                <a:spcPct val="80000"/>
              </a:lnSpc>
              <a:buFont typeface="Webdings" pitchFamily="18" charset="2"/>
              <a:buNone/>
            </a:pPr>
            <a:r>
              <a:rPr lang="en-US" sz="1100" dirty="0">
                <a:latin typeface="Courier New" pitchFamily="49" charset="0"/>
              </a:rPr>
              <a:t>	Source:		00:b0:64:75:6b:c3</a:t>
            </a:r>
          </a:p>
          <a:p>
            <a:pPr>
              <a:lnSpc>
                <a:spcPct val="80000"/>
              </a:lnSpc>
              <a:buFont typeface="Webdings" pitchFamily="18" charset="2"/>
              <a:buNone/>
            </a:pPr>
            <a:r>
              <a:rPr lang="en-US" sz="1100" dirty="0">
                <a:latin typeface="Courier New" pitchFamily="49" charset="0"/>
              </a:rPr>
              <a:t>	LLC Length:	38</a:t>
            </a:r>
          </a:p>
          <a:p>
            <a:pPr>
              <a:lnSpc>
                <a:spcPct val="80000"/>
              </a:lnSpc>
              <a:buFont typeface="Webdings" pitchFamily="18" charset="2"/>
              <a:buNone/>
            </a:pPr>
            <a:r>
              <a:rPr lang="en-US" sz="1100" dirty="0">
                <a:latin typeface="Courier New" pitchFamily="49" charset="0"/>
              </a:rPr>
              <a:t>802.2 Logical Link Control (LLC) Header</a:t>
            </a:r>
          </a:p>
          <a:p>
            <a:pPr>
              <a:lnSpc>
                <a:spcPct val="80000"/>
              </a:lnSpc>
              <a:buFont typeface="Webdings" pitchFamily="18" charset="2"/>
              <a:buNone/>
            </a:pPr>
            <a:r>
              <a:rPr lang="en-US" sz="1100" dirty="0">
                <a:latin typeface="Courier New" pitchFamily="49" charset="0"/>
              </a:rPr>
              <a:t>	</a:t>
            </a:r>
            <a:r>
              <a:rPr lang="en-US" sz="1100" dirty="0" err="1">
                <a:latin typeface="Courier New" pitchFamily="49" charset="0"/>
              </a:rPr>
              <a:t>Dest</a:t>
            </a:r>
            <a:r>
              <a:rPr lang="en-US" sz="1100" dirty="0">
                <a:latin typeface="Courier New" pitchFamily="49" charset="0"/>
              </a:rPr>
              <a:t>. SAP:	0x42 802.1 Bridge Spanning Tree</a:t>
            </a:r>
          </a:p>
          <a:p>
            <a:pPr>
              <a:lnSpc>
                <a:spcPct val="80000"/>
              </a:lnSpc>
              <a:buFont typeface="Webdings" pitchFamily="18" charset="2"/>
              <a:buNone/>
            </a:pPr>
            <a:r>
              <a:rPr lang="en-US" sz="1100" dirty="0">
                <a:latin typeface="Courier New" pitchFamily="49" charset="0"/>
              </a:rPr>
              <a:t>	Source SAP:	0x42 802.1 Bridge Spanning Tree</a:t>
            </a:r>
          </a:p>
          <a:p>
            <a:pPr>
              <a:lnSpc>
                <a:spcPct val="80000"/>
              </a:lnSpc>
              <a:buFont typeface="Webdings" pitchFamily="18" charset="2"/>
              <a:buNone/>
            </a:pPr>
            <a:r>
              <a:rPr lang="en-US" sz="1100" dirty="0">
                <a:latin typeface="Courier New" pitchFamily="49" charset="0"/>
              </a:rPr>
              <a:t>	Command:		0x03 Unnumbered Information</a:t>
            </a:r>
          </a:p>
          <a:p>
            <a:pPr>
              <a:lnSpc>
                <a:spcPct val="80000"/>
              </a:lnSpc>
              <a:buFont typeface="Webdings" pitchFamily="18" charset="2"/>
              <a:buNone/>
            </a:pPr>
            <a:r>
              <a:rPr lang="en-US" sz="1100" dirty="0">
                <a:latin typeface="Courier New" pitchFamily="49" charset="0"/>
              </a:rPr>
              <a:t>802.1 – Bridge Spanning Tree</a:t>
            </a:r>
          </a:p>
          <a:p>
            <a:pPr>
              <a:lnSpc>
                <a:spcPct val="80000"/>
              </a:lnSpc>
              <a:buFont typeface="Webdings" pitchFamily="18" charset="2"/>
              <a:buNone/>
            </a:pPr>
            <a:r>
              <a:rPr lang="en-US" sz="1100" dirty="0">
                <a:latin typeface="Courier New" pitchFamily="49" charset="0"/>
              </a:rPr>
              <a:t>	Protocol Identifier:	0</a:t>
            </a:r>
          </a:p>
          <a:p>
            <a:pPr>
              <a:lnSpc>
                <a:spcPct val="80000"/>
              </a:lnSpc>
              <a:buFont typeface="Webdings" pitchFamily="18" charset="2"/>
              <a:buNone/>
            </a:pPr>
            <a:r>
              <a:rPr lang="en-US" sz="1100" dirty="0">
                <a:latin typeface="Courier New" pitchFamily="49" charset="0"/>
              </a:rPr>
              <a:t>	Protocol Version ID:	0</a:t>
            </a:r>
          </a:p>
          <a:p>
            <a:pPr>
              <a:lnSpc>
                <a:spcPct val="80000"/>
              </a:lnSpc>
              <a:buFont typeface="Webdings" pitchFamily="18" charset="2"/>
              <a:buNone/>
            </a:pPr>
            <a:r>
              <a:rPr lang="en-US" sz="1100" dirty="0">
                <a:latin typeface="Courier New" pitchFamily="49" charset="0"/>
              </a:rPr>
              <a:t>	Message Type:		0 Configuration Message</a:t>
            </a:r>
          </a:p>
          <a:p>
            <a:pPr>
              <a:lnSpc>
                <a:spcPct val="80000"/>
              </a:lnSpc>
              <a:buFont typeface="Webdings" pitchFamily="18" charset="2"/>
              <a:buNone/>
            </a:pPr>
            <a:r>
              <a:rPr lang="en-US" sz="1100" dirty="0">
                <a:latin typeface="Courier New" pitchFamily="49" charset="0"/>
              </a:rPr>
              <a:t>	Flags:			%00000000</a:t>
            </a:r>
          </a:p>
          <a:p>
            <a:pPr>
              <a:lnSpc>
                <a:spcPct val="80000"/>
              </a:lnSpc>
              <a:buFont typeface="Webdings" pitchFamily="18" charset="2"/>
              <a:buNone/>
            </a:pPr>
            <a:r>
              <a:rPr lang="en-US" sz="1100" dirty="0">
                <a:latin typeface="Courier New" pitchFamily="49" charset="0"/>
              </a:rPr>
              <a:t>	Root Priority/ID:	0x800	/ 00:b0:64:75:6b:c0</a:t>
            </a:r>
          </a:p>
          <a:p>
            <a:pPr>
              <a:lnSpc>
                <a:spcPct val="80000"/>
              </a:lnSpc>
              <a:buFont typeface="Webdings" pitchFamily="18" charset="2"/>
              <a:buNone/>
            </a:pPr>
            <a:r>
              <a:rPr lang="en-US" sz="1100" dirty="0">
                <a:latin typeface="Courier New" pitchFamily="49" charset="0"/>
              </a:rPr>
              <a:t>	Cost of Path to Root: 	0x00000000 (0)</a:t>
            </a:r>
          </a:p>
          <a:p>
            <a:pPr>
              <a:lnSpc>
                <a:spcPct val="80000"/>
              </a:lnSpc>
              <a:buFont typeface="Webdings" pitchFamily="18" charset="2"/>
              <a:buNone/>
            </a:pPr>
            <a:r>
              <a:rPr lang="en-US" sz="1100" dirty="0">
                <a:latin typeface="Courier New" pitchFamily="49" charset="0"/>
              </a:rPr>
              <a:t>	Bridge Priority/ID:	0x8000	/ 00:b0:64:75:6b:c0</a:t>
            </a:r>
          </a:p>
          <a:p>
            <a:pPr>
              <a:lnSpc>
                <a:spcPct val="80000"/>
              </a:lnSpc>
              <a:buFont typeface="Webdings" pitchFamily="18" charset="2"/>
              <a:buNone/>
            </a:pPr>
            <a:r>
              <a:rPr lang="en-US" sz="1100" dirty="0">
                <a:latin typeface="Courier New" pitchFamily="49" charset="0"/>
              </a:rPr>
              <a:t>	Port Priority/ID:	0x80	/0x03</a:t>
            </a:r>
          </a:p>
          <a:p>
            <a:pPr>
              <a:lnSpc>
                <a:spcPct val="80000"/>
              </a:lnSpc>
              <a:buFont typeface="Webdings" pitchFamily="18" charset="2"/>
              <a:buNone/>
            </a:pPr>
            <a:r>
              <a:rPr lang="en-US" sz="1100" dirty="0">
                <a:latin typeface="Courier New" pitchFamily="49" charset="0"/>
              </a:rPr>
              <a:t>	Message Age:				0/256 seconds</a:t>
            </a:r>
          </a:p>
          <a:p>
            <a:pPr>
              <a:lnSpc>
                <a:spcPct val="80000"/>
              </a:lnSpc>
              <a:buFont typeface="Webdings" pitchFamily="18" charset="2"/>
              <a:buNone/>
            </a:pPr>
            <a:r>
              <a:rPr lang="en-US" sz="1100" dirty="0">
                <a:latin typeface="Courier New" pitchFamily="49" charset="0"/>
              </a:rPr>
              <a:t>    (exactly 0seconds)</a:t>
            </a:r>
          </a:p>
          <a:p>
            <a:pPr>
              <a:lnSpc>
                <a:spcPct val="80000"/>
              </a:lnSpc>
              <a:buFont typeface="Webdings" pitchFamily="18" charset="2"/>
              <a:buNone/>
            </a:pPr>
            <a:r>
              <a:rPr lang="en-US" sz="1100" dirty="0">
                <a:latin typeface="Courier New" pitchFamily="49" charset="0"/>
              </a:rPr>
              <a:t>	Maximum Age:				5120/256 seconds</a:t>
            </a:r>
          </a:p>
          <a:p>
            <a:pPr>
              <a:lnSpc>
                <a:spcPct val="80000"/>
              </a:lnSpc>
              <a:buFont typeface="Webdings" pitchFamily="18" charset="2"/>
              <a:buNone/>
            </a:pPr>
            <a:r>
              <a:rPr lang="en-US" sz="1100" dirty="0">
                <a:latin typeface="Courier New" pitchFamily="49" charset="0"/>
              </a:rPr>
              <a:t>    (exactly 20seconds)</a:t>
            </a:r>
          </a:p>
          <a:p>
            <a:pPr>
              <a:lnSpc>
                <a:spcPct val="80000"/>
              </a:lnSpc>
              <a:buFont typeface="Webdings" pitchFamily="18" charset="2"/>
              <a:buNone/>
            </a:pPr>
            <a:r>
              <a:rPr lang="en-US" sz="1100" dirty="0">
                <a:latin typeface="Courier New" pitchFamily="49" charset="0"/>
              </a:rPr>
              <a:t>	Hello Time:				512/256 seconds</a:t>
            </a:r>
          </a:p>
          <a:p>
            <a:pPr>
              <a:lnSpc>
                <a:spcPct val="80000"/>
              </a:lnSpc>
              <a:buFont typeface="Webdings" pitchFamily="18" charset="2"/>
              <a:buNone/>
            </a:pPr>
            <a:r>
              <a:rPr lang="en-US" sz="1100" dirty="0">
                <a:latin typeface="Courier New" pitchFamily="49" charset="0"/>
              </a:rPr>
              <a:t>    (exactly 2seconds)</a:t>
            </a:r>
          </a:p>
          <a:p>
            <a:pPr>
              <a:lnSpc>
                <a:spcPct val="80000"/>
              </a:lnSpc>
              <a:buFont typeface="Webdings" pitchFamily="18" charset="2"/>
              <a:buNone/>
            </a:pPr>
            <a:r>
              <a:rPr lang="en-US" sz="1100" dirty="0">
                <a:latin typeface="Courier New" pitchFamily="49" charset="0"/>
              </a:rPr>
              <a:t>	Forward Delay:				3840/256 seconds</a:t>
            </a:r>
          </a:p>
          <a:p>
            <a:pPr>
              <a:lnSpc>
                <a:spcPct val="80000"/>
              </a:lnSpc>
              <a:buFont typeface="Webdings" pitchFamily="18" charset="2"/>
              <a:buNone/>
            </a:pPr>
            <a:r>
              <a:rPr lang="en-US" sz="1100" dirty="0">
                <a:latin typeface="Courier New" pitchFamily="49" charset="0"/>
              </a:rPr>
              <a:t>    (exactly 15seconds)</a:t>
            </a:r>
          </a:p>
          <a:p>
            <a:pPr>
              <a:lnSpc>
                <a:spcPct val="80000"/>
              </a:lnSpc>
              <a:buFont typeface="Webdings" pitchFamily="18" charset="2"/>
              <a:buNone/>
            </a:pPr>
            <a:r>
              <a:rPr lang="en-US" sz="1100" dirty="0">
                <a:latin typeface="Courier New" pitchFamily="49" charset="0"/>
              </a:rPr>
              <a:t>    Extra bytes (Padding):</a:t>
            </a:r>
          </a:p>
          <a:p>
            <a:pPr>
              <a:lnSpc>
                <a:spcPct val="80000"/>
              </a:lnSpc>
              <a:buFont typeface="Webdings" pitchFamily="18" charset="2"/>
              <a:buNone/>
            </a:pPr>
            <a:r>
              <a:rPr lang="en-US" sz="1100" dirty="0">
                <a:latin typeface="Courier New" pitchFamily="49" charset="0"/>
              </a:rPr>
              <a:t>	………………		00 00 00 00 00 00 00 00</a:t>
            </a:r>
          </a:p>
          <a:p>
            <a:pPr>
              <a:lnSpc>
                <a:spcPct val="80000"/>
              </a:lnSpc>
              <a:buFont typeface="Webdings" pitchFamily="18" charset="2"/>
              <a:buNone/>
            </a:pPr>
            <a:r>
              <a:rPr lang="en-US" sz="1100" dirty="0">
                <a:latin typeface="Courier New" pitchFamily="49" charset="0"/>
              </a:rPr>
              <a:t>    Frame Check Sequence:	0x2e006400</a:t>
            </a:r>
          </a:p>
          <a:p>
            <a:pPr>
              <a:lnSpc>
                <a:spcPct val="80000"/>
              </a:lnSpc>
              <a:buFont typeface="Webdings" pitchFamily="18" charset="2"/>
              <a:buNone/>
            </a:pPr>
            <a:endParaRPr lang="en-US" sz="1100" dirty="0">
              <a:latin typeface="Courier New" pitchFamily="49" charset="0"/>
            </a:endParaRPr>
          </a:p>
          <a:p>
            <a:pPr>
              <a:lnSpc>
                <a:spcPct val="80000"/>
              </a:lnSpc>
              <a:buFont typeface="Webdings" pitchFamily="18" charset="2"/>
              <a:buNone/>
            </a:pPr>
            <a:endParaRPr lang="en-US" sz="1100" dirty="0">
              <a:latin typeface="Courier New" pitchFamily="49" charset="0"/>
            </a:endParaRPr>
          </a:p>
          <a:p>
            <a:pPr>
              <a:lnSpc>
                <a:spcPct val="80000"/>
              </a:lnSpc>
              <a:buFont typeface="Webdings" pitchFamily="18" charset="2"/>
              <a:buNone/>
            </a:pPr>
            <a:endParaRPr lang="en-US" sz="1100" dirty="0">
              <a:latin typeface="Courier New" pitchFamily="49" charset="0"/>
            </a:endParaRPr>
          </a:p>
        </p:txBody>
      </p:sp>
      <p:sp>
        <p:nvSpPr>
          <p:cNvPr id="494596" name="Oval 4"/>
          <p:cNvSpPr>
            <a:spLocks noChangeArrowheads="1"/>
          </p:cNvSpPr>
          <p:nvPr/>
        </p:nvSpPr>
        <p:spPr bwMode="auto">
          <a:xfrm>
            <a:off x="3367520" y="3243696"/>
            <a:ext cx="2362200" cy="152400"/>
          </a:xfrm>
          <a:prstGeom prst="ellipse">
            <a:avLst/>
          </a:prstGeom>
          <a:noFill/>
          <a:ln w="9525">
            <a:solidFill>
              <a:schemeClr val="accent2"/>
            </a:solidFill>
            <a:round/>
            <a:headEnd/>
            <a:tailEnd/>
          </a:ln>
          <a:effectLst/>
        </p:spPr>
        <p:txBody>
          <a:bodyPr wrap="none" anchor="ctr"/>
          <a:lstStyle/>
          <a:p>
            <a:endParaRPr lang="en-SG"/>
          </a:p>
        </p:txBody>
      </p:sp>
      <p:sp>
        <p:nvSpPr>
          <p:cNvPr id="494597" name="Text Box 5"/>
          <p:cNvSpPr txBox="1">
            <a:spLocks noChangeArrowheads="1"/>
          </p:cNvSpPr>
          <p:nvPr/>
        </p:nvSpPr>
        <p:spPr bwMode="auto">
          <a:xfrm>
            <a:off x="7571220" y="1256147"/>
            <a:ext cx="2484438" cy="366713"/>
          </a:xfrm>
          <a:prstGeom prst="rect">
            <a:avLst/>
          </a:prstGeom>
          <a:noFill/>
          <a:ln w="9525">
            <a:noFill/>
            <a:miter lim="800000"/>
            <a:headEnd/>
            <a:tailEnd/>
          </a:ln>
          <a:effectLst/>
        </p:spPr>
        <p:txBody>
          <a:bodyPr wrap="none">
            <a:spAutoFit/>
          </a:bodyPr>
          <a:lstStyle/>
          <a:p>
            <a:r>
              <a:rPr lang="en-US">
                <a:solidFill>
                  <a:schemeClr val="accent2"/>
                </a:solidFill>
                <a:latin typeface="Verdana" pitchFamily="34" charset="0"/>
              </a:rPr>
              <a:t>This is a root bridge</a:t>
            </a:r>
          </a:p>
        </p:txBody>
      </p:sp>
      <p:sp>
        <p:nvSpPr>
          <p:cNvPr id="494598" name="Line 6"/>
          <p:cNvSpPr>
            <a:spLocks noChangeShapeType="1"/>
          </p:cNvSpPr>
          <p:nvPr/>
        </p:nvSpPr>
        <p:spPr bwMode="auto">
          <a:xfrm flipH="1">
            <a:off x="5262995" y="1586346"/>
            <a:ext cx="2381250" cy="1619250"/>
          </a:xfrm>
          <a:prstGeom prst="line">
            <a:avLst/>
          </a:prstGeom>
          <a:noFill/>
          <a:ln w="9525">
            <a:solidFill>
              <a:schemeClr val="accent2"/>
            </a:solidFill>
            <a:round/>
            <a:headEnd/>
            <a:tailEnd type="triangle" w="med" len="med"/>
          </a:ln>
          <a:effectLst/>
        </p:spPr>
        <p:txBody>
          <a:bodyPr/>
          <a:lstStyle/>
          <a:p>
            <a:endParaRPr lang="en-SG"/>
          </a:p>
        </p:txBody>
      </p:sp>
      <p:sp>
        <p:nvSpPr>
          <p:cNvPr id="8" name="Slide Number Placeholder 3"/>
          <p:cNvSpPr>
            <a:spLocks noGrp="1"/>
          </p:cNvSpPr>
          <p:nvPr>
            <p:ph type="sldNum" sz="quarter" idx="11"/>
          </p:nvPr>
        </p:nvSpPr>
        <p:spPr>
          <a:xfrm>
            <a:off x="8825345" y="5504297"/>
            <a:ext cx="2133600" cy="365125"/>
          </a:xfrm>
        </p:spPr>
        <p:txBody>
          <a:bodyPr/>
          <a:lstStyle/>
          <a:p>
            <a:fld id="{33FE6DC0-3D3F-452A-B58D-D3787DC8F01A}" type="slidenum">
              <a:rPr lang="en-SG" smtClean="0"/>
              <a:pPr/>
              <a:t>232</a:t>
            </a:fld>
            <a:endParaRPr lang="en-SG" dirty="0"/>
          </a:p>
        </p:txBody>
      </p:sp>
      <p:sp>
        <p:nvSpPr>
          <p:cNvPr id="9" name="Footer Placeholder 5"/>
          <p:cNvSpPr>
            <a:spLocks noGrp="1"/>
          </p:cNvSpPr>
          <p:nvPr>
            <p:ph type="ftr" sz="quarter" idx="12"/>
          </p:nvPr>
        </p:nvSpPr>
        <p:spPr>
          <a:xfrm>
            <a:off x="5396345" y="5504297"/>
            <a:ext cx="2895600" cy="365125"/>
          </a:xfrm>
        </p:spPr>
        <p:txBody>
          <a:bodyPr/>
          <a:lstStyle/>
          <a:p>
            <a:r>
              <a:rPr lang="en-US" smtClean="0"/>
              <a:t>Jaringan Komputer </a:t>
            </a:r>
            <a:endParaRPr lang="en-SG" dirty="0"/>
          </a:p>
        </p:txBody>
      </p:sp>
      <p:sp>
        <p:nvSpPr>
          <p:cNvPr id="10" name="Date Placeholder 6"/>
          <p:cNvSpPr>
            <a:spLocks noGrp="1"/>
          </p:cNvSpPr>
          <p:nvPr>
            <p:ph type="dt" sz="half" idx="10"/>
          </p:nvPr>
        </p:nvSpPr>
        <p:spPr>
          <a:xfrm>
            <a:off x="2729345" y="5504297"/>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1726696729"/>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normAutofit/>
          </a:bodyPr>
          <a:lstStyle/>
          <a:p>
            <a:r>
              <a:rPr lang="en-US"/>
              <a:t>Cara memilih </a:t>
            </a:r>
            <a:r>
              <a:rPr lang="en-US" i="1"/>
              <a:t>designated port</a:t>
            </a:r>
            <a:endParaRPr lang="en-US"/>
          </a:p>
        </p:txBody>
      </p:sp>
      <p:graphicFrame>
        <p:nvGraphicFramePr>
          <p:cNvPr id="495620" name="Group 4"/>
          <p:cNvGraphicFramePr>
            <a:graphicFrameLocks noGrp="1"/>
          </p:cNvGraphicFramePr>
          <p:nvPr>
            <p:ph idx="1"/>
          </p:nvPr>
        </p:nvGraphicFramePr>
        <p:xfrm>
          <a:off x="6053168" y="1946282"/>
          <a:ext cx="4329113" cy="2339975"/>
        </p:xfrm>
        <a:graphic>
          <a:graphicData uri="http://schemas.openxmlformats.org/drawingml/2006/table">
            <a:tbl>
              <a:tblPr/>
              <a:tblGrid>
                <a:gridCol w="1443581">
                  <a:extLst>
                    <a:ext uri="{9D8B030D-6E8A-4147-A177-3AD203B41FA5}">
                      <a16:colId xmlns:a16="http://schemas.microsoft.com/office/drawing/2014/main" val="20000"/>
                    </a:ext>
                  </a:extLst>
                </a:gridCol>
                <a:gridCol w="1351509">
                  <a:extLst>
                    <a:ext uri="{9D8B030D-6E8A-4147-A177-3AD203B41FA5}">
                      <a16:colId xmlns:a16="http://schemas.microsoft.com/office/drawing/2014/main" val="20001"/>
                    </a:ext>
                  </a:extLst>
                </a:gridCol>
                <a:gridCol w="1534023">
                  <a:extLst>
                    <a:ext uri="{9D8B030D-6E8A-4147-A177-3AD203B41FA5}">
                      <a16:colId xmlns:a16="http://schemas.microsoft.com/office/drawing/2014/main" val="20002"/>
                    </a:ext>
                  </a:extLst>
                </a:gridCol>
              </a:tblGrid>
              <a:tr h="854075">
                <a:tc>
                  <a:txBody>
                    <a:bodyPr/>
                    <a:lstStyle/>
                    <a:p>
                      <a:pPr marL="0" marR="0" lvl="0" indent="0" algn="ctr"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1" i="0" u="none" strike="noStrike" cap="none" normalizeH="0" baseline="0" dirty="0" smtClean="0">
                          <a:ln>
                            <a:noFill/>
                          </a:ln>
                          <a:solidFill>
                            <a:srgbClr val="800000"/>
                          </a:solidFill>
                          <a:effectLst/>
                          <a:latin typeface="Arial" pitchFamily="34" charset="0"/>
                        </a:rPr>
                        <a:t>Speed</a:t>
                      </a:r>
                    </a:p>
                  </a:txBody>
                  <a:tcPr marL="180371" marR="18037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1" i="0" u="none" strike="noStrike" cap="none" normalizeH="0" baseline="0" smtClean="0">
                          <a:ln>
                            <a:noFill/>
                          </a:ln>
                          <a:solidFill>
                            <a:srgbClr val="800000"/>
                          </a:solidFill>
                          <a:effectLst/>
                          <a:latin typeface="Arial" pitchFamily="34" charset="0"/>
                        </a:rPr>
                        <a:t>New </a:t>
                      </a:r>
                    </a:p>
                    <a:p>
                      <a:pPr marL="0" marR="0" lvl="0" indent="0" algn="ctr"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1" i="0" u="none" strike="noStrike" cap="none" normalizeH="0" baseline="0" smtClean="0">
                          <a:ln>
                            <a:noFill/>
                          </a:ln>
                          <a:solidFill>
                            <a:srgbClr val="800000"/>
                          </a:solidFill>
                          <a:effectLst/>
                          <a:latin typeface="Arial" pitchFamily="34" charset="0"/>
                        </a:rPr>
                        <a:t>IEEE Cost</a:t>
                      </a:r>
                    </a:p>
                  </a:txBody>
                  <a:tcPr marL="180371" marR="1803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1" i="0" u="none" strike="noStrike" cap="none" normalizeH="0" baseline="0" smtClean="0">
                          <a:ln>
                            <a:noFill/>
                          </a:ln>
                          <a:solidFill>
                            <a:srgbClr val="800000"/>
                          </a:solidFill>
                          <a:effectLst/>
                          <a:latin typeface="Arial" pitchFamily="34" charset="0"/>
                        </a:rPr>
                        <a:t>Original IEEE Cost</a:t>
                      </a:r>
                    </a:p>
                  </a:txBody>
                  <a:tcPr marL="180371" marR="18037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10 Gbps</a:t>
                      </a:r>
                    </a:p>
                  </a:txBody>
                  <a:tcPr marL="180371" marR="18037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2</a:t>
                      </a:r>
                    </a:p>
                  </a:txBody>
                  <a:tcPr marL="180371" marR="1803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a:t>
                      </a:r>
                    </a:p>
                  </a:txBody>
                  <a:tcPr marL="180371" marR="18037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 Gbps</a:t>
                      </a:r>
                    </a:p>
                  </a:txBody>
                  <a:tcPr marL="180371" marR="18037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4</a:t>
                      </a:r>
                    </a:p>
                  </a:txBody>
                  <a:tcPr marL="180371" marR="1803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a:t>
                      </a:r>
                    </a:p>
                  </a:txBody>
                  <a:tcPr marL="180371" marR="18037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100 Mbps</a:t>
                      </a:r>
                    </a:p>
                  </a:txBody>
                  <a:tcPr marL="180371" marR="18037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19</a:t>
                      </a:r>
                    </a:p>
                  </a:txBody>
                  <a:tcPr marL="180371" marR="1803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10</a:t>
                      </a:r>
                    </a:p>
                  </a:txBody>
                  <a:tcPr marL="180371" marR="18037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10 Mbps</a:t>
                      </a:r>
                    </a:p>
                  </a:txBody>
                  <a:tcPr marL="180371" marR="180371"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smtClean="0">
                          <a:ln>
                            <a:noFill/>
                          </a:ln>
                          <a:solidFill>
                            <a:srgbClr val="800000"/>
                          </a:solidFill>
                          <a:effectLst/>
                          <a:latin typeface="Arial" pitchFamily="34" charset="0"/>
                        </a:rPr>
                        <a:t>100</a:t>
                      </a:r>
                    </a:p>
                  </a:txBody>
                  <a:tcPr marL="180371" marR="1803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75000"/>
                        <a:buFont typeface="Webdings" pitchFamily="18" charset="2"/>
                        <a:buNone/>
                        <a:tabLst/>
                      </a:pPr>
                      <a:r>
                        <a:rPr kumimoji="0" lang="en-US" sz="1300" b="0" i="0" u="none" strike="noStrike" cap="none" normalizeH="0" baseline="0" dirty="0" smtClean="0">
                          <a:ln>
                            <a:noFill/>
                          </a:ln>
                          <a:solidFill>
                            <a:srgbClr val="800000"/>
                          </a:solidFill>
                          <a:effectLst/>
                          <a:latin typeface="Arial" pitchFamily="34" charset="0"/>
                        </a:rPr>
                        <a:t>100</a:t>
                      </a:r>
                    </a:p>
                  </a:txBody>
                  <a:tcPr marL="180371" marR="180371"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95619" name="Rectangle 3"/>
          <p:cNvSpPr>
            <a:spLocks noGrp="1" noChangeArrowheads="1"/>
          </p:cNvSpPr>
          <p:nvPr>
            <p:ph type="body" sz="half" idx="4294967295"/>
          </p:nvPr>
        </p:nvSpPr>
        <p:spPr>
          <a:xfrm>
            <a:off x="1738282" y="1714488"/>
            <a:ext cx="4008468" cy="4686312"/>
          </a:xfrm>
        </p:spPr>
        <p:txBody>
          <a:bodyPr/>
          <a:lstStyle/>
          <a:p>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menentukan</a:t>
            </a:r>
            <a:r>
              <a:rPr lang="en-US" sz="2400" dirty="0">
                <a:latin typeface="Franklin Gothic Book" pitchFamily="34" charset="0"/>
              </a:rPr>
              <a:t> </a:t>
            </a:r>
            <a:r>
              <a:rPr lang="en-US" sz="2400" dirty="0" err="1">
                <a:latin typeface="Franklin Gothic Book" pitchFamily="34" charset="0"/>
              </a:rPr>
              <a:t>satu</a:t>
            </a:r>
            <a:r>
              <a:rPr lang="en-US" sz="2400" dirty="0">
                <a:latin typeface="Franklin Gothic Book" pitchFamily="34" charset="0"/>
              </a:rPr>
              <a:t> </a:t>
            </a:r>
            <a:r>
              <a:rPr lang="en-US" sz="2400" dirty="0" err="1">
                <a:latin typeface="Franklin Gothic Book" pitchFamily="34" charset="0"/>
              </a:rPr>
              <a:t>buah</a:t>
            </a:r>
            <a:r>
              <a:rPr lang="en-US" sz="2400" dirty="0">
                <a:latin typeface="Franklin Gothic Book" pitchFamily="34" charset="0"/>
              </a:rPr>
              <a:t> </a:t>
            </a:r>
            <a:r>
              <a:rPr lang="en-US" sz="2400" dirty="0" err="1">
                <a:latin typeface="Franklin Gothic Book" pitchFamily="34" charset="0"/>
              </a:rPr>
              <a:t>atau</a:t>
            </a:r>
            <a:r>
              <a:rPr lang="en-US" sz="2400" dirty="0">
                <a:latin typeface="Franklin Gothic Book" pitchFamily="34" charset="0"/>
              </a:rPr>
              <a:t> beberapa port yang </a:t>
            </a:r>
            <a:r>
              <a:rPr lang="en-US" sz="2400" dirty="0" err="1">
                <a:latin typeface="Franklin Gothic Book" pitchFamily="34" charset="0"/>
              </a:rPr>
              <a:t>akan</a:t>
            </a:r>
            <a:r>
              <a:rPr lang="en-US" sz="2400" dirty="0">
                <a:latin typeface="Franklin Gothic Book" pitchFamily="34" charset="0"/>
              </a:rPr>
              <a:t> </a:t>
            </a:r>
            <a:r>
              <a:rPr lang="en-US" sz="2400" dirty="0" err="1">
                <a:latin typeface="Franklin Gothic Book" pitchFamily="34" charset="0"/>
              </a:rPr>
              <a:t>digunakan</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berkomunikasi</a:t>
            </a:r>
            <a:r>
              <a:rPr lang="en-US" sz="2400" dirty="0">
                <a:latin typeface="Franklin Gothic Book" pitchFamily="34" charset="0"/>
              </a:rPr>
              <a:t> </a:t>
            </a:r>
            <a:r>
              <a:rPr lang="en-US" sz="2400" dirty="0" err="1">
                <a:latin typeface="Franklin Gothic Book" pitchFamily="34" charset="0"/>
              </a:rPr>
              <a:t>dengan</a:t>
            </a:r>
            <a:r>
              <a:rPr lang="en-US" sz="2400" dirty="0">
                <a:latin typeface="Franklin Gothic Book" pitchFamily="34" charset="0"/>
              </a:rPr>
              <a:t> </a:t>
            </a:r>
            <a:r>
              <a:rPr lang="en-US" sz="2400" i="1" dirty="0">
                <a:latin typeface="Franklin Gothic Book" pitchFamily="34" charset="0"/>
              </a:rPr>
              <a:t>root bridge</a:t>
            </a:r>
            <a:r>
              <a:rPr lang="en-US" sz="2400" dirty="0">
                <a:latin typeface="Franklin Gothic Book" pitchFamily="34" charset="0"/>
              </a:rPr>
              <a:t>, yang </a:t>
            </a:r>
            <a:r>
              <a:rPr lang="en-US" sz="2400" dirty="0" err="1">
                <a:latin typeface="Franklin Gothic Book" pitchFamily="34" charset="0"/>
              </a:rPr>
              <a:t>harus</a:t>
            </a:r>
            <a:r>
              <a:rPr lang="en-US" sz="2400" dirty="0">
                <a:latin typeface="Franklin Gothic Book" pitchFamily="34" charset="0"/>
              </a:rPr>
              <a:t> </a:t>
            </a:r>
            <a:r>
              <a:rPr lang="en-US" sz="2400" dirty="0" err="1">
                <a:latin typeface="Franklin Gothic Book" pitchFamily="34" charset="0"/>
              </a:rPr>
              <a:t>diperhatikan</a:t>
            </a:r>
            <a:r>
              <a:rPr lang="en-US" sz="2400" dirty="0">
                <a:latin typeface="Franklin Gothic Book" pitchFamily="34" charset="0"/>
              </a:rPr>
              <a:t> </a:t>
            </a:r>
            <a:r>
              <a:rPr lang="en-US" sz="2400" dirty="0" err="1">
                <a:latin typeface="Franklin Gothic Book" pitchFamily="34" charset="0"/>
              </a:rPr>
              <a:t>adalah</a:t>
            </a:r>
            <a:r>
              <a:rPr lang="en-US" sz="2400" dirty="0">
                <a:latin typeface="Franklin Gothic Book" pitchFamily="34" charset="0"/>
              </a:rPr>
              <a:t> cost </a:t>
            </a:r>
            <a:r>
              <a:rPr lang="en-US" sz="2400" dirty="0" err="1">
                <a:latin typeface="Franklin Gothic Book" pitchFamily="34" charset="0"/>
              </a:rPr>
              <a:t>dari</a:t>
            </a:r>
            <a:r>
              <a:rPr lang="en-US" sz="2400" dirty="0">
                <a:latin typeface="Franklin Gothic Book" pitchFamily="34" charset="0"/>
              </a:rPr>
              <a:t> </a:t>
            </a:r>
            <a:r>
              <a:rPr lang="en-US" sz="2400" dirty="0" err="1">
                <a:latin typeface="Franklin Gothic Book" pitchFamily="34" charset="0"/>
              </a:rPr>
              <a:t>jalur</a:t>
            </a:r>
            <a:r>
              <a:rPr lang="en-US" sz="2400" dirty="0">
                <a:latin typeface="Franklin Gothic Book" pitchFamily="34" charset="0"/>
              </a:rPr>
              <a:t> (path cost)</a:t>
            </a:r>
          </a:p>
          <a:p>
            <a:r>
              <a:rPr lang="en-US" sz="2400" dirty="0" err="1">
                <a:latin typeface="Franklin Gothic Book" pitchFamily="34" charset="0"/>
              </a:rPr>
              <a:t>Tabel</a:t>
            </a:r>
            <a:r>
              <a:rPr lang="en-US" sz="2400" dirty="0">
                <a:latin typeface="Franklin Gothic Book" pitchFamily="34" charset="0"/>
              </a:rPr>
              <a:t> </a:t>
            </a:r>
            <a:r>
              <a:rPr lang="en-US" sz="2400" dirty="0" err="1">
                <a:latin typeface="Franklin Gothic Book" pitchFamily="34" charset="0"/>
              </a:rPr>
              <a:t>di</a:t>
            </a:r>
            <a:r>
              <a:rPr lang="en-US" sz="2400" dirty="0">
                <a:latin typeface="Franklin Gothic Book" pitchFamily="34" charset="0"/>
              </a:rPr>
              <a:t> </a:t>
            </a:r>
            <a:r>
              <a:rPr lang="en-US" sz="2400" dirty="0" err="1">
                <a:latin typeface="Franklin Gothic Book" pitchFamily="34" charset="0"/>
              </a:rPr>
              <a:t>samping</a:t>
            </a:r>
            <a:r>
              <a:rPr lang="en-US" sz="2400" dirty="0">
                <a:latin typeface="Franklin Gothic Book" pitchFamily="34" charset="0"/>
              </a:rPr>
              <a:t> </a:t>
            </a:r>
            <a:r>
              <a:rPr lang="en-US" sz="2400" dirty="0" err="1">
                <a:latin typeface="Franklin Gothic Book" pitchFamily="34" charset="0"/>
              </a:rPr>
              <a:t>menunjukkan</a:t>
            </a:r>
            <a:r>
              <a:rPr lang="en-US" sz="2400" dirty="0">
                <a:latin typeface="Franklin Gothic Book" pitchFamily="34" charset="0"/>
              </a:rPr>
              <a:t> cost </a:t>
            </a:r>
            <a:r>
              <a:rPr lang="en-US" sz="2400" dirty="0" err="1">
                <a:latin typeface="Franklin Gothic Book" pitchFamily="34" charset="0"/>
              </a:rPr>
              <a:t>tipikal</a:t>
            </a:r>
            <a:r>
              <a:rPr lang="en-US" sz="2400" dirty="0">
                <a:latin typeface="Franklin Gothic Book" pitchFamily="34" charset="0"/>
              </a:rPr>
              <a:t> </a:t>
            </a:r>
            <a:r>
              <a:rPr lang="en-US" sz="2400" dirty="0" err="1">
                <a:latin typeface="Franklin Gothic Book" pitchFamily="34" charset="0"/>
              </a:rPr>
              <a:t>jaringan</a:t>
            </a:r>
            <a:r>
              <a:rPr lang="en-US" sz="2400" dirty="0">
                <a:latin typeface="Franklin Gothic Book" pitchFamily="34" charset="0"/>
              </a:rPr>
              <a:t> Ethernet</a:t>
            </a:r>
          </a:p>
          <a:p>
            <a:pPr>
              <a:buFont typeface="Webdings" pitchFamily="18" charset="2"/>
              <a:buNone/>
            </a:pPr>
            <a:r>
              <a:rPr lang="en-US" sz="2400" dirty="0">
                <a:latin typeface="Franklin Gothic Book" pitchFamily="34" charset="0"/>
              </a:rPr>
              <a:t>	</a:t>
            </a:r>
          </a:p>
        </p:txBody>
      </p:sp>
      <p:sp>
        <p:nvSpPr>
          <p:cNvPr id="6"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233</a:t>
            </a:fld>
            <a:endParaRPr lang="en-SG" dirty="0"/>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44875977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t>Kondisi Port Spanning-Tree</a:t>
            </a:r>
          </a:p>
        </p:txBody>
      </p:sp>
      <p:sp>
        <p:nvSpPr>
          <p:cNvPr id="496643" name="Rectangle 3"/>
          <p:cNvSpPr>
            <a:spLocks noGrp="1" noChangeArrowheads="1"/>
          </p:cNvSpPr>
          <p:nvPr>
            <p:ph type="body" idx="1"/>
          </p:nvPr>
        </p:nvSpPr>
        <p:spPr/>
        <p:txBody>
          <a:bodyPr>
            <a:normAutofit/>
          </a:bodyPr>
          <a:lstStyle/>
          <a:p>
            <a:pPr>
              <a:lnSpc>
                <a:spcPct val="80000"/>
              </a:lnSpc>
            </a:pPr>
            <a:r>
              <a:rPr lang="en-US" sz="2400" dirty="0" err="1"/>
              <a:t>Kondisi</a:t>
            </a:r>
            <a:r>
              <a:rPr lang="en-US" sz="2400" dirty="0"/>
              <a:t> (state) port yang </a:t>
            </a:r>
            <a:r>
              <a:rPr lang="en-US" sz="2400" dirty="0" err="1"/>
              <a:t>terdapat</a:t>
            </a:r>
            <a:r>
              <a:rPr lang="en-US" sz="2400" dirty="0"/>
              <a:t> </a:t>
            </a:r>
            <a:r>
              <a:rPr lang="en-US" sz="2400" dirty="0" err="1"/>
              <a:t>pada</a:t>
            </a:r>
            <a:r>
              <a:rPr lang="en-US" sz="2400" dirty="0"/>
              <a:t> bridge </a:t>
            </a:r>
            <a:r>
              <a:rPr lang="en-US" sz="2400" dirty="0" err="1"/>
              <a:t>atau</a:t>
            </a:r>
            <a:r>
              <a:rPr lang="en-US" sz="2400" dirty="0"/>
              <a:t> switch </a:t>
            </a:r>
            <a:r>
              <a:rPr lang="en-US" sz="2400" dirty="0" err="1"/>
              <a:t>dapat</a:t>
            </a:r>
            <a:r>
              <a:rPr lang="en-US" sz="2400" dirty="0"/>
              <a:t> </a:t>
            </a:r>
            <a:r>
              <a:rPr lang="en-US" sz="2400" dirty="0" err="1"/>
              <a:t>bertransisi</a:t>
            </a:r>
            <a:r>
              <a:rPr lang="en-US" sz="2400" dirty="0"/>
              <a:t> </a:t>
            </a:r>
            <a:r>
              <a:rPr lang="en-US" sz="2400" dirty="0" err="1"/>
              <a:t>melalui</a:t>
            </a:r>
            <a:r>
              <a:rPr lang="en-US" sz="2400" dirty="0"/>
              <a:t> </a:t>
            </a:r>
            <a:r>
              <a:rPr lang="en-US" sz="2400" dirty="0" err="1"/>
              <a:t>empat</a:t>
            </a:r>
            <a:r>
              <a:rPr lang="en-US" sz="2400" dirty="0"/>
              <a:t> </a:t>
            </a:r>
            <a:r>
              <a:rPr lang="en-US" sz="2400" dirty="0" err="1"/>
              <a:t>kondisi</a:t>
            </a:r>
            <a:r>
              <a:rPr lang="en-US" sz="2400" dirty="0"/>
              <a:t>:</a:t>
            </a:r>
          </a:p>
          <a:p>
            <a:pPr lvl="1">
              <a:lnSpc>
                <a:spcPct val="80000"/>
              </a:lnSpc>
            </a:pPr>
            <a:r>
              <a:rPr lang="en-US" sz="2000" b="1" dirty="0"/>
              <a:t>Blocking</a:t>
            </a:r>
          </a:p>
          <a:p>
            <a:pPr lvl="2">
              <a:lnSpc>
                <a:spcPct val="80000"/>
              </a:lnSpc>
            </a:pPr>
            <a:r>
              <a:rPr lang="en-US" sz="1800" dirty="0" err="1"/>
              <a:t>Pada</a:t>
            </a:r>
            <a:r>
              <a:rPr lang="en-US" sz="1800" dirty="0"/>
              <a:t> </a:t>
            </a:r>
            <a:r>
              <a:rPr lang="en-US" sz="1800" dirty="0" err="1"/>
              <a:t>kondisi</a:t>
            </a:r>
            <a:r>
              <a:rPr lang="en-US" sz="1800" dirty="0"/>
              <a:t> </a:t>
            </a:r>
            <a:r>
              <a:rPr lang="en-US" sz="1800" dirty="0" err="1"/>
              <a:t>ini</a:t>
            </a:r>
            <a:r>
              <a:rPr lang="en-US" sz="1800" dirty="0"/>
              <a:t> bridge/switch </a:t>
            </a:r>
            <a:r>
              <a:rPr lang="en-US" sz="1800" dirty="0" err="1"/>
              <a:t>tidak</a:t>
            </a:r>
            <a:r>
              <a:rPr lang="en-US" sz="1800" dirty="0"/>
              <a:t> </a:t>
            </a:r>
            <a:r>
              <a:rPr lang="en-US" sz="1800" dirty="0" err="1"/>
              <a:t>akan</a:t>
            </a:r>
            <a:r>
              <a:rPr lang="en-US" sz="1800" dirty="0"/>
              <a:t> </a:t>
            </a:r>
            <a:r>
              <a:rPr lang="en-US" sz="1800" dirty="0" err="1"/>
              <a:t>mem</a:t>
            </a:r>
            <a:r>
              <a:rPr lang="en-US" sz="1800" dirty="0"/>
              <a:t>-forward frame </a:t>
            </a:r>
            <a:r>
              <a:rPr lang="en-US" sz="1800" dirty="0" err="1"/>
              <a:t>pada</a:t>
            </a:r>
            <a:r>
              <a:rPr lang="en-US" sz="1800" dirty="0"/>
              <a:t> port </a:t>
            </a:r>
            <a:r>
              <a:rPr lang="en-US" sz="1800" dirty="0" err="1"/>
              <a:t>tersebut</a:t>
            </a:r>
            <a:endParaRPr lang="en-US" sz="1800" dirty="0"/>
          </a:p>
          <a:p>
            <a:pPr lvl="2">
              <a:lnSpc>
                <a:spcPct val="80000"/>
              </a:lnSpc>
            </a:pPr>
            <a:r>
              <a:rPr lang="en-US" sz="1800" dirty="0"/>
              <a:t>Port </a:t>
            </a:r>
            <a:r>
              <a:rPr lang="en-US" sz="1800" dirty="0" err="1"/>
              <a:t>masih</a:t>
            </a:r>
            <a:r>
              <a:rPr lang="en-US" sz="1800" dirty="0"/>
              <a:t> bisa “</a:t>
            </a:r>
            <a:r>
              <a:rPr lang="en-US" sz="1800" dirty="0" err="1"/>
              <a:t>mendengarkan</a:t>
            </a:r>
            <a:r>
              <a:rPr lang="en-US" sz="1800" dirty="0"/>
              <a:t>” BPDU</a:t>
            </a:r>
          </a:p>
          <a:p>
            <a:pPr lvl="2">
              <a:lnSpc>
                <a:spcPct val="80000"/>
              </a:lnSpc>
            </a:pPr>
            <a:r>
              <a:rPr lang="en-US" sz="1800" dirty="0"/>
              <a:t>Secara </a:t>
            </a:r>
            <a:r>
              <a:rPr lang="en-US" sz="1800" dirty="0" err="1"/>
              <a:t>default,seluruh</a:t>
            </a:r>
            <a:r>
              <a:rPr lang="en-US" sz="1800" dirty="0"/>
              <a:t> port </a:t>
            </a:r>
            <a:r>
              <a:rPr lang="en-US" sz="1800" dirty="0" err="1"/>
              <a:t>berada</a:t>
            </a:r>
            <a:r>
              <a:rPr lang="en-US" sz="1800" dirty="0"/>
              <a:t> </a:t>
            </a:r>
            <a:r>
              <a:rPr lang="en-US" sz="1800" dirty="0" err="1"/>
              <a:t>di</a:t>
            </a:r>
            <a:r>
              <a:rPr lang="en-US" sz="1800" dirty="0"/>
              <a:t> </a:t>
            </a:r>
            <a:r>
              <a:rPr lang="en-US" sz="1800" dirty="0" err="1"/>
              <a:t>dalam</a:t>
            </a:r>
            <a:r>
              <a:rPr lang="en-US" sz="1800" dirty="0"/>
              <a:t> </a:t>
            </a:r>
            <a:r>
              <a:rPr lang="en-US" sz="1800" dirty="0" err="1"/>
              <a:t>kondisi</a:t>
            </a:r>
            <a:r>
              <a:rPr lang="en-US" sz="1800" dirty="0"/>
              <a:t> </a:t>
            </a:r>
            <a:r>
              <a:rPr lang="en-US" sz="1800" i="1" dirty="0"/>
              <a:t>blocking </a:t>
            </a:r>
            <a:r>
              <a:rPr lang="en-US" sz="1800" dirty="0" err="1"/>
              <a:t>bila</a:t>
            </a:r>
            <a:r>
              <a:rPr lang="en-US" sz="1800" dirty="0"/>
              <a:t> bridge/switch </a:t>
            </a:r>
            <a:r>
              <a:rPr lang="en-US" sz="1800" dirty="0" err="1"/>
              <a:t>baru</a:t>
            </a:r>
            <a:r>
              <a:rPr lang="en-US" sz="1800" dirty="0"/>
              <a:t> </a:t>
            </a:r>
            <a:r>
              <a:rPr lang="en-US" sz="1800" dirty="0" err="1"/>
              <a:t>pertama</a:t>
            </a:r>
            <a:r>
              <a:rPr lang="en-US" sz="1800" dirty="0"/>
              <a:t> </a:t>
            </a:r>
            <a:r>
              <a:rPr lang="en-US" sz="1800" dirty="0" err="1"/>
              <a:t>kalai</a:t>
            </a:r>
            <a:r>
              <a:rPr lang="en-US" sz="1800" dirty="0"/>
              <a:t> </a:t>
            </a:r>
            <a:r>
              <a:rPr lang="en-US" sz="1800" dirty="0" err="1"/>
              <a:t>dinyalakan</a:t>
            </a:r>
            <a:endParaRPr lang="en-US" sz="1800" dirty="0"/>
          </a:p>
          <a:p>
            <a:pPr lvl="1">
              <a:lnSpc>
                <a:spcPct val="80000"/>
              </a:lnSpc>
            </a:pPr>
            <a:r>
              <a:rPr lang="en-US" sz="2000" b="1" dirty="0"/>
              <a:t>Listening</a:t>
            </a:r>
          </a:p>
          <a:p>
            <a:pPr lvl="2">
              <a:lnSpc>
                <a:spcPct val="80000"/>
              </a:lnSpc>
            </a:pPr>
            <a:r>
              <a:rPr lang="en-US" sz="1800" dirty="0"/>
              <a:t>Port “</a:t>
            </a:r>
            <a:r>
              <a:rPr lang="en-US" sz="1800" dirty="0" err="1"/>
              <a:t>mendengarkan</a:t>
            </a:r>
            <a:r>
              <a:rPr lang="en-US" sz="1800" dirty="0"/>
              <a:t>” BPDU </a:t>
            </a:r>
            <a:r>
              <a:rPr lang="en-US" sz="1800" dirty="0" err="1"/>
              <a:t>untuk</a:t>
            </a:r>
            <a:r>
              <a:rPr lang="en-US" sz="1800" dirty="0"/>
              <a:t> </a:t>
            </a:r>
            <a:r>
              <a:rPr lang="en-US" sz="1800" dirty="0" err="1"/>
              <a:t>menjamin</a:t>
            </a:r>
            <a:r>
              <a:rPr lang="en-US" sz="1800" dirty="0"/>
              <a:t> </a:t>
            </a:r>
            <a:r>
              <a:rPr lang="en-US" sz="1800" dirty="0" err="1"/>
              <a:t>tidak</a:t>
            </a:r>
            <a:r>
              <a:rPr lang="en-US" sz="1800" dirty="0"/>
              <a:t> </a:t>
            </a:r>
            <a:r>
              <a:rPr lang="en-US" sz="1800" dirty="0" err="1"/>
              <a:t>ada</a:t>
            </a:r>
            <a:r>
              <a:rPr lang="en-US" sz="1800" dirty="0"/>
              <a:t> loop </a:t>
            </a:r>
            <a:r>
              <a:rPr lang="en-US" sz="1800" dirty="0" err="1"/>
              <a:t>di</a:t>
            </a:r>
            <a:r>
              <a:rPr lang="en-US" sz="1800" dirty="0"/>
              <a:t> </a:t>
            </a:r>
            <a:r>
              <a:rPr lang="en-US" sz="1800" dirty="0" err="1"/>
              <a:t>dalam</a:t>
            </a:r>
            <a:r>
              <a:rPr lang="en-US" sz="1800" dirty="0"/>
              <a:t> </a:t>
            </a:r>
            <a:r>
              <a:rPr lang="en-US" sz="1800" dirty="0" err="1"/>
              <a:t>jaringan</a:t>
            </a:r>
            <a:r>
              <a:rPr lang="en-US" sz="1800" dirty="0"/>
              <a:t> </a:t>
            </a:r>
            <a:r>
              <a:rPr lang="en-US" sz="1800" dirty="0" err="1"/>
              <a:t>sebelum</a:t>
            </a:r>
            <a:r>
              <a:rPr lang="en-US" sz="1800" dirty="0"/>
              <a:t> </a:t>
            </a:r>
            <a:r>
              <a:rPr lang="en-US" sz="1800" dirty="0" err="1"/>
              <a:t>mengirimkan</a:t>
            </a:r>
            <a:r>
              <a:rPr lang="en-US" sz="1800" dirty="0"/>
              <a:t> data</a:t>
            </a:r>
          </a:p>
          <a:p>
            <a:pPr lvl="1">
              <a:lnSpc>
                <a:spcPct val="80000"/>
              </a:lnSpc>
            </a:pPr>
            <a:r>
              <a:rPr lang="en-US" sz="2000" b="1" dirty="0"/>
              <a:t>Learning</a:t>
            </a:r>
          </a:p>
          <a:p>
            <a:pPr lvl="2">
              <a:lnSpc>
                <a:spcPct val="80000"/>
              </a:lnSpc>
            </a:pPr>
            <a:r>
              <a:rPr lang="en-US" sz="1800" dirty="0" err="1"/>
              <a:t>Mempelajari</a:t>
            </a:r>
            <a:r>
              <a:rPr lang="en-US" sz="1800" dirty="0"/>
              <a:t> MAC address dan </a:t>
            </a:r>
            <a:r>
              <a:rPr lang="en-US" sz="1800" dirty="0" err="1"/>
              <a:t>mambangun</a:t>
            </a:r>
            <a:r>
              <a:rPr lang="en-US" sz="1800" dirty="0"/>
              <a:t> </a:t>
            </a:r>
            <a:r>
              <a:rPr lang="en-US" sz="1800" dirty="0" err="1"/>
              <a:t>tabel</a:t>
            </a:r>
            <a:r>
              <a:rPr lang="en-US" sz="1800" dirty="0"/>
              <a:t> filter </a:t>
            </a:r>
            <a:r>
              <a:rPr lang="en-US" sz="1800" dirty="0" err="1"/>
              <a:t>tetapi</a:t>
            </a:r>
            <a:r>
              <a:rPr lang="en-US" sz="1800" dirty="0"/>
              <a:t> </a:t>
            </a:r>
            <a:r>
              <a:rPr lang="en-US" sz="1800" dirty="0" err="1"/>
              <a:t>tidak</a:t>
            </a:r>
            <a:r>
              <a:rPr lang="en-US" sz="1800" dirty="0"/>
              <a:t> </a:t>
            </a:r>
            <a:r>
              <a:rPr lang="en-US" sz="1800" dirty="0" err="1"/>
              <a:t>mem</a:t>
            </a:r>
            <a:r>
              <a:rPr lang="en-US" sz="1800" dirty="0"/>
              <a:t>-forward frame</a:t>
            </a:r>
          </a:p>
          <a:p>
            <a:pPr lvl="1">
              <a:lnSpc>
                <a:spcPct val="80000"/>
              </a:lnSpc>
            </a:pPr>
            <a:r>
              <a:rPr lang="en-US" sz="2000" b="1" dirty="0"/>
              <a:t>Forwarding</a:t>
            </a:r>
          </a:p>
          <a:p>
            <a:pPr lvl="2">
              <a:lnSpc>
                <a:spcPct val="80000"/>
              </a:lnSpc>
            </a:pPr>
            <a:r>
              <a:rPr lang="en-US" sz="1800" dirty="0" err="1"/>
              <a:t>Mengirimkan</a:t>
            </a:r>
            <a:r>
              <a:rPr lang="en-US" sz="1800" dirty="0"/>
              <a:t> dan </a:t>
            </a:r>
            <a:r>
              <a:rPr lang="en-US" sz="1800" dirty="0" err="1"/>
              <a:t>menerima</a:t>
            </a:r>
            <a:r>
              <a:rPr lang="en-US" sz="1800" dirty="0"/>
              <a:t> </a:t>
            </a:r>
            <a:r>
              <a:rPr lang="en-US" sz="1800" dirty="0" err="1"/>
              <a:t>seleuruh</a:t>
            </a:r>
            <a:r>
              <a:rPr lang="en-US" sz="1800" dirty="0"/>
              <a:t> data </a:t>
            </a:r>
            <a:r>
              <a:rPr lang="en-US" sz="1800" dirty="0" err="1"/>
              <a:t>pada</a:t>
            </a:r>
            <a:r>
              <a:rPr lang="en-US" sz="1800" dirty="0"/>
              <a:t> port bridge</a:t>
            </a:r>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234</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746804829"/>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normAutofit/>
          </a:bodyPr>
          <a:lstStyle/>
          <a:p>
            <a:r>
              <a:rPr lang="en-US"/>
              <a:t>Kondisi Port Spanning-Tree (2)</a:t>
            </a:r>
          </a:p>
        </p:txBody>
      </p:sp>
      <p:sp>
        <p:nvSpPr>
          <p:cNvPr id="497667" name="Rectangle 3"/>
          <p:cNvSpPr>
            <a:spLocks noGrp="1" noChangeArrowheads="1"/>
          </p:cNvSpPr>
          <p:nvPr>
            <p:ph type="body" idx="1"/>
          </p:nvPr>
        </p:nvSpPr>
        <p:spPr>
          <a:xfrm>
            <a:off x="1738282" y="1600201"/>
            <a:ext cx="8786842" cy="4525963"/>
          </a:xfrm>
        </p:spPr>
        <p:txBody>
          <a:bodyPr>
            <a:noAutofit/>
          </a:bodyPr>
          <a:lstStyle/>
          <a:p>
            <a:r>
              <a:rPr lang="en-US" sz="2000" dirty="0" err="1"/>
              <a:t>Biasanya</a:t>
            </a:r>
            <a:r>
              <a:rPr lang="en-US" sz="2000" dirty="0"/>
              <a:t>, port switch </a:t>
            </a:r>
            <a:r>
              <a:rPr lang="en-US" sz="2000" dirty="0" err="1"/>
              <a:t>berada</a:t>
            </a:r>
            <a:r>
              <a:rPr lang="en-US" sz="2000" dirty="0"/>
              <a:t> </a:t>
            </a:r>
            <a:r>
              <a:rPr lang="en-US" sz="2000" dirty="0" err="1"/>
              <a:t>di</a:t>
            </a:r>
            <a:r>
              <a:rPr lang="en-US" sz="2000" dirty="0"/>
              <a:t> </a:t>
            </a:r>
            <a:r>
              <a:rPr lang="en-US" sz="2000" dirty="0" err="1"/>
              <a:t>dalam</a:t>
            </a:r>
            <a:r>
              <a:rPr lang="en-US" sz="2000" dirty="0"/>
              <a:t> </a:t>
            </a:r>
            <a:r>
              <a:rPr lang="en-US" sz="2000" dirty="0" err="1"/>
              <a:t>kondisi</a:t>
            </a:r>
            <a:r>
              <a:rPr lang="en-US" sz="2000" dirty="0"/>
              <a:t> </a:t>
            </a:r>
            <a:r>
              <a:rPr lang="en-US" sz="2000" i="1" dirty="0"/>
              <a:t>blocking </a:t>
            </a:r>
            <a:r>
              <a:rPr lang="en-US" sz="2000" dirty="0" err="1"/>
              <a:t>atau</a:t>
            </a:r>
            <a:r>
              <a:rPr lang="en-US" sz="2000" dirty="0"/>
              <a:t> </a:t>
            </a:r>
            <a:r>
              <a:rPr lang="en-US" sz="2000" i="1" dirty="0"/>
              <a:t>forwarding</a:t>
            </a:r>
            <a:endParaRPr lang="en-US" sz="2000" dirty="0"/>
          </a:p>
          <a:p>
            <a:pPr lvl="1"/>
            <a:r>
              <a:rPr lang="en-US" sz="1800" i="1" dirty="0"/>
              <a:t>Forwarding port </a:t>
            </a:r>
            <a:r>
              <a:rPr lang="en-US" sz="1800" dirty="0" err="1"/>
              <a:t>memiliki</a:t>
            </a:r>
            <a:r>
              <a:rPr lang="en-US" sz="1800" dirty="0"/>
              <a:t> cost </a:t>
            </a:r>
            <a:r>
              <a:rPr lang="en-US" sz="1800" dirty="0" err="1"/>
              <a:t>jalur</a:t>
            </a:r>
            <a:r>
              <a:rPr lang="en-US" sz="1800" dirty="0"/>
              <a:t> yang paling </a:t>
            </a:r>
            <a:r>
              <a:rPr lang="en-US" sz="1800" dirty="0" err="1"/>
              <a:t>rendah</a:t>
            </a:r>
            <a:r>
              <a:rPr lang="en-US" sz="1800" dirty="0"/>
              <a:t> </a:t>
            </a:r>
            <a:r>
              <a:rPr lang="en-US" sz="1800" dirty="0" err="1"/>
              <a:t>ke</a:t>
            </a:r>
            <a:r>
              <a:rPr lang="en-US" sz="1800" dirty="0"/>
              <a:t> </a:t>
            </a:r>
            <a:r>
              <a:rPr lang="en-US" sz="1800" i="1" dirty="0"/>
              <a:t>root bridge</a:t>
            </a:r>
            <a:endParaRPr lang="en-US" sz="1800" dirty="0"/>
          </a:p>
          <a:p>
            <a:r>
              <a:rPr lang="en-US" sz="2000" dirty="0" err="1"/>
              <a:t>Tetapi</a:t>
            </a:r>
            <a:r>
              <a:rPr lang="en-US" sz="2000" dirty="0"/>
              <a:t>, </a:t>
            </a:r>
            <a:r>
              <a:rPr lang="en-US" sz="2000" dirty="0" err="1"/>
              <a:t>jika</a:t>
            </a:r>
            <a:r>
              <a:rPr lang="en-US" sz="2000" dirty="0"/>
              <a:t> </a:t>
            </a:r>
            <a:r>
              <a:rPr lang="en-US" sz="2000" dirty="0" err="1"/>
              <a:t>terjadi</a:t>
            </a:r>
            <a:r>
              <a:rPr lang="en-US" sz="2000" dirty="0"/>
              <a:t> </a:t>
            </a:r>
            <a:r>
              <a:rPr lang="en-US" sz="2000" dirty="0" err="1"/>
              <a:t>perubahan</a:t>
            </a:r>
            <a:r>
              <a:rPr lang="en-US" sz="2000" dirty="0"/>
              <a:t> </a:t>
            </a:r>
            <a:r>
              <a:rPr lang="en-US" sz="2000" dirty="0" err="1"/>
              <a:t>topologi</a:t>
            </a:r>
            <a:r>
              <a:rPr lang="en-US" sz="2000" dirty="0"/>
              <a:t> </a:t>
            </a:r>
            <a:r>
              <a:rPr lang="en-US" sz="2000" dirty="0" err="1"/>
              <a:t>akibat</a:t>
            </a:r>
            <a:r>
              <a:rPr lang="en-US" sz="2000" dirty="0"/>
              <a:t> </a:t>
            </a:r>
            <a:r>
              <a:rPr lang="en-US" sz="2000" dirty="0" err="1"/>
              <a:t>adanya</a:t>
            </a:r>
            <a:r>
              <a:rPr lang="en-US" sz="2000" dirty="0"/>
              <a:t> link yang </a:t>
            </a:r>
            <a:r>
              <a:rPr lang="en-US" sz="2000" dirty="0" err="1"/>
              <a:t>rusak</a:t>
            </a:r>
            <a:r>
              <a:rPr lang="en-US" sz="2000" dirty="0"/>
              <a:t> </a:t>
            </a:r>
            <a:r>
              <a:rPr lang="en-US" sz="2000" dirty="0" err="1"/>
              <a:t>atau</a:t>
            </a:r>
            <a:r>
              <a:rPr lang="en-US" sz="2000" dirty="0"/>
              <a:t> </a:t>
            </a:r>
            <a:r>
              <a:rPr lang="en-US" sz="2000" dirty="0" err="1"/>
              <a:t>ada</a:t>
            </a:r>
            <a:r>
              <a:rPr lang="en-US" sz="2000" dirty="0"/>
              <a:t> </a:t>
            </a:r>
            <a:r>
              <a:rPr lang="en-US" sz="2000" dirty="0" err="1"/>
              <a:t>penambahan</a:t>
            </a:r>
            <a:r>
              <a:rPr lang="en-US" sz="2000" dirty="0"/>
              <a:t> switch, </a:t>
            </a:r>
            <a:r>
              <a:rPr lang="en-US" sz="2000" dirty="0" err="1"/>
              <a:t>maka</a:t>
            </a:r>
            <a:r>
              <a:rPr lang="en-US" sz="2000" dirty="0"/>
              <a:t> port </a:t>
            </a:r>
            <a:r>
              <a:rPr lang="en-US" sz="2000" dirty="0" err="1"/>
              <a:t>pada</a:t>
            </a:r>
            <a:r>
              <a:rPr lang="en-US" sz="2000" dirty="0"/>
              <a:t> </a:t>
            </a:r>
            <a:r>
              <a:rPr lang="en-US" sz="2000" dirty="0" err="1"/>
              <a:t>suatu</a:t>
            </a:r>
            <a:r>
              <a:rPr lang="en-US" sz="2000" dirty="0"/>
              <a:t> switch </a:t>
            </a:r>
            <a:r>
              <a:rPr lang="en-US" sz="2000" dirty="0" err="1"/>
              <a:t>akan</a:t>
            </a:r>
            <a:r>
              <a:rPr lang="en-US" sz="2000" dirty="0"/>
              <a:t> </a:t>
            </a:r>
            <a:r>
              <a:rPr lang="en-US" sz="2000" dirty="0" err="1"/>
              <a:t>berada</a:t>
            </a:r>
            <a:r>
              <a:rPr lang="en-US" sz="2000" dirty="0"/>
              <a:t> </a:t>
            </a:r>
            <a:r>
              <a:rPr lang="en-US" sz="2000" dirty="0" err="1"/>
              <a:t>dalam</a:t>
            </a:r>
            <a:r>
              <a:rPr lang="en-US" sz="2000" dirty="0"/>
              <a:t> </a:t>
            </a:r>
            <a:r>
              <a:rPr lang="en-US" sz="2000" dirty="0" err="1"/>
              <a:t>kondisi</a:t>
            </a:r>
            <a:r>
              <a:rPr lang="en-US" sz="2000" dirty="0"/>
              <a:t> </a:t>
            </a:r>
            <a:r>
              <a:rPr lang="en-US" sz="2000" i="1" dirty="0"/>
              <a:t>listening</a:t>
            </a:r>
            <a:r>
              <a:rPr lang="en-US" sz="2000" dirty="0"/>
              <a:t> dan </a:t>
            </a:r>
            <a:r>
              <a:rPr lang="en-US" sz="2000" i="1" dirty="0"/>
              <a:t>learning</a:t>
            </a:r>
          </a:p>
          <a:p>
            <a:r>
              <a:rPr lang="en-US" sz="2000" i="1" dirty="0"/>
              <a:t>Blocking port </a:t>
            </a:r>
            <a:r>
              <a:rPr lang="en-US" sz="2000" dirty="0" err="1"/>
              <a:t>digunakan</a:t>
            </a:r>
            <a:r>
              <a:rPr lang="en-US" sz="2000" dirty="0"/>
              <a:t> </a:t>
            </a:r>
            <a:r>
              <a:rPr lang="en-US" sz="2000" dirty="0" err="1"/>
              <a:t>untukmencegah</a:t>
            </a:r>
            <a:r>
              <a:rPr lang="en-US" sz="2000" dirty="0"/>
              <a:t> loop </a:t>
            </a:r>
            <a:r>
              <a:rPr lang="en-US" sz="2000" dirty="0" err="1"/>
              <a:t>pada</a:t>
            </a:r>
            <a:r>
              <a:rPr lang="en-US" sz="2000" dirty="0"/>
              <a:t> </a:t>
            </a:r>
            <a:r>
              <a:rPr lang="en-US" sz="2000" dirty="0" err="1"/>
              <a:t>jaringan</a:t>
            </a:r>
            <a:endParaRPr lang="en-US" sz="2000" dirty="0"/>
          </a:p>
          <a:p>
            <a:r>
              <a:rPr lang="en-US" sz="2000" dirty="0" err="1"/>
              <a:t>Ketika</a:t>
            </a:r>
            <a:r>
              <a:rPr lang="en-US" sz="2000" dirty="0"/>
              <a:t> </a:t>
            </a:r>
            <a:r>
              <a:rPr lang="en-US" sz="2000" dirty="0" err="1"/>
              <a:t>suatu</a:t>
            </a:r>
            <a:r>
              <a:rPr lang="en-US" sz="2000" dirty="0"/>
              <a:t> switch </a:t>
            </a:r>
            <a:r>
              <a:rPr lang="en-US" sz="2000" dirty="0" err="1"/>
              <a:t>sudah</a:t>
            </a:r>
            <a:r>
              <a:rPr lang="en-US" sz="2000" dirty="0"/>
              <a:t> </a:t>
            </a:r>
            <a:r>
              <a:rPr lang="en-US" sz="2000" dirty="0" err="1"/>
              <a:t>menentukan</a:t>
            </a:r>
            <a:r>
              <a:rPr lang="en-US" sz="2000" dirty="0"/>
              <a:t> </a:t>
            </a:r>
            <a:r>
              <a:rPr lang="en-US" sz="2000" dirty="0" err="1"/>
              <a:t>jalur</a:t>
            </a:r>
            <a:r>
              <a:rPr lang="en-US" sz="2000" dirty="0"/>
              <a:t> </a:t>
            </a:r>
            <a:r>
              <a:rPr lang="en-US" sz="2000" dirty="0" err="1"/>
              <a:t>terbaik</a:t>
            </a:r>
            <a:r>
              <a:rPr lang="en-US" sz="2000" dirty="0"/>
              <a:t> </a:t>
            </a:r>
            <a:r>
              <a:rPr lang="en-US" sz="2000" dirty="0" err="1"/>
              <a:t>ke</a:t>
            </a:r>
            <a:r>
              <a:rPr lang="en-US" sz="2000" dirty="0"/>
              <a:t> </a:t>
            </a:r>
            <a:r>
              <a:rPr lang="en-US" sz="2000" i="1" dirty="0"/>
              <a:t>root bridge</a:t>
            </a:r>
            <a:r>
              <a:rPr lang="en-US" sz="2000" dirty="0"/>
              <a:t> </a:t>
            </a:r>
            <a:r>
              <a:rPr lang="en-US" sz="2000" dirty="0" err="1"/>
              <a:t>maka</a:t>
            </a:r>
            <a:r>
              <a:rPr lang="en-US" sz="2000" dirty="0"/>
              <a:t> </a:t>
            </a:r>
            <a:r>
              <a:rPr lang="en-US" sz="2000" dirty="0" err="1"/>
              <a:t>seluruh</a:t>
            </a:r>
            <a:r>
              <a:rPr lang="en-US" sz="2000" dirty="0"/>
              <a:t> port lain </a:t>
            </a:r>
            <a:r>
              <a:rPr lang="en-US" sz="2000" dirty="0" err="1"/>
              <a:t>berada</a:t>
            </a:r>
            <a:r>
              <a:rPr lang="en-US" sz="2000" dirty="0"/>
              <a:t> </a:t>
            </a:r>
            <a:r>
              <a:rPr lang="en-US" sz="2000" dirty="0" err="1"/>
              <a:t>di</a:t>
            </a:r>
            <a:r>
              <a:rPr lang="en-US" sz="2000" dirty="0"/>
              <a:t> </a:t>
            </a:r>
            <a:r>
              <a:rPr lang="en-US" sz="2000" dirty="0" err="1"/>
              <a:t>dalam</a:t>
            </a:r>
            <a:r>
              <a:rPr lang="en-US" sz="2000" dirty="0"/>
              <a:t> </a:t>
            </a:r>
            <a:r>
              <a:rPr lang="en-US" sz="2000" dirty="0" err="1"/>
              <a:t>kondisi</a:t>
            </a:r>
            <a:r>
              <a:rPr lang="en-US" sz="2000" dirty="0"/>
              <a:t> </a:t>
            </a:r>
            <a:r>
              <a:rPr lang="en-US" sz="2000" i="1" dirty="0"/>
              <a:t>blocking</a:t>
            </a:r>
            <a:endParaRPr lang="en-US" sz="2000" dirty="0"/>
          </a:p>
          <a:p>
            <a:pPr lvl="1"/>
            <a:r>
              <a:rPr lang="en-US" sz="1800" dirty="0" err="1"/>
              <a:t>Jangan</a:t>
            </a:r>
            <a:r>
              <a:rPr lang="en-US" sz="1800" dirty="0"/>
              <a:t> </a:t>
            </a:r>
            <a:r>
              <a:rPr lang="en-US" sz="1800" dirty="0" err="1"/>
              <a:t>lupa</a:t>
            </a:r>
            <a:r>
              <a:rPr lang="en-US" sz="1800" dirty="0"/>
              <a:t> </a:t>
            </a:r>
            <a:r>
              <a:rPr lang="en-US" sz="1800" i="1" dirty="0"/>
              <a:t>blocked port</a:t>
            </a:r>
            <a:r>
              <a:rPr lang="en-US" sz="1800" dirty="0"/>
              <a:t> </a:t>
            </a:r>
            <a:r>
              <a:rPr lang="en-US" sz="1800" dirty="0" err="1"/>
              <a:t>tetap</a:t>
            </a:r>
            <a:r>
              <a:rPr lang="en-US" sz="1800" dirty="0"/>
              <a:t> </a:t>
            </a:r>
            <a:r>
              <a:rPr lang="en-US" sz="1800" dirty="0" err="1"/>
              <a:t>dapat</a:t>
            </a:r>
            <a:r>
              <a:rPr lang="en-US" sz="1800" dirty="0"/>
              <a:t> </a:t>
            </a:r>
            <a:r>
              <a:rPr lang="en-US" sz="1800" dirty="0" err="1"/>
              <a:t>menerima</a:t>
            </a:r>
            <a:r>
              <a:rPr lang="en-US" sz="1800" dirty="0"/>
              <a:t> BPDU</a:t>
            </a:r>
          </a:p>
          <a:p>
            <a:r>
              <a:rPr lang="en-US" sz="2000" dirty="0" err="1"/>
              <a:t>Jika</a:t>
            </a:r>
            <a:r>
              <a:rPr lang="en-US" sz="2000" dirty="0"/>
              <a:t> </a:t>
            </a:r>
            <a:r>
              <a:rPr lang="en-US" sz="2000" dirty="0" err="1"/>
              <a:t>suatu</a:t>
            </a:r>
            <a:r>
              <a:rPr lang="en-US" sz="2000" dirty="0"/>
              <a:t> switch </a:t>
            </a:r>
            <a:r>
              <a:rPr lang="en-US" sz="2000" dirty="0" err="1"/>
              <a:t>menentukan</a:t>
            </a:r>
            <a:r>
              <a:rPr lang="en-US" sz="2000" dirty="0"/>
              <a:t> </a:t>
            </a:r>
            <a:r>
              <a:rPr lang="en-US" sz="2000" dirty="0" err="1"/>
              <a:t>bahwa</a:t>
            </a:r>
            <a:r>
              <a:rPr lang="en-US" sz="2000" dirty="0"/>
              <a:t> </a:t>
            </a:r>
            <a:r>
              <a:rPr lang="en-US" sz="2000" dirty="0" err="1"/>
              <a:t>suatu</a:t>
            </a:r>
            <a:r>
              <a:rPr lang="en-US" sz="2000" dirty="0"/>
              <a:t> </a:t>
            </a:r>
            <a:r>
              <a:rPr lang="en-US" sz="2000" i="1" dirty="0"/>
              <a:t>blocked port</a:t>
            </a:r>
            <a:r>
              <a:rPr lang="en-US" sz="2000" dirty="0"/>
              <a:t> </a:t>
            </a:r>
            <a:r>
              <a:rPr lang="en-US" sz="2000" dirty="0" err="1"/>
              <a:t>akan</a:t>
            </a:r>
            <a:r>
              <a:rPr lang="en-US" sz="2000" dirty="0"/>
              <a:t> </a:t>
            </a:r>
            <a:r>
              <a:rPr lang="en-US" sz="2000" dirty="0" err="1"/>
              <a:t>dijadikan</a:t>
            </a:r>
            <a:r>
              <a:rPr lang="en-US" sz="2000" dirty="0"/>
              <a:t> </a:t>
            </a:r>
            <a:r>
              <a:rPr lang="en-US" sz="2000" dirty="0" err="1"/>
              <a:t>sebagai</a:t>
            </a:r>
            <a:r>
              <a:rPr lang="en-US" sz="2000" dirty="0"/>
              <a:t> </a:t>
            </a:r>
            <a:r>
              <a:rPr lang="en-US" sz="2000" i="1" dirty="0"/>
              <a:t>designated ports</a:t>
            </a:r>
            <a:r>
              <a:rPr lang="en-US" sz="2000" dirty="0"/>
              <a:t>, </a:t>
            </a:r>
            <a:r>
              <a:rPr lang="en-US" sz="2000" dirty="0" err="1"/>
              <a:t>maka</a:t>
            </a:r>
            <a:r>
              <a:rPr lang="en-US" sz="2000" dirty="0"/>
              <a:t> switch </a:t>
            </a:r>
            <a:r>
              <a:rPr lang="en-US" sz="2000" dirty="0" err="1"/>
              <a:t>akan</a:t>
            </a:r>
            <a:r>
              <a:rPr lang="en-US" sz="2000" dirty="0"/>
              <a:t> </a:t>
            </a:r>
            <a:r>
              <a:rPr lang="en-US" sz="2000" dirty="0" err="1"/>
              <a:t>berada</a:t>
            </a:r>
            <a:r>
              <a:rPr lang="en-US" sz="2000" dirty="0"/>
              <a:t> </a:t>
            </a:r>
            <a:r>
              <a:rPr lang="en-US" sz="2000" dirty="0" err="1"/>
              <a:t>di</a:t>
            </a:r>
            <a:r>
              <a:rPr lang="en-US" sz="2000" dirty="0"/>
              <a:t> </a:t>
            </a:r>
            <a:r>
              <a:rPr lang="en-US" sz="2000" dirty="0" err="1"/>
              <a:t>dalam</a:t>
            </a:r>
            <a:r>
              <a:rPr lang="en-US" sz="2000" dirty="0"/>
              <a:t> </a:t>
            </a:r>
            <a:r>
              <a:rPr lang="en-US" sz="2000" dirty="0" err="1"/>
              <a:t>kondisi</a:t>
            </a:r>
            <a:r>
              <a:rPr lang="en-US" sz="2000" dirty="0"/>
              <a:t> listening</a:t>
            </a:r>
          </a:p>
          <a:p>
            <a:pPr lvl="1"/>
            <a:r>
              <a:rPr lang="en-US" sz="1800" dirty="0" err="1"/>
              <a:t>Pada</a:t>
            </a:r>
            <a:r>
              <a:rPr lang="en-US" sz="1800" dirty="0"/>
              <a:t> </a:t>
            </a:r>
            <a:r>
              <a:rPr lang="en-US" sz="1800" dirty="0" err="1"/>
              <a:t>kondisi</a:t>
            </a:r>
            <a:r>
              <a:rPr lang="en-US" sz="1800" dirty="0"/>
              <a:t> </a:t>
            </a:r>
            <a:r>
              <a:rPr lang="en-US" sz="1800" dirty="0" err="1"/>
              <a:t>ini</a:t>
            </a:r>
            <a:r>
              <a:rPr lang="en-US" sz="1800" dirty="0"/>
              <a:t>, switch men-</a:t>
            </a:r>
            <a:r>
              <a:rPr lang="en-US" sz="1800" dirty="0" err="1"/>
              <a:t>cek</a:t>
            </a:r>
            <a:r>
              <a:rPr lang="en-US" sz="1800" dirty="0"/>
              <a:t> </a:t>
            </a:r>
            <a:r>
              <a:rPr lang="en-US" sz="1800" dirty="0" err="1"/>
              <a:t>seluruh</a:t>
            </a:r>
            <a:r>
              <a:rPr lang="en-US" sz="1800" dirty="0"/>
              <a:t> BPDU yang </a:t>
            </a:r>
            <a:r>
              <a:rPr lang="en-US" sz="1800" dirty="0" err="1"/>
              <a:t>diterima</a:t>
            </a:r>
            <a:r>
              <a:rPr lang="en-US" sz="1800" dirty="0"/>
              <a:t> </a:t>
            </a:r>
            <a:r>
              <a:rPr lang="en-US" sz="1800" dirty="0" err="1"/>
              <a:t>untuk</a:t>
            </a:r>
            <a:r>
              <a:rPr lang="en-US" sz="1800" dirty="0"/>
              <a:t> </a:t>
            </a:r>
            <a:r>
              <a:rPr lang="en-US" sz="1800" dirty="0" err="1"/>
              <a:t>menjamin</a:t>
            </a:r>
            <a:r>
              <a:rPr lang="en-US" sz="1800" dirty="0"/>
              <a:t> </a:t>
            </a:r>
            <a:r>
              <a:rPr lang="en-US" sz="1800" dirty="0" err="1"/>
              <a:t>tidak</a:t>
            </a:r>
            <a:r>
              <a:rPr lang="en-US" sz="1800" dirty="0"/>
              <a:t> </a:t>
            </a:r>
            <a:r>
              <a:rPr lang="en-US" sz="1800" dirty="0" err="1"/>
              <a:t>akan</a:t>
            </a:r>
            <a:r>
              <a:rPr lang="en-US" sz="1800" dirty="0"/>
              <a:t> </a:t>
            </a:r>
            <a:r>
              <a:rPr lang="en-US" sz="1800" dirty="0" err="1"/>
              <a:t>terbentuknya</a:t>
            </a:r>
            <a:r>
              <a:rPr lang="en-US" sz="1800" dirty="0"/>
              <a:t> loop </a:t>
            </a:r>
            <a:r>
              <a:rPr lang="en-US" sz="1800" dirty="0" err="1"/>
              <a:t>bila</a:t>
            </a:r>
            <a:r>
              <a:rPr lang="en-US" sz="1800" dirty="0"/>
              <a:t> </a:t>
            </a:r>
            <a:r>
              <a:rPr lang="en-US" sz="1800" dirty="0" err="1"/>
              <a:t>kondisi</a:t>
            </a:r>
            <a:r>
              <a:rPr lang="en-US" sz="1800" dirty="0"/>
              <a:t> </a:t>
            </a:r>
            <a:r>
              <a:rPr lang="en-US" sz="1800" dirty="0" err="1"/>
              <a:t>suatu</a:t>
            </a:r>
            <a:r>
              <a:rPr lang="en-US" sz="1800" dirty="0"/>
              <a:t> port </a:t>
            </a:r>
            <a:r>
              <a:rPr lang="en-US" sz="1800" dirty="0" err="1"/>
              <a:t>berubah</a:t>
            </a:r>
            <a:r>
              <a:rPr lang="en-US" sz="1800" dirty="0"/>
              <a:t> </a:t>
            </a:r>
            <a:r>
              <a:rPr lang="en-US" sz="1800" dirty="0" err="1"/>
              <a:t>menjadi</a:t>
            </a:r>
            <a:r>
              <a:rPr lang="en-US" sz="1800" dirty="0"/>
              <a:t> </a:t>
            </a:r>
            <a:r>
              <a:rPr lang="en-US" sz="1800" i="1" dirty="0"/>
              <a:t>forwarding</a:t>
            </a:r>
            <a:endParaRPr lang="en-US" sz="1800" dirty="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235</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40838962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en-US"/>
              <a:t>Convergence</a:t>
            </a:r>
          </a:p>
        </p:txBody>
      </p:sp>
      <p:sp>
        <p:nvSpPr>
          <p:cNvPr id="498691" name="Rectangle 3"/>
          <p:cNvSpPr>
            <a:spLocks noGrp="1" noChangeArrowheads="1"/>
          </p:cNvSpPr>
          <p:nvPr>
            <p:ph type="body" idx="1"/>
          </p:nvPr>
        </p:nvSpPr>
        <p:spPr/>
        <p:txBody>
          <a:bodyPr>
            <a:normAutofit/>
          </a:bodyPr>
          <a:lstStyle/>
          <a:p>
            <a:r>
              <a:rPr lang="en-US" sz="2000" dirty="0" err="1"/>
              <a:t>Konvergensi</a:t>
            </a:r>
            <a:r>
              <a:rPr lang="en-US" sz="2000" dirty="0"/>
              <a:t> </a:t>
            </a:r>
            <a:r>
              <a:rPr lang="en-US" sz="2000" dirty="0" err="1"/>
              <a:t>terjadi</a:t>
            </a:r>
            <a:r>
              <a:rPr lang="en-US" sz="2000" dirty="0"/>
              <a:t> </a:t>
            </a:r>
            <a:r>
              <a:rPr lang="en-US" sz="2000" dirty="0" err="1"/>
              <a:t>ketika</a:t>
            </a:r>
            <a:r>
              <a:rPr lang="en-US" sz="2000" dirty="0"/>
              <a:t> bridge dan switch </a:t>
            </a:r>
            <a:r>
              <a:rPr lang="en-US" sz="2000" dirty="0" err="1"/>
              <a:t>bertransisi</a:t>
            </a:r>
            <a:r>
              <a:rPr lang="en-US" sz="2000" dirty="0"/>
              <a:t> </a:t>
            </a:r>
            <a:r>
              <a:rPr lang="en-US" sz="2000" dirty="0" err="1"/>
              <a:t>ke</a:t>
            </a:r>
            <a:r>
              <a:rPr lang="en-US" sz="2000" dirty="0"/>
              <a:t> </a:t>
            </a:r>
            <a:r>
              <a:rPr lang="en-US" sz="2000" dirty="0" err="1"/>
              <a:t>kondisi</a:t>
            </a:r>
            <a:r>
              <a:rPr lang="en-US" sz="2000" dirty="0"/>
              <a:t> </a:t>
            </a:r>
            <a:r>
              <a:rPr lang="en-US" sz="2000" i="1" dirty="0"/>
              <a:t>forwarding </a:t>
            </a:r>
            <a:r>
              <a:rPr lang="en-US" sz="2000" dirty="0" err="1"/>
              <a:t>atau</a:t>
            </a:r>
            <a:r>
              <a:rPr lang="en-US" sz="2000" dirty="0"/>
              <a:t> </a:t>
            </a:r>
            <a:r>
              <a:rPr lang="en-US" sz="2000" i="1" dirty="0"/>
              <a:t>blocking</a:t>
            </a:r>
            <a:endParaRPr lang="en-US" sz="2000" dirty="0"/>
          </a:p>
          <a:p>
            <a:pPr lvl="1"/>
            <a:r>
              <a:rPr lang="en-US" sz="1800" dirty="0" err="1"/>
              <a:t>Selama</a:t>
            </a:r>
            <a:r>
              <a:rPr lang="en-US" sz="1800" dirty="0"/>
              <a:t> </a:t>
            </a:r>
            <a:r>
              <a:rPr lang="en-US" sz="1800" dirty="0" err="1"/>
              <a:t>transisi</a:t>
            </a:r>
            <a:r>
              <a:rPr lang="en-US" sz="1800" dirty="0"/>
              <a:t>, </a:t>
            </a:r>
            <a:r>
              <a:rPr lang="en-US" sz="1800" dirty="0" err="1"/>
              <a:t>tidak</a:t>
            </a:r>
            <a:r>
              <a:rPr lang="en-US" sz="1800" dirty="0"/>
              <a:t> </a:t>
            </a:r>
            <a:r>
              <a:rPr lang="en-US" sz="1800" dirty="0" err="1"/>
              <a:t>ada</a:t>
            </a:r>
            <a:r>
              <a:rPr lang="en-US" sz="1800" dirty="0"/>
              <a:t> data yang </a:t>
            </a:r>
            <a:r>
              <a:rPr lang="en-US" sz="1800" dirty="0" err="1"/>
              <a:t>diforward</a:t>
            </a:r>
            <a:endParaRPr lang="en-US" sz="1800" dirty="0"/>
          </a:p>
          <a:p>
            <a:r>
              <a:rPr lang="en-US" sz="2000" dirty="0" err="1"/>
              <a:t>Konvergensi</a:t>
            </a:r>
            <a:r>
              <a:rPr lang="en-US" sz="2000" dirty="0"/>
              <a:t> </a:t>
            </a:r>
            <a:r>
              <a:rPr lang="en-US" sz="2000" dirty="0" err="1"/>
              <a:t>penting</a:t>
            </a:r>
            <a:r>
              <a:rPr lang="en-US" sz="2000" dirty="0"/>
              <a:t> </a:t>
            </a:r>
            <a:r>
              <a:rPr lang="en-US" sz="2000" dirty="0" err="1"/>
              <a:t>untuk</a:t>
            </a:r>
            <a:r>
              <a:rPr lang="en-US" sz="2000" dirty="0"/>
              <a:t> </a:t>
            </a:r>
            <a:r>
              <a:rPr lang="en-US" sz="2000" dirty="0" err="1"/>
              <a:t>menjamin</a:t>
            </a:r>
            <a:r>
              <a:rPr lang="en-US" sz="2000" dirty="0"/>
              <a:t> </a:t>
            </a:r>
            <a:r>
              <a:rPr lang="en-US" sz="2000" dirty="0" err="1"/>
              <a:t>seluruh</a:t>
            </a:r>
            <a:r>
              <a:rPr lang="en-US" sz="2000" dirty="0"/>
              <a:t> </a:t>
            </a:r>
            <a:r>
              <a:rPr lang="en-US" sz="2000" dirty="0" err="1"/>
              <a:t>perangkat</a:t>
            </a:r>
            <a:r>
              <a:rPr lang="en-US" sz="2000" dirty="0"/>
              <a:t> </a:t>
            </a:r>
            <a:r>
              <a:rPr lang="en-US" sz="2000" dirty="0" err="1"/>
              <a:t>memiliki</a:t>
            </a:r>
            <a:r>
              <a:rPr lang="en-US" sz="2000" dirty="0"/>
              <a:t> database yang </a:t>
            </a:r>
            <a:r>
              <a:rPr lang="en-US" sz="2000" dirty="0" err="1"/>
              <a:t>sama</a:t>
            </a:r>
            <a:endParaRPr lang="en-US" sz="2000" dirty="0"/>
          </a:p>
          <a:p>
            <a:r>
              <a:rPr lang="en-US" sz="2000" dirty="0" err="1"/>
              <a:t>Sebelum</a:t>
            </a:r>
            <a:r>
              <a:rPr lang="en-US" sz="2000" dirty="0"/>
              <a:t> data </a:t>
            </a:r>
            <a:r>
              <a:rPr lang="en-US" sz="2000" dirty="0" err="1"/>
              <a:t>dapat</a:t>
            </a:r>
            <a:r>
              <a:rPr lang="en-US" sz="2000" dirty="0"/>
              <a:t> </a:t>
            </a:r>
            <a:r>
              <a:rPr lang="en-US" sz="2000" dirty="0" err="1"/>
              <a:t>di</a:t>
            </a:r>
            <a:r>
              <a:rPr lang="en-US" sz="2000" dirty="0"/>
              <a:t>-forward, </a:t>
            </a:r>
            <a:r>
              <a:rPr lang="en-US" sz="2000" dirty="0" err="1"/>
              <a:t>seluruh</a:t>
            </a:r>
            <a:r>
              <a:rPr lang="en-US" sz="2000" dirty="0"/>
              <a:t> </a:t>
            </a:r>
            <a:r>
              <a:rPr lang="en-US" sz="2000" dirty="0" err="1"/>
              <a:t>perangkat</a:t>
            </a:r>
            <a:r>
              <a:rPr lang="en-US" sz="2000" dirty="0"/>
              <a:t> </a:t>
            </a:r>
            <a:r>
              <a:rPr lang="en-US" sz="2000" dirty="0" err="1"/>
              <a:t>harus</a:t>
            </a:r>
            <a:r>
              <a:rPr lang="en-US" sz="2000" dirty="0"/>
              <a:t> </a:t>
            </a:r>
            <a:r>
              <a:rPr lang="en-US" sz="2000" dirty="0" err="1"/>
              <a:t>di</a:t>
            </a:r>
            <a:r>
              <a:rPr lang="en-US" sz="2000" dirty="0"/>
              <a:t>-update</a:t>
            </a:r>
          </a:p>
          <a:p>
            <a:r>
              <a:rPr lang="en-US" sz="2000" dirty="0" err="1"/>
              <a:t>Masalah</a:t>
            </a:r>
            <a:r>
              <a:rPr lang="en-US" sz="2000" dirty="0"/>
              <a:t> </a:t>
            </a:r>
            <a:r>
              <a:rPr lang="en-US" sz="2000" dirty="0" err="1"/>
              <a:t>pada</a:t>
            </a:r>
            <a:r>
              <a:rPr lang="en-US" sz="2000" dirty="0"/>
              <a:t> </a:t>
            </a:r>
            <a:r>
              <a:rPr lang="en-US" sz="2000" dirty="0" err="1"/>
              <a:t>konvergensi</a:t>
            </a:r>
            <a:r>
              <a:rPr lang="en-US" sz="2000" dirty="0"/>
              <a:t> </a:t>
            </a:r>
            <a:r>
              <a:rPr lang="en-US" sz="2000" dirty="0" err="1"/>
              <a:t>adalah</a:t>
            </a:r>
            <a:r>
              <a:rPr lang="en-US" sz="2000" dirty="0"/>
              <a:t> </a:t>
            </a:r>
            <a:r>
              <a:rPr lang="en-US" sz="2000" dirty="0" err="1"/>
              <a:t>waktu</a:t>
            </a:r>
            <a:r>
              <a:rPr lang="en-US" sz="2000" dirty="0"/>
              <a:t> yang </a:t>
            </a:r>
            <a:r>
              <a:rPr lang="en-US" sz="2000" dirty="0" err="1"/>
              <a:t>diperlukan</a:t>
            </a:r>
            <a:r>
              <a:rPr lang="en-US" sz="2000" dirty="0"/>
              <a:t> </a:t>
            </a:r>
            <a:r>
              <a:rPr lang="en-US" sz="2000" dirty="0" err="1"/>
              <a:t>oleh</a:t>
            </a:r>
            <a:r>
              <a:rPr lang="en-US" sz="2000" dirty="0"/>
              <a:t> </a:t>
            </a:r>
            <a:r>
              <a:rPr lang="en-US" sz="2000" dirty="0" err="1"/>
              <a:t>perangkat-perangkat</a:t>
            </a:r>
            <a:r>
              <a:rPr lang="en-US" sz="2000" dirty="0"/>
              <a:t> </a:t>
            </a:r>
            <a:r>
              <a:rPr lang="en-US" sz="2000" dirty="0" err="1"/>
              <a:t>ini</a:t>
            </a:r>
            <a:r>
              <a:rPr lang="en-US" sz="2000" dirty="0"/>
              <a:t> </a:t>
            </a:r>
            <a:r>
              <a:rPr lang="en-US" sz="2000" dirty="0" err="1"/>
              <a:t>untuk</a:t>
            </a:r>
            <a:r>
              <a:rPr lang="en-US" sz="2000" dirty="0"/>
              <a:t> melakukan update</a:t>
            </a:r>
          </a:p>
          <a:p>
            <a:r>
              <a:rPr lang="en-US" sz="2000" dirty="0" err="1"/>
              <a:t>Biasanya</a:t>
            </a:r>
            <a:r>
              <a:rPr lang="en-US" sz="2000" dirty="0"/>
              <a:t> </a:t>
            </a:r>
            <a:r>
              <a:rPr lang="en-US" sz="2000" dirty="0" err="1"/>
              <a:t>diperlukan</a:t>
            </a:r>
            <a:r>
              <a:rPr lang="en-US" sz="2000" dirty="0"/>
              <a:t> </a:t>
            </a:r>
            <a:r>
              <a:rPr lang="en-US" sz="2000" dirty="0" err="1"/>
              <a:t>waktu</a:t>
            </a:r>
            <a:r>
              <a:rPr lang="en-US" sz="2000" dirty="0"/>
              <a:t> 50 </a:t>
            </a:r>
            <a:r>
              <a:rPr lang="en-US" sz="2000" dirty="0" err="1"/>
              <a:t>detik</a:t>
            </a:r>
            <a:r>
              <a:rPr lang="en-US" sz="2000" dirty="0"/>
              <a:t> </a:t>
            </a:r>
            <a:r>
              <a:rPr lang="en-US" sz="2000" dirty="0" err="1"/>
              <a:t>untuk</a:t>
            </a:r>
            <a:r>
              <a:rPr lang="en-US" sz="2000" dirty="0"/>
              <a:t> </a:t>
            </a:r>
            <a:r>
              <a:rPr lang="en-US" sz="2000" dirty="0" err="1"/>
              <a:t>berubah</a:t>
            </a:r>
            <a:r>
              <a:rPr lang="en-US" sz="2000" dirty="0"/>
              <a:t> </a:t>
            </a:r>
            <a:r>
              <a:rPr lang="en-US" sz="2000" dirty="0" err="1"/>
              <a:t>dari</a:t>
            </a:r>
            <a:r>
              <a:rPr lang="en-US" sz="2000" dirty="0"/>
              <a:t> </a:t>
            </a:r>
            <a:r>
              <a:rPr lang="en-US" sz="2000" dirty="0" err="1"/>
              <a:t>kondisi</a:t>
            </a:r>
            <a:r>
              <a:rPr lang="en-US" sz="2000" dirty="0"/>
              <a:t> blocking </a:t>
            </a:r>
            <a:r>
              <a:rPr lang="en-US" sz="2000" dirty="0" err="1"/>
              <a:t>ke</a:t>
            </a:r>
            <a:r>
              <a:rPr lang="en-US" sz="2000" dirty="0"/>
              <a:t> forwarding</a:t>
            </a:r>
          </a:p>
          <a:p>
            <a:r>
              <a:rPr lang="en-US" sz="2000" dirty="0" err="1"/>
              <a:t>Tidak</a:t>
            </a:r>
            <a:r>
              <a:rPr lang="en-US" sz="2000" dirty="0"/>
              <a:t> </a:t>
            </a:r>
            <a:r>
              <a:rPr lang="en-US" sz="2000" dirty="0" err="1"/>
              <a:t>dianjurkan</a:t>
            </a:r>
            <a:r>
              <a:rPr lang="en-US" sz="2000" dirty="0"/>
              <a:t> </a:t>
            </a:r>
            <a:r>
              <a:rPr lang="en-US" sz="2000" dirty="0" err="1"/>
              <a:t>untuk</a:t>
            </a:r>
            <a:r>
              <a:rPr lang="en-US" sz="2000" dirty="0"/>
              <a:t> </a:t>
            </a:r>
            <a:r>
              <a:rPr lang="en-US" sz="2000" dirty="0" err="1"/>
              <a:t>merubah</a:t>
            </a:r>
            <a:r>
              <a:rPr lang="en-US" sz="2000" dirty="0"/>
              <a:t> timer STP, </a:t>
            </a:r>
            <a:r>
              <a:rPr lang="en-US" sz="2000" dirty="0" err="1"/>
              <a:t>tetapi</a:t>
            </a:r>
            <a:r>
              <a:rPr lang="en-US" sz="2000" dirty="0"/>
              <a:t> </a:t>
            </a:r>
            <a:r>
              <a:rPr lang="en-US" sz="2000" dirty="0" err="1"/>
              <a:t>bila</a:t>
            </a:r>
            <a:r>
              <a:rPr lang="en-US" sz="2000" dirty="0"/>
              <a:t> </a:t>
            </a:r>
            <a:r>
              <a:rPr lang="en-US" sz="2000" dirty="0" err="1"/>
              <a:t>perlu</a:t>
            </a:r>
            <a:r>
              <a:rPr lang="en-US" sz="2000" dirty="0"/>
              <a:t> timer </a:t>
            </a:r>
            <a:r>
              <a:rPr lang="en-US" sz="2000" dirty="0" err="1"/>
              <a:t>dapat</a:t>
            </a:r>
            <a:r>
              <a:rPr lang="en-US" sz="2000" dirty="0"/>
              <a:t> </a:t>
            </a:r>
            <a:r>
              <a:rPr lang="en-US" sz="2000" dirty="0" err="1"/>
              <a:t>disetting</a:t>
            </a:r>
            <a:endParaRPr lang="en-US" sz="2000" dirty="0"/>
          </a:p>
          <a:p>
            <a:r>
              <a:rPr lang="en-US" sz="2000" i="1" dirty="0"/>
              <a:t>Forward delay </a:t>
            </a:r>
            <a:r>
              <a:rPr lang="en-US" sz="2000" dirty="0" err="1"/>
              <a:t>adalah</a:t>
            </a:r>
            <a:r>
              <a:rPr lang="en-US" sz="2000" dirty="0"/>
              <a:t> </a:t>
            </a:r>
            <a:r>
              <a:rPr lang="en-US" sz="2000" dirty="0" err="1"/>
              <a:t>waktu</a:t>
            </a:r>
            <a:r>
              <a:rPr lang="en-US" sz="2000" dirty="0"/>
              <a:t> yang </a:t>
            </a:r>
            <a:r>
              <a:rPr lang="en-US" sz="2000" dirty="0" err="1"/>
              <a:t>dibutuhkan</a:t>
            </a:r>
            <a:r>
              <a:rPr lang="en-US" sz="2000" dirty="0"/>
              <a:t> </a:t>
            </a:r>
            <a:r>
              <a:rPr lang="en-US" sz="2000" dirty="0" err="1"/>
              <a:t>oleh</a:t>
            </a:r>
            <a:r>
              <a:rPr lang="en-US" sz="2000" dirty="0"/>
              <a:t> </a:t>
            </a:r>
            <a:r>
              <a:rPr lang="en-US" sz="2000" dirty="0" err="1"/>
              <a:t>suatu</a:t>
            </a:r>
            <a:r>
              <a:rPr lang="en-US" sz="2000" dirty="0"/>
              <a:t> port </a:t>
            </a:r>
            <a:r>
              <a:rPr lang="en-US" sz="2000" dirty="0" err="1"/>
              <a:t>untuk</a:t>
            </a:r>
            <a:r>
              <a:rPr lang="en-US" sz="2000" dirty="0"/>
              <a:t> </a:t>
            </a:r>
            <a:r>
              <a:rPr lang="en-US" sz="2000" dirty="0" err="1"/>
              <a:t>berubah</a:t>
            </a:r>
            <a:r>
              <a:rPr lang="en-US" sz="2000" dirty="0"/>
              <a:t> </a:t>
            </a:r>
            <a:r>
              <a:rPr lang="en-US" sz="2000" dirty="0" err="1"/>
              <a:t>dari</a:t>
            </a:r>
            <a:r>
              <a:rPr lang="en-US" sz="2000" dirty="0"/>
              <a:t> </a:t>
            </a:r>
            <a:r>
              <a:rPr lang="en-US" sz="2000" dirty="0" err="1"/>
              <a:t>kondisi</a:t>
            </a:r>
            <a:r>
              <a:rPr lang="en-US" sz="2000" dirty="0"/>
              <a:t> </a:t>
            </a:r>
            <a:r>
              <a:rPr lang="en-US" sz="2000" i="1" dirty="0"/>
              <a:t>learning </a:t>
            </a:r>
            <a:r>
              <a:rPr lang="en-US" sz="2000" dirty="0" err="1"/>
              <a:t>ke</a:t>
            </a:r>
            <a:r>
              <a:rPr lang="en-US" sz="2000" dirty="0"/>
              <a:t> </a:t>
            </a:r>
            <a:r>
              <a:rPr lang="en-US" sz="2000" dirty="0" err="1"/>
              <a:t>kondisi</a:t>
            </a:r>
            <a:r>
              <a:rPr lang="en-US" sz="2000" dirty="0"/>
              <a:t> </a:t>
            </a:r>
            <a:r>
              <a:rPr lang="en-US" sz="2000" i="1" dirty="0"/>
              <a:t>forwarding</a:t>
            </a:r>
          </a:p>
        </p:txBody>
      </p:sp>
      <p:sp>
        <p:nvSpPr>
          <p:cNvPr id="8"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236</a:t>
            </a:fld>
            <a:endParaRPr lang="en-SG" dirty="0"/>
          </a:p>
        </p:txBody>
      </p:sp>
      <p:sp>
        <p:nvSpPr>
          <p:cNvPr id="9"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10"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81394346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en-US"/>
              <a:t>LAN Switch Type</a:t>
            </a:r>
          </a:p>
        </p:txBody>
      </p:sp>
      <p:sp>
        <p:nvSpPr>
          <p:cNvPr id="499715" name="Rectangle 3"/>
          <p:cNvSpPr>
            <a:spLocks noGrp="1" noChangeArrowheads="1"/>
          </p:cNvSpPr>
          <p:nvPr>
            <p:ph type="body" idx="1"/>
          </p:nvPr>
        </p:nvSpPr>
        <p:spPr>
          <a:xfrm>
            <a:off x="1881158" y="1600200"/>
            <a:ext cx="8786842" cy="4757758"/>
          </a:xfrm>
        </p:spPr>
        <p:txBody>
          <a:bodyPr>
            <a:normAutofit fontScale="70000" lnSpcReduction="20000"/>
          </a:bodyPr>
          <a:lstStyle/>
          <a:p>
            <a:pPr>
              <a:lnSpc>
                <a:spcPct val="120000"/>
              </a:lnSpc>
            </a:pPr>
            <a:r>
              <a:rPr lang="en-US" sz="2400" dirty="0"/>
              <a:t>Latency </a:t>
            </a:r>
            <a:r>
              <a:rPr lang="en-US" sz="2400" dirty="0" err="1"/>
              <a:t>pada</a:t>
            </a:r>
            <a:r>
              <a:rPr lang="en-US" sz="2400" dirty="0"/>
              <a:t> switch </a:t>
            </a:r>
            <a:r>
              <a:rPr lang="en-US" sz="2400" dirty="0" err="1"/>
              <a:t>dipengaruhi</a:t>
            </a:r>
            <a:r>
              <a:rPr lang="en-US" sz="2400" dirty="0"/>
              <a:t> </a:t>
            </a:r>
            <a:r>
              <a:rPr lang="en-US" sz="2400" dirty="0" err="1"/>
              <a:t>oleh</a:t>
            </a:r>
            <a:r>
              <a:rPr lang="en-US" sz="2400" dirty="0"/>
              <a:t> mode switching yang </a:t>
            </a:r>
            <a:r>
              <a:rPr lang="en-US" sz="2400" dirty="0" err="1"/>
              <a:t>digunakan</a:t>
            </a:r>
            <a:endParaRPr lang="en-US" sz="2400" dirty="0"/>
          </a:p>
          <a:p>
            <a:pPr>
              <a:lnSpc>
                <a:spcPct val="120000"/>
              </a:lnSpc>
            </a:pPr>
            <a:r>
              <a:rPr lang="en-US" sz="2400" dirty="0" err="1"/>
              <a:t>Ada</a:t>
            </a:r>
            <a:r>
              <a:rPr lang="en-US" sz="2400" dirty="0"/>
              <a:t> </a:t>
            </a:r>
            <a:r>
              <a:rPr lang="en-US" sz="2400" dirty="0" err="1"/>
              <a:t>tiga</a:t>
            </a:r>
            <a:r>
              <a:rPr lang="en-US" sz="2400" dirty="0"/>
              <a:t> </a:t>
            </a:r>
            <a:r>
              <a:rPr lang="en-US" sz="2400" dirty="0" err="1"/>
              <a:t>macam</a:t>
            </a:r>
            <a:r>
              <a:rPr lang="en-US" sz="2400" dirty="0"/>
              <a:t> mode switching, </a:t>
            </a:r>
            <a:r>
              <a:rPr lang="en-US" sz="2400" dirty="0" err="1"/>
              <a:t>yaitu</a:t>
            </a:r>
            <a:r>
              <a:rPr lang="en-US" sz="2400" dirty="0"/>
              <a:t>:</a:t>
            </a:r>
          </a:p>
          <a:p>
            <a:pPr lvl="1">
              <a:lnSpc>
                <a:spcPct val="120000"/>
              </a:lnSpc>
            </a:pPr>
            <a:r>
              <a:rPr lang="en-US" sz="2200" dirty="0"/>
              <a:t>Store and Forward</a:t>
            </a:r>
          </a:p>
          <a:p>
            <a:pPr lvl="2">
              <a:lnSpc>
                <a:spcPct val="120000"/>
              </a:lnSpc>
            </a:pPr>
            <a:r>
              <a:rPr lang="en-US" dirty="0" err="1"/>
              <a:t>Seluruh</a:t>
            </a:r>
            <a:r>
              <a:rPr lang="en-US" dirty="0"/>
              <a:t> frame </a:t>
            </a:r>
            <a:r>
              <a:rPr lang="en-US" dirty="0" err="1"/>
              <a:t>harus</a:t>
            </a:r>
            <a:r>
              <a:rPr lang="en-US" dirty="0"/>
              <a:t> </a:t>
            </a:r>
            <a:r>
              <a:rPr lang="en-US" dirty="0" err="1"/>
              <a:t>diperiksa</a:t>
            </a:r>
            <a:r>
              <a:rPr lang="en-US" dirty="0"/>
              <a:t> </a:t>
            </a:r>
            <a:r>
              <a:rPr lang="en-US" dirty="0" err="1"/>
              <a:t>oleh</a:t>
            </a:r>
            <a:r>
              <a:rPr lang="en-US" dirty="0"/>
              <a:t> </a:t>
            </a:r>
            <a:r>
              <a:rPr lang="en-US" dirty="0" err="1"/>
              <a:t>switch,CRC-nya</a:t>
            </a:r>
            <a:r>
              <a:rPr lang="en-US" dirty="0"/>
              <a:t> </a:t>
            </a:r>
            <a:r>
              <a:rPr lang="en-US" dirty="0" err="1"/>
              <a:t>dihitung</a:t>
            </a:r>
            <a:r>
              <a:rPr lang="en-US" dirty="0"/>
              <a:t>, </a:t>
            </a:r>
            <a:r>
              <a:rPr lang="en-US" dirty="0" err="1"/>
              <a:t>lalu</a:t>
            </a:r>
            <a:r>
              <a:rPr lang="en-US" dirty="0"/>
              <a:t> </a:t>
            </a:r>
            <a:r>
              <a:rPr lang="en-US" dirty="0" err="1"/>
              <a:t>dicarikan</a:t>
            </a:r>
            <a:r>
              <a:rPr lang="en-US" dirty="0"/>
              <a:t> hardware address </a:t>
            </a:r>
            <a:r>
              <a:rPr lang="en-US" dirty="0" err="1"/>
              <a:t>tujuannya</a:t>
            </a:r>
            <a:endParaRPr lang="en-US" dirty="0"/>
          </a:p>
          <a:p>
            <a:pPr lvl="2">
              <a:lnSpc>
                <a:spcPct val="120000"/>
              </a:lnSpc>
            </a:pPr>
            <a:r>
              <a:rPr lang="en-US" dirty="0"/>
              <a:t>Frame </a:t>
            </a:r>
            <a:r>
              <a:rPr lang="en-US" dirty="0" err="1"/>
              <a:t>dibuang</a:t>
            </a:r>
            <a:r>
              <a:rPr lang="en-US" dirty="0"/>
              <a:t> </a:t>
            </a:r>
            <a:r>
              <a:rPr lang="en-US" dirty="0" err="1"/>
              <a:t>jika</a:t>
            </a:r>
            <a:r>
              <a:rPr lang="en-US" dirty="0"/>
              <a:t> :</a:t>
            </a:r>
          </a:p>
          <a:p>
            <a:pPr lvl="3">
              <a:lnSpc>
                <a:spcPct val="120000"/>
              </a:lnSpc>
            </a:pPr>
            <a:r>
              <a:rPr lang="en-US" sz="1600" dirty="0"/>
              <a:t>CRC error</a:t>
            </a:r>
          </a:p>
          <a:p>
            <a:pPr lvl="3">
              <a:lnSpc>
                <a:spcPct val="120000"/>
              </a:lnSpc>
            </a:pPr>
            <a:r>
              <a:rPr lang="en-US" sz="1600" dirty="0" err="1"/>
              <a:t>Terlalu</a:t>
            </a:r>
            <a:r>
              <a:rPr lang="en-US" sz="1600" dirty="0"/>
              <a:t> </a:t>
            </a:r>
            <a:r>
              <a:rPr lang="en-US" sz="1600" dirty="0" err="1"/>
              <a:t>pendek</a:t>
            </a:r>
            <a:endParaRPr lang="en-US" sz="1600" dirty="0"/>
          </a:p>
          <a:p>
            <a:pPr lvl="3">
              <a:lnSpc>
                <a:spcPct val="120000"/>
              </a:lnSpc>
            </a:pPr>
            <a:r>
              <a:rPr lang="en-US" sz="1600" dirty="0" err="1"/>
              <a:t>Terlalu</a:t>
            </a:r>
            <a:r>
              <a:rPr lang="en-US" sz="1600" dirty="0"/>
              <a:t> </a:t>
            </a:r>
            <a:r>
              <a:rPr lang="en-US" sz="1600" dirty="0" err="1"/>
              <a:t>panjang</a:t>
            </a:r>
            <a:endParaRPr lang="en-US" sz="1600" dirty="0"/>
          </a:p>
          <a:p>
            <a:pPr lvl="1">
              <a:lnSpc>
                <a:spcPct val="120000"/>
              </a:lnSpc>
            </a:pPr>
            <a:r>
              <a:rPr lang="en-US" sz="2200" dirty="0"/>
              <a:t>Cut-trough (real time/fast forward)</a:t>
            </a:r>
          </a:p>
          <a:p>
            <a:pPr lvl="2">
              <a:lnSpc>
                <a:spcPct val="120000"/>
              </a:lnSpc>
            </a:pPr>
            <a:r>
              <a:rPr lang="en-US" dirty="0"/>
              <a:t>Frame </a:t>
            </a:r>
            <a:r>
              <a:rPr lang="en-US" dirty="0" err="1"/>
              <a:t>tidak</a:t>
            </a:r>
            <a:r>
              <a:rPr lang="en-US" dirty="0"/>
              <a:t> </a:t>
            </a:r>
            <a:r>
              <a:rPr lang="en-US" dirty="0" err="1"/>
              <a:t>diperiksa</a:t>
            </a:r>
            <a:r>
              <a:rPr lang="en-US" dirty="0"/>
              <a:t> </a:t>
            </a:r>
            <a:r>
              <a:rPr lang="en-US" dirty="0" err="1"/>
              <a:t>keseluruhan,melainkan</a:t>
            </a:r>
            <a:r>
              <a:rPr lang="en-US" dirty="0"/>
              <a:t> </a:t>
            </a:r>
            <a:r>
              <a:rPr lang="en-US" dirty="0" err="1"/>
              <a:t>apabila</a:t>
            </a:r>
            <a:r>
              <a:rPr lang="en-US" dirty="0"/>
              <a:t> hardware address </a:t>
            </a:r>
            <a:r>
              <a:rPr lang="en-US" dirty="0" err="1"/>
              <a:t>sudah</a:t>
            </a:r>
            <a:r>
              <a:rPr lang="en-US" dirty="0"/>
              <a:t> </a:t>
            </a:r>
            <a:r>
              <a:rPr lang="en-US" dirty="0" err="1"/>
              <a:t>diterima</a:t>
            </a:r>
            <a:r>
              <a:rPr lang="en-US" dirty="0"/>
              <a:t> switch </a:t>
            </a:r>
            <a:r>
              <a:rPr lang="en-US" dirty="0" err="1"/>
              <a:t>langsung</a:t>
            </a:r>
            <a:r>
              <a:rPr lang="en-US" dirty="0"/>
              <a:t> </a:t>
            </a:r>
            <a:r>
              <a:rPr lang="en-US" dirty="0" err="1"/>
              <a:t>mencarikan</a:t>
            </a:r>
            <a:r>
              <a:rPr lang="en-US" dirty="0"/>
              <a:t> hardware address </a:t>
            </a:r>
            <a:r>
              <a:rPr lang="en-US" dirty="0" err="1"/>
              <a:t>tujuan</a:t>
            </a:r>
            <a:endParaRPr lang="en-US" dirty="0"/>
          </a:p>
          <a:p>
            <a:pPr lvl="1">
              <a:lnSpc>
                <a:spcPct val="120000"/>
              </a:lnSpc>
            </a:pPr>
            <a:r>
              <a:rPr lang="en-US" sz="2200" dirty="0"/>
              <a:t>Fragment Free (Modified Cut-trough)</a:t>
            </a:r>
          </a:p>
          <a:p>
            <a:pPr lvl="2">
              <a:lnSpc>
                <a:spcPct val="120000"/>
              </a:lnSpc>
            </a:pPr>
            <a:r>
              <a:rPr lang="en-US" dirty="0" err="1"/>
              <a:t>Pada</a:t>
            </a:r>
            <a:r>
              <a:rPr lang="en-US" dirty="0"/>
              <a:t> mode </a:t>
            </a:r>
            <a:r>
              <a:rPr lang="en-US" dirty="0" err="1"/>
              <a:t>ini</a:t>
            </a:r>
            <a:r>
              <a:rPr lang="en-US" dirty="0"/>
              <a:t>, switch </a:t>
            </a:r>
            <a:r>
              <a:rPr lang="en-US" dirty="0" err="1"/>
              <a:t>hanya</a:t>
            </a:r>
            <a:r>
              <a:rPr lang="en-US" dirty="0"/>
              <a:t> </a:t>
            </a:r>
            <a:r>
              <a:rPr lang="en-US" dirty="0" err="1"/>
              <a:t>mencek</a:t>
            </a:r>
            <a:r>
              <a:rPr lang="en-US" dirty="0"/>
              <a:t> frame </a:t>
            </a:r>
            <a:r>
              <a:rPr lang="en-US" dirty="0" err="1"/>
              <a:t>sampai</a:t>
            </a:r>
            <a:r>
              <a:rPr lang="en-US" dirty="0"/>
              <a:t> 64 bytes </a:t>
            </a:r>
            <a:r>
              <a:rPr lang="en-US" dirty="0" err="1"/>
              <a:t>pertama</a:t>
            </a:r>
            <a:r>
              <a:rPr lang="en-US" dirty="0"/>
              <a:t> </a:t>
            </a:r>
            <a:r>
              <a:rPr lang="en-US" dirty="0" err="1"/>
              <a:t>sebelum</a:t>
            </a:r>
            <a:r>
              <a:rPr lang="en-US" dirty="0"/>
              <a:t> </a:t>
            </a:r>
            <a:r>
              <a:rPr lang="en-US" dirty="0" err="1"/>
              <a:t>mem</a:t>
            </a:r>
            <a:r>
              <a:rPr lang="en-US" dirty="0"/>
              <a:t>-forward frame</a:t>
            </a:r>
          </a:p>
          <a:p>
            <a:pPr lvl="3">
              <a:lnSpc>
                <a:spcPct val="120000"/>
              </a:lnSpc>
            </a:pPr>
            <a:r>
              <a:rPr lang="en-US" sz="1600" dirty="0"/>
              <a:t>Hal </a:t>
            </a:r>
            <a:r>
              <a:rPr lang="en-US" sz="1600" dirty="0" err="1"/>
              <a:t>ini</a:t>
            </a:r>
            <a:r>
              <a:rPr lang="en-US" sz="1600" dirty="0"/>
              <a:t> </a:t>
            </a:r>
            <a:r>
              <a:rPr lang="en-US" sz="1600" dirty="0" err="1"/>
              <a:t>dapat</a:t>
            </a:r>
            <a:r>
              <a:rPr lang="en-US" sz="1600" dirty="0"/>
              <a:t> </a:t>
            </a:r>
            <a:r>
              <a:rPr lang="en-US" sz="1600" dirty="0" err="1"/>
              <a:t>dilakukan</a:t>
            </a:r>
            <a:r>
              <a:rPr lang="en-US" sz="1600" dirty="0"/>
              <a:t> </a:t>
            </a:r>
            <a:r>
              <a:rPr lang="en-US" sz="1600" dirty="0" err="1"/>
              <a:t>karena</a:t>
            </a:r>
            <a:r>
              <a:rPr lang="en-US" sz="1600" dirty="0"/>
              <a:t> </a:t>
            </a:r>
            <a:r>
              <a:rPr lang="en-US" sz="1600" dirty="0" err="1"/>
              <a:t>pada</a:t>
            </a:r>
            <a:r>
              <a:rPr lang="en-US" sz="1600" dirty="0"/>
              <a:t> </a:t>
            </a:r>
            <a:r>
              <a:rPr lang="en-US" sz="1600" dirty="0" err="1"/>
              <a:t>umumnya</a:t>
            </a:r>
            <a:r>
              <a:rPr lang="en-US" sz="1600" dirty="0"/>
              <a:t> error </a:t>
            </a:r>
            <a:r>
              <a:rPr lang="en-US" sz="1600" dirty="0" err="1"/>
              <a:t>terjadi</a:t>
            </a:r>
            <a:r>
              <a:rPr lang="en-US" sz="1600" dirty="0"/>
              <a:t> </a:t>
            </a:r>
            <a:r>
              <a:rPr lang="en-US" sz="1600" dirty="0" err="1"/>
              <a:t>pada</a:t>
            </a:r>
            <a:r>
              <a:rPr lang="en-US" sz="1600" dirty="0"/>
              <a:t> 64 bytes </a:t>
            </a:r>
            <a:r>
              <a:rPr lang="en-US" sz="1600" dirty="0" err="1"/>
              <a:t>pertama</a:t>
            </a:r>
            <a:endParaRPr lang="en-US" sz="1600" dirty="0"/>
          </a:p>
          <a:p>
            <a:pPr>
              <a:lnSpc>
                <a:spcPct val="120000"/>
              </a:lnSpc>
            </a:pPr>
            <a:r>
              <a:rPr lang="en-US" sz="2400" dirty="0"/>
              <a:t>Latency Store and Forward &gt; Latency Fragment Free&gt; Latency Cut-trough </a:t>
            </a:r>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237</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236893659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b="1"/>
              <a:t>LAN Switch</a:t>
            </a:r>
          </a:p>
        </p:txBody>
      </p:sp>
      <p:pic>
        <p:nvPicPr>
          <p:cNvPr id="13317" name="Picture 5" descr="E:\mybook\JaringanKomputer\cisco\Bridging Basics_files\ct840404.gif"/>
          <p:cNvPicPr>
            <a:picLocks noChangeAspect="1" noChangeArrowheads="1"/>
          </p:cNvPicPr>
          <p:nvPr/>
        </p:nvPicPr>
        <p:blipFill>
          <a:blip r:embed="rId2"/>
          <a:srcRect/>
          <a:stretch>
            <a:fillRect/>
          </a:stretch>
        </p:blipFill>
        <p:spPr bwMode="auto">
          <a:xfrm>
            <a:off x="3810000" y="1905001"/>
            <a:ext cx="4953000" cy="3890963"/>
          </a:xfrm>
          <a:prstGeom prst="rect">
            <a:avLst/>
          </a:prstGeom>
          <a:noFill/>
        </p:spPr>
      </p:pic>
      <p:sp>
        <p:nvSpPr>
          <p:cNvPr id="13318" name="Rectangle 6"/>
          <p:cNvSpPr>
            <a:spLocks noChangeArrowheads="1"/>
          </p:cNvSpPr>
          <p:nvPr/>
        </p:nvSpPr>
        <p:spPr bwMode="auto">
          <a:xfrm>
            <a:off x="1524000" y="5867401"/>
            <a:ext cx="9144000" cy="701675"/>
          </a:xfrm>
          <a:prstGeom prst="rect">
            <a:avLst/>
          </a:prstGeom>
          <a:noFill/>
          <a:ln w="9525">
            <a:noFill/>
            <a:miter lim="800000"/>
            <a:headEnd/>
            <a:tailEnd/>
          </a:ln>
          <a:effectLst/>
        </p:spPr>
        <p:txBody>
          <a:bodyPr>
            <a:spAutoFit/>
          </a:bodyPr>
          <a:lstStyle/>
          <a:p>
            <a:pPr algn="ctr"/>
            <a:r>
              <a:rPr lang="en-US" sz="2000" b="1"/>
              <a:t>A LAN Switch Can Link 10-Mbps and 100-Mbps Ethernet Segments</a:t>
            </a:r>
            <a:br>
              <a:rPr lang="en-US" sz="2000" b="1"/>
            </a:br>
            <a:endParaRPr lang="en-US" sz="2000"/>
          </a:p>
        </p:txBody>
      </p:sp>
      <p:sp>
        <p:nvSpPr>
          <p:cNvPr id="5"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238</a:t>
            </a:fld>
            <a:endParaRPr lang="en-SG" dirty="0"/>
          </a:p>
        </p:txBody>
      </p:sp>
      <p:sp>
        <p:nvSpPr>
          <p:cNvPr id="6"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7"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397911261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738" name="Picture 2"/>
          <p:cNvPicPr>
            <a:picLocks noChangeAspect="1" noChangeArrowheads="1"/>
          </p:cNvPicPr>
          <p:nvPr/>
        </p:nvPicPr>
        <p:blipFill>
          <a:blip r:embed="rId2"/>
          <a:srcRect/>
          <a:stretch>
            <a:fillRect/>
          </a:stretch>
        </p:blipFill>
        <p:spPr bwMode="auto">
          <a:xfrm>
            <a:off x="2008189" y="2001838"/>
            <a:ext cx="8174037" cy="3408362"/>
          </a:xfrm>
          <a:prstGeom prst="rect">
            <a:avLst/>
          </a:prstGeom>
          <a:noFill/>
          <a:ln w="9525">
            <a:noFill/>
            <a:miter lim="800000"/>
            <a:headEnd/>
            <a:tailEnd/>
          </a:ln>
          <a:effectLst/>
        </p:spPr>
      </p:pic>
      <p:sp>
        <p:nvSpPr>
          <p:cNvPr id="4" name="Title 3"/>
          <p:cNvSpPr>
            <a:spLocks noGrp="1"/>
          </p:cNvSpPr>
          <p:nvPr>
            <p:ph type="title"/>
          </p:nvPr>
        </p:nvSpPr>
        <p:spPr/>
        <p:txBody>
          <a:bodyPr/>
          <a:lstStyle/>
          <a:p>
            <a:endParaRPr lang="en-SG"/>
          </a:p>
        </p:txBody>
      </p:sp>
      <p:sp>
        <p:nvSpPr>
          <p:cNvPr id="6"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239</a:t>
            </a:fld>
            <a:endParaRPr lang="en-SG" dirty="0"/>
          </a:p>
        </p:txBody>
      </p:sp>
      <p:sp>
        <p:nvSpPr>
          <p:cNvPr id="7"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8"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6867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Pengertian</a:t>
            </a:r>
            <a:r>
              <a:rPr lang="en-US" dirty="0" smtClean="0"/>
              <a:t> </a:t>
            </a:r>
            <a:r>
              <a:rPr lang="en-US" dirty="0" err="1" smtClean="0"/>
              <a:t>Jaringan</a:t>
            </a:r>
            <a:r>
              <a:rPr lang="en-US" dirty="0" smtClean="0"/>
              <a:t> (Network)</a:t>
            </a:r>
            <a:endParaRPr lang="id-ID" dirty="0"/>
          </a:p>
        </p:txBody>
      </p:sp>
      <p:sp>
        <p:nvSpPr>
          <p:cNvPr id="5" name="Content Placeholder 4"/>
          <p:cNvSpPr>
            <a:spLocks noGrp="1"/>
          </p:cNvSpPr>
          <p:nvPr>
            <p:ph idx="1"/>
          </p:nvPr>
        </p:nvSpPr>
        <p:spPr/>
        <p:txBody>
          <a:bodyPr>
            <a:normAutofit/>
          </a:bodyPr>
          <a:lstStyle/>
          <a:p>
            <a:r>
              <a:rPr lang="id-ID" dirty="0" smtClean="0"/>
              <a:t>Sistem komputer yang saling berhubungan, telepon, atau perangkat lain yang dapat berkomunikasi dengan yang lain dan berbagi aplikasi dan data</a:t>
            </a:r>
            <a:r>
              <a:rPr lang="en-US" dirty="0" smtClean="0"/>
              <a:t> </a:t>
            </a:r>
          </a:p>
          <a:p>
            <a:pPr algn="r">
              <a:buNone/>
            </a:pPr>
            <a:r>
              <a:rPr lang="en-US" dirty="0" smtClean="0">
                <a:latin typeface="Calibri" pitchFamily="34" charset="0"/>
                <a:cs typeface="Calibri" pitchFamily="34" charset="0"/>
              </a:rPr>
              <a:t>(William,2010)</a:t>
            </a:r>
          </a:p>
          <a:p>
            <a:pPr algn="r"/>
            <a:endParaRPr lang="en-US" dirty="0" smtClean="0">
              <a:latin typeface="Calibri" pitchFamily="34" charset="0"/>
              <a:cs typeface="Calibri" pitchFamily="34" charset="0"/>
            </a:endParaRPr>
          </a:p>
          <a:p>
            <a:r>
              <a:rPr lang="en-US" dirty="0" err="1" smtClean="0">
                <a:latin typeface="Calibri" pitchFamily="34" charset="0"/>
                <a:cs typeface="Calibri" pitchFamily="34" charset="0"/>
              </a:rPr>
              <a:t>Berbagi</a:t>
            </a:r>
            <a:r>
              <a:rPr lang="en-US" dirty="0" smtClean="0">
                <a:latin typeface="Calibri" pitchFamily="34" charset="0"/>
                <a:cs typeface="Calibri" pitchFamily="34" charset="0"/>
              </a:rPr>
              <a:t> </a:t>
            </a:r>
            <a:r>
              <a:rPr lang="en-US" dirty="0" err="1" smtClean="0">
                <a:latin typeface="Calibri" pitchFamily="34" charset="0"/>
                <a:cs typeface="Calibri" pitchFamily="34" charset="0"/>
              </a:rPr>
              <a:t>informasi</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sumber</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daya</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a:t>
            </a:r>
            <a:r>
              <a:rPr lang="en-US" dirty="0" smtClean="0">
                <a:latin typeface="Calibri" pitchFamily="34" charset="0"/>
                <a:cs typeface="Calibri" pitchFamily="34" charset="0"/>
              </a:rPr>
              <a:t> </a:t>
            </a:r>
            <a:r>
              <a:rPr lang="en-US" dirty="0" err="1" smtClean="0">
                <a:latin typeface="Calibri" pitchFamily="34" charset="0"/>
                <a:cs typeface="Calibri" pitchFamily="34" charset="0"/>
              </a:rPr>
              <a:t>antara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komputer</a:t>
            </a:r>
            <a:r>
              <a:rPr lang="en-US" dirty="0" smtClean="0">
                <a:latin typeface="Calibri" pitchFamily="34" charset="0"/>
                <a:cs typeface="Calibri" pitchFamily="34" charset="0"/>
              </a:rPr>
              <a:t> yang </a:t>
            </a:r>
            <a:r>
              <a:rPr lang="en-US" dirty="0" err="1" smtClean="0">
                <a:latin typeface="Calibri" pitchFamily="34" charset="0"/>
                <a:cs typeface="Calibri" pitchFamily="34" charset="0"/>
              </a:rPr>
              <a:t>berbeda</a:t>
            </a:r>
            <a:r>
              <a:rPr lang="en-US" dirty="0" smtClean="0">
                <a:latin typeface="Calibri" pitchFamily="34" charset="0"/>
                <a:cs typeface="Calibri" pitchFamily="34" charset="0"/>
              </a:rPr>
              <a:t> </a:t>
            </a:r>
            <a:r>
              <a:rPr lang="en-US" dirty="0" err="1" smtClean="0">
                <a:latin typeface="Calibri" pitchFamily="34" charset="0"/>
                <a:cs typeface="Calibri" pitchFamily="34" charset="0"/>
              </a:rPr>
              <a:t>telah</a:t>
            </a:r>
            <a:r>
              <a:rPr lang="en-US" dirty="0" smtClean="0">
                <a:latin typeface="Calibri" pitchFamily="34" charset="0"/>
                <a:cs typeface="Calibri" pitchFamily="34" charset="0"/>
              </a:rPr>
              <a:t> </a:t>
            </a:r>
            <a:r>
              <a:rPr lang="en-US" dirty="0" err="1" smtClean="0">
                <a:latin typeface="Calibri" pitchFamily="34" charset="0"/>
                <a:cs typeface="Calibri" pitchFamily="34" charset="0"/>
              </a:rPr>
              <a:t>menyebabkan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sistem</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komputer</a:t>
            </a:r>
            <a:r>
              <a:rPr lang="en-US" dirty="0" smtClean="0">
                <a:latin typeface="Calibri" pitchFamily="34" charset="0"/>
                <a:cs typeface="Calibri" pitchFamily="34" charset="0"/>
              </a:rPr>
              <a:t> yang </a:t>
            </a:r>
            <a:r>
              <a:rPr lang="en-US" dirty="0" err="1" smtClean="0">
                <a:latin typeface="Calibri" pitchFamily="34" charset="0"/>
                <a:cs typeface="Calibri" pitchFamily="34" charset="0"/>
              </a:rPr>
              <a:t>terhubung</a:t>
            </a:r>
            <a:endParaRPr lang="en-US" dirty="0" smtClean="0">
              <a:latin typeface="Calibri" pitchFamily="34" charset="0"/>
              <a:cs typeface="Calibri" pitchFamily="34" charset="0"/>
            </a:endParaRPr>
          </a:p>
          <a:p>
            <a:pPr algn="r">
              <a:buNone/>
            </a:pPr>
            <a:r>
              <a:rPr lang="en-US" dirty="0" smtClean="0">
                <a:latin typeface="Calibri" pitchFamily="34" charset="0"/>
                <a:cs typeface="Calibri" pitchFamily="34" charset="0"/>
              </a:rPr>
              <a:t>(Brookshear,2011)</a:t>
            </a:r>
          </a:p>
          <a:p>
            <a:endParaRPr lang="id-ID" dirty="0"/>
          </a:p>
        </p:txBody>
      </p:sp>
    </p:spTree>
    <p:extLst>
      <p:ext uri="{BB962C8B-B14F-4D97-AF65-F5344CB8AC3E}">
        <p14:creationId xmlns:p14="http://schemas.microsoft.com/office/powerpoint/2010/main" val="146695045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latin typeface="Arial" pitchFamily="34" charset="0"/>
              </a:rPr>
              <a:t>Adaptive Cut Through</a:t>
            </a:r>
            <a:endParaRPr lang="en-SG" dirty="0"/>
          </a:p>
        </p:txBody>
      </p:sp>
      <p:sp>
        <p:nvSpPr>
          <p:cNvPr id="6" name="Content Placeholder 5"/>
          <p:cNvSpPr>
            <a:spLocks noGrp="1"/>
          </p:cNvSpPr>
          <p:nvPr>
            <p:ph idx="1"/>
          </p:nvPr>
        </p:nvSpPr>
        <p:spPr>
          <a:xfrm>
            <a:off x="1738282" y="1643051"/>
            <a:ext cx="8329642" cy="4525963"/>
          </a:xfrm>
        </p:spPr>
        <p:txBody>
          <a:bodyPr/>
          <a:lstStyle/>
          <a:p>
            <a:pPr>
              <a:buSzPct val="75000"/>
            </a:pPr>
            <a:r>
              <a:rPr lang="en-US" dirty="0" err="1" smtClean="0"/>
              <a:t>Kombinasi</a:t>
            </a:r>
            <a:r>
              <a:rPr lang="en-US" dirty="0" smtClean="0"/>
              <a:t> </a:t>
            </a:r>
            <a:r>
              <a:rPr lang="en-US" dirty="0" err="1" smtClean="0"/>
              <a:t>antara</a:t>
            </a:r>
            <a:r>
              <a:rPr lang="en-US" dirty="0" smtClean="0"/>
              <a:t> </a:t>
            </a:r>
            <a:r>
              <a:rPr lang="en-US" i="1" dirty="0" smtClean="0"/>
              <a:t>cut through</a:t>
            </a:r>
            <a:r>
              <a:rPr lang="en-US" dirty="0" smtClean="0"/>
              <a:t> dan </a:t>
            </a:r>
            <a:r>
              <a:rPr lang="en-US" i="1" dirty="0" smtClean="0"/>
              <a:t>store and forward</a:t>
            </a:r>
          </a:p>
          <a:p>
            <a:pPr lvl="1"/>
            <a:r>
              <a:rPr lang="en-US" dirty="0" smtClean="0"/>
              <a:t>Switch </a:t>
            </a:r>
            <a:r>
              <a:rPr lang="en-US" dirty="0" err="1" smtClean="0"/>
              <a:t>menggunakan</a:t>
            </a:r>
            <a:r>
              <a:rPr lang="en-US" dirty="0" smtClean="0"/>
              <a:t> </a:t>
            </a:r>
            <a:r>
              <a:rPr lang="en-US" i="1" dirty="0" smtClean="0"/>
              <a:t>cut-through</a:t>
            </a:r>
            <a:r>
              <a:rPr lang="en-US" dirty="0" smtClean="0"/>
              <a:t> </a:t>
            </a:r>
            <a:r>
              <a:rPr lang="en-US" dirty="0" err="1" smtClean="0"/>
              <a:t>sampai</a:t>
            </a:r>
            <a:r>
              <a:rPr lang="en-US" dirty="0" smtClean="0"/>
              <a:t> </a:t>
            </a:r>
            <a:r>
              <a:rPr lang="en-US" dirty="0" err="1" smtClean="0"/>
              <a:t>tingkat</a:t>
            </a:r>
            <a:r>
              <a:rPr lang="en-US" dirty="0" smtClean="0"/>
              <a:t> error </a:t>
            </a:r>
            <a:r>
              <a:rPr lang="en-US" dirty="0" err="1" smtClean="0"/>
              <a:t>tertentu</a:t>
            </a:r>
            <a:endParaRPr lang="en-US" dirty="0" smtClean="0"/>
          </a:p>
          <a:p>
            <a:pPr lvl="1"/>
            <a:r>
              <a:rPr lang="en-US" dirty="0" err="1" smtClean="0"/>
              <a:t>Lalu</a:t>
            </a:r>
            <a:r>
              <a:rPr lang="en-US" dirty="0" smtClean="0"/>
              <a:t> switch </a:t>
            </a:r>
            <a:r>
              <a:rPr lang="en-US" dirty="0" err="1" smtClean="0"/>
              <a:t>akan</a:t>
            </a:r>
            <a:r>
              <a:rPr lang="en-US" dirty="0" smtClean="0"/>
              <a:t> </a:t>
            </a:r>
            <a:r>
              <a:rPr lang="en-US" dirty="0" err="1" smtClean="0"/>
              <a:t>menggunakan</a:t>
            </a:r>
            <a:r>
              <a:rPr lang="en-US" dirty="0" smtClean="0"/>
              <a:t> </a:t>
            </a:r>
            <a:r>
              <a:rPr lang="en-US" i="1" dirty="0" smtClean="0"/>
              <a:t>store and forward</a:t>
            </a:r>
            <a:endParaRPr lang="en-US" dirty="0" smtClean="0"/>
          </a:p>
          <a:p>
            <a:pPr>
              <a:buSzPct val="75000"/>
            </a:pPr>
            <a:endParaRPr lang="en-US" dirty="0" smtClean="0"/>
          </a:p>
          <a:p>
            <a:endParaRPr lang="en-SG" dirty="0"/>
          </a:p>
        </p:txBody>
      </p:sp>
      <p:sp>
        <p:nvSpPr>
          <p:cNvPr id="7" name="Slide Number Placeholder 3"/>
          <p:cNvSpPr>
            <a:spLocks noGrp="1"/>
          </p:cNvSpPr>
          <p:nvPr>
            <p:ph type="sldNum" sz="quarter" idx="11"/>
          </p:nvPr>
        </p:nvSpPr>
        <p:spPr>
          <a:xfrm>
            <a:off x="8077200" y="6356351"/>
            <a:ext cx="2133600" cy="365125"/>
          </a:xfrm>
        </p:spPr>
        <p:txBody>
          <a:bodyPr/>
          <a:lstStyle/>
          <a:p>
            <a:fld id="{33FE6DC0-3D3F-452A-B58D-D3787DC8F01A}" type="slidenum">
              <a:rPr lang="en-SG" smtClean="0"/>
              <a:pPr/>
              <a:t>240</a:t>
            </a:fld>
            <a:endParaRPr lang="en-SG" dirty="0"/>
          </a:p>
        </p:txBody>
      </p:sp>
      <p:sp>
        <p:nvSpPr>
          <p:cNvPr id="8" name="Footer Placeholder 5"/>
          <p:cNvSpPr>
            <a:spLocks noGrp="1"/>
          </p:cNvSpPr>
          <p:nvPr>
            <p:ph type="ftr" sz="quarter" idx="12"/>
          </p:nvPr>
        </p:nvSpPr>
        <p:spPr>
          <a:xfrm>
            <a:off x="4648200" y="6356351"/>
            <a:ext cx="2895600" cy="365125"/>
          </a:xfrm>
        </p:spPr>
        <p:txBody>
          <a:bodyPr/>
          <a:lstStyle/>
          <a:p>
            <a:r>
              <a:rPr lang="en-US" smtClean="0"/>
              <a:t>Jaringan Komputer </a:t>
            </a:r>
            <a:endParaRPr lang="en-SG" dirty="0"/>
          </a:p>
        </p:txBody>
      </p:sp>
      <p:sp>
        <p:nvSpPr>
          <p:cNvPr id="9" name="Date Placeholder 6"/>
          <p:cNvSpPr>
            <a:spLocks noGrp="1"/>
          </p:cNvSpPr>
          <p:nvPr>
            <p:ph type="dt" sz="half" idx="10"/>
          </p:nvPr>
        </p:nvSpPr>
        <p:spPr>
          <a:xfrm>
            <a:off x="1981200" y="6356351"/>
            <a:ext cx="2133600" cy="365125"/>
          </a:xfrm>
        </p:spPr>
        <p:txBody>
          <a:bodyPr/>
          <a:lstStyle/>
          <a:p>
            <a:fld id="{D45248AA-CB25-4CAC-9394-E98DB9341A17}" type="datetime1">
              <a:rPr lang="en-US" smtClean="0"/>
              <a:pPr/>
              <a:t>2/26/2025</a:t>
            </a:fld>
            <a:endParaRPr lang="en-SG"/>
          </a:p>
        </p:txBody>
      </p:sp>
    </p:spTree>
    <p:extLst>
      <p:ext uri="{BB962C8B-B14F-4D97-AF65-F5344CB8AC3E}">
        <p14:creationId xmlns:p14="http://schemas.microsoft.com/office/powerpoint/2010/main" val="48885061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solidFill>
                  <a:schemeClr val="accent6">
                    <a:lumMod val="40000"/>
                    <a:lumOff val="60000"/>
                  </a:schemeClr>
                </a:solidFill>
              </a:rPr>
              <a:t>Result</a:t>
            </a:r>
            <a:br>
              <a:rPr lang="en-US" sz="2400" dirty="0" smtClean="0">
                <a:solidFill>
                  <a:schemeClr val="accent6">
                    <a:lumMod val="40000"/>
                    <a:lumOff val="60000"/>
                  </a:schemeClr>
                </a:solidFill>
              </a:rPr>
            </a:br>
            <a:r>
              <a:rPr lang="en-US" dirty="0" smtClean="0"/>
              <a:t>Notes</a:t>
            </a:r>
            <a:endParaRPr lang="en-SG"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en-US" b="1" dirty="0" smtClean="0"/>
              <a:t>Spanning Tree Protocol</a:t>
            </a:r>
            <a:r>
              <a:rPr lang="en-US" dirty="0" smtClean="0"/>
              <a:t> </a:t>
            </a:r>
            <a:r>
              <a:rPr lang="en-US" dirty="0" err="1" smtClean="0"/>
              <a:t>disingkat</a:t>
            </a:r>
            <a:r>
              <a:rPr lang="en-US" dirty="0" smtClean="0"/>
              <a:t> </a:t>
            </a:r>
            <a:r>
              <a:rPr lang="en-US" dirty="0" err="1" smtClean="0"/>
              <a:t>menjadi</a:t>
            </a:r>
            <a:r>
              <a:rPr lang="en-US" dirty="0" smtClean="0"/>
              <a:t> STP, </a:t>
            </a:r>
            <a:r>
              <a:rPr lang="en-US" dirty="0" err="1" smtClean="0"/>
              <a:t>Merupakan</a:t>
            </a:r>
            <a:r>
              <a:rPr lang="en-US" dirty="0" smtClean="0"/>
              <a:t> </a:t>
            </a:r>
            <a:r>
              <a:rPr lang="en-US" dirty="0" err="1" smtClean="0"/>
              <a:t>bagian</a:t>
            </a:r>
            <a:r>
              <a:rPr lang="en-US" dirty="0" smtClean="0"/>
              <a:t> </a:t>
            </a:r>
            <a:r>
              <a:rPr lang="en-US" dirty="0" err="1" smtClean="0"/>
              <a:t>dari</a:t>
            </a:r>
            <a:r>
              <a:rPr lang="en-US" dirty="0" smtClean="0"/>
              <a:t> standard IEEE 802.1 </a:t>
            </a:r>
            <a:r>
              <a:rPr lang="en-US" dirty="0" err="1" smtClean="0"/>
              <a:t>untuk</a:t>
            </a:r>
            <a:r>
              <a:rPr lang="en-US" dirty="0" smtClean="0"/>
              <a:t> </a:t>
            </a:r>
            <a:r>
              <a:rPr lang="en-US" dirty="0" err="1" smtClean="0"/>
              <a:t>kontrol</a:t>
            </a:r>
            <a:r>
              <a:rPr lang="en-US" dirty="0" smtClean="0"/>
              <a:t> media </a:t>
            </a:r>
            <a:r>
              <a:rPr lang="en-US" dirty="0" err="1" smtClean="0"/>
              <a:t>akses</a:t>
            </a:r>
            <a:r>
              <a:rPr lang="en-US" dirty="0" smtClean="0"/>
              <a:t>. </a:t>
            </a:r>
          </a:p>
          <a:p>
            <a:pPr>
              <a:lnSpc>
                <a:spcPct val="120000"/>
              </a:lnSpc>
            </a:pPr>
            <a:r>
              <a:rPr lang="en-US" dirty="0" err="1" smtClean="0"/>
              <a:t>Berfungsi</a:t>
            </a:r>
            <a:r>
              <a:rPr lang="en-US" dirty="0" smtClean="0"/>
              <a:t> </a:t>
            </a:r>
            <a:r>
              <a:rPr lang="en-US" dirty="0" err="1" smtClean="0"/>
              <a:t>sebagai</a:t>
            </a:r>
            <a:r>
              <a:rPr lang="en-US" dirty="0" smtClean="0"/>
              <a:t> protocol </a:t>
            </a:r>
            <a:r>
              <a:rPr lang="en-US" dirty="0" err="1" smtClean="0"/>
              <a:t>untuk</a:t>
            </a:r>
            <a:r>
              <a:rPr lang="en-US" dirty="0" smtClean="0"/>
              <a:t> </a:t>
            </a:r>
            <a:r>
              <a:rPr lang="en-US" dirty="0" err="1" smtClean="0"/>
              <a:t>pengaturan</a:t>
            </a:r>
            <a:r>
              <a:rPr lang="en-US" dirty="0" smtClean="0"/>
              <a:t> </a:t>
            </a:r>
            <a:r>
              <a:rPr lang="en-US" dirty="0" err="1" smtClean="0"/>
              <a:t>koneksi</a:t>
            </a:r>
            <a:r>
              <a:rPr lang="en-US" dirty="0" smtClean="0"/>
              <a:t> </a:t>
            </a:r>
            <a:r>
              <a:rPr lang="en-US" dirty="0" err="1" smtClean="0"/>
              <a:t>dengan</a:t>
            </a:r>
            <a:r>
              <a:rPr lang="en-US" dirty="0" smtClean="0"/>
              <a:t> </a:t>
            </a:r>
            <a:r>
              <a:rPr lang="en-US" dirty="0" err="1" smtClean="0"/>
              <a:t>menggunakan</a:t>
            </a:r>
            <a:r>
              <a:rPr lang="en-US" dirty="0" smtClean="0"/>
              <a:t> </a:t>
            </a:r>
            <a:r>
              <a:rPr lang="en-US" u="sng" dirty="0" err="1" smtClean="0">
                <a:hlinkClick r:id="rId2" tooltip="Algoritma"/>
              </a:rPr>
              <a:t>algoritma</a:t>
            </a:r>
            <a:r>
              <a:rPr lang="en-US" dirty="0" smtClean="0"/>
              <a:t> spanning tree. </a:t>
            </a:r>
          </a:p>
          <a:p>
            <a:pPr>
              <a:lnSpc>
                <a:spcPct val="120000"/>
              </a:lnSpc>
            </a:pPr>
            <a:r>
              <a:rPr lang="en-US" dirty="0" err="1" smtClean="0"/>
              <a:t>Kelebihan</a:t>
            </a:r>
            <a:r>
              <a:rPr lang="en-US" dirty="0" smtClean="0"/>
              <a:t> STP </a:t>
            </a:r>
            <a:r>
              <a:rPr lang="en-US" dirty="0" err="1" smtClean="0"/>
              <a:t>dapat</a:t>
            </a:r>
            <a:r>
              <a:rPr lang="en-US" dirty="0" smtClean="0"/>
              <a:t> </a:t>
            </a:r>
            <a:r>
              <a:rPr lang="en-US" dirty="0" err="1" smtClean="0"/>
              <a:t>menyediakan</a:t>
            </a:r>
            <a:r>
              <a:rPr lang="en-US" dirty="0" smtClean="0"/>
              <a:t> system </a:t>
            </a:r>
            <a:r>
              <a:rPr lang="en-US" dirty="0" err="1" smtClean="0"/>
              <a:t>jalur</a:t>
            </a:r>
            <a:r>
              <a:rPr lang="en-US" dirty="0" smtClean="0"/>
              <a:t> backup &amp; </a:t>
            </a:r>
            <a:r>
              <a:rPr lang="en-US" dirty="0" err="1" smtClean="0"/>
              <a:t>juga</a:t>
            </a:r>
            <a:r>
              <a:rPr lang="en-US" dirty="0" smtClean="0"/>
              <a:t> </a:t>
            </a:r>
            <a:r>
              <a:rPr lang="en-US" dirty="0" err="1" smtClean="0"/>
              <a:t>mencegah</a:t>
            </a:r>
            <a:r>
              <a:rPr lang="en-US" dirty="0" smtClean="0"/>
              <a:t> loop yang </a:t>
            </a:r>
            <a:r>
              <a:rPr lang="en-US" dirty="0" err="1" smtClean="0"/>
              <a:t>tidak</a:t>
            </a:r>
            <a:r>
              <a:rPr lang="en-US" dirty="0" smtClean="0"/>
              <a:t> </a:t>
            </a:r>
            <a:r>
              <a:rPr lang="en-US" dirty="0" err="1" smtClean="0"/>
              <a:t>diinginkan</a:t>
            </a:r>
            <a:r>
              <a:rPr lang="en-US" dirty="0" smtClean="0"/>
              <a:t> </a:t>
            </a:r>
            <a:r>
              <a:rPr lang="en-US" dirty="0" err="1" smtClean="0"/>
              <a:t>pada</a:t>
            </a:r>
            <a:r>
              <a:rPr lang="en-US" dirty="0" smtClean="0"/>
              <a:t> </a:t>
            </a:r>
            <a:r>
              <a:rPr lang="en-US" dirty="0" err="1" smtClean="0"/>
              <a:t>jaringan</a:t>
            </a:r>
            <a:r>
              <a:rPr lang="en-US" dirty="0" smtClean="0"/>
              <a:t> yang </a:t>
            </a:r>
            <a:r>
              <a:rPr lang="en-US" dirty="0" err="1" smtClean="0"/>
              <a:t>memiliki</a:t>
            </a:r>
            <a:r>
              <a:rPr lang="en-US" dirty="0" smtClean="0"/>
              <a:t> beberapa </a:t>
            </a:r>
            <a:r>
              <a:rPr lang="en-US" dirty="0" err="1" smtClean="0"/>
              <a:t>jalur</a:t>
            </a:r>
            <a:r>
              <a:rPr lang="en-US" dirty="0" smtClean="0"/>
              <a:t> </a:t>
            </a:r>
            <a:r>
              <a:rPr lang="en-US" dirty="0" err="1" smtClean="0"/>
              <a:t>menuju</a:t>
            </a:r>
            <a:r>
              <a:rPr lang="en-US" dirty="0" smtClean="0"/>
              <a:t> </a:t>
            </a:r>
            <a:r>
              <a:rPr lang="en-US" dirty="0" err="1" smtClean="0"/>
              <a:t>ke</a:t>
            </a:r>
            <a:r>
              <a:rPr lang="en-US" dirty="0" smtClean="0"/>
              <a:t> </a:t>
            </a:r>
            <a:r>
              <a:rPr lang="en-US" dirty="0" err="1" smtClean="0"/>
              <a:t>satu</a:t>
            </a:r>
            <a:r>
              <a:rPr lang="en-US" dirty="0" smtClean="0"/>
              <a:t> </a:t>
            </a:r>
            <a:r>
              <a:rPr lang="en-US" dirty="0" err="1" smtClean="0"/>
              <a:t>tujuan</a:t>
            </a:r>
            <a:r>
              <a:rPr lang="en-US" dirty="0" smtClean="0"/>
              <a:t> </a:t>
            </a:r>
            <a:r>
              <a:rPr lang="en-US" dirty="0" err="1" smtClean="0"/>
              <a:t>dari</a:t>
            </a:r>
            <a:r>
              <a:rPr lang="en-US" dirty="0" smtClean="0"/>
              <a:t> </a:t>
            </a:r>
            <a:r>
              <a:rPr lang="en-US" dirty="0" err="1" smtClean="0"/>
              <a:t>satu</a:t>
            </a:r>
            <a:r>
              <a:rPr lang="en-US" dirty="0" smtClean="0"/>
              <a:t> host. Loop </a:t>
            </a:r>
            <a:r>
              <a:rPr lang="en-US" dirty="0" err="1" smtClean="0"/>
              <a:t>terjadi</a:t>
            </a:r>
            <a:r>
              <a:rPr lang="en-US" dirty="0" smtClean="0"/>
              <a:t> </a:t>
            </a:r>
            <a:r>
              <a:rPr lang="en-US" dirty="0" err="1" smtClean="0"/>
              <a:t>bila</a:t>
            </a:r>
            <a:r>
              <a:rPr lang="en-US" dirty="0" smtClean="0"/>
              <a:t> </a:t>
            </a:r>
            <a:r>
              <a:rPr lang="en-US" dirty="0" err="1" smtClean="0"/>
              <a:t>ada</a:t>
            </a:r>
            <a:r>
              <a:rPr lang="en-US" dirty="0" smtClean="0"/>
              <a:t> route/</a:t>
            </a:r>
            <a:r>
              <a:rPr lang="en-US" dirty="0" err="1" smtClean="0"/>
              <a:t>jalur</a:t>
            </a:r>
            <a:r>
              <a:rPr lang="en-US" dirty="0" smtClean="0"/>
              <a:t> alternative </a:t>
            </a:r>
            <a:r>
              <a:rPr lang="en-US" dirty="0" err="1" smtClean="0"/>
              <a:t>diantara</a:t>
            </a:r>
            <a:r>
              <a:rPr lang="en-US" dirty="0" smtClean="0"/>
              <a:t> host-host. </a:t>
            </a:r>
          </a:p>
          <a:p>
            <a:pPr>
              <a:lnSpc>
                <a:spcPct val="120000"/>
              </a:lnSpc>
            </a:pPr>
            <a:r>
              <a:rPr lang="en-US" dirty="0" err="1" smtClean="0"/>
              <a:t>Untuk</a:t>
            </a:r>
            <a:r>
              <a:rPr lang="en-US" dirty="0" smtClean="0"/>
              <a:t> </a:t>
            </a:r>
            <a:r>
              <a:rPr lang="en-US" dirty="0" err="1" smtClean="0"/>
              <a:t>menyiapkan</a:t>
            </a:r>
            <a:r>
              <a:rPr lang="en-US" dirty="0" smtClean="0"/>
              <a:t> </a:t>
            </a:r>
            <a:r>
              <a:rPr lang="en-US" dirty="0" err="1" smtClean="0"/>
              <a:t>jalur</a:t>
            </a:r>
            <a:r>
              <a:rPr lang="en-US" dirty="0" smtClean="0"/>
              <a:t> back up, STP </a:t>
            </a:r>
            <a:r>
              <a:rPr lang="en-US" dirty="0" err="1" smtClean="0"/>
              <a:t>membuat</a:t>
            </a:r>
            <a:r>
              <a:rPr lang="en-US" dirty="0" smtClean="0"/>
              <a:t> status </a:t>
            </a:r>
            <a:r>
              <a:rPr lang="en-US" dirty="0" err="1" smtClean="0"/>
              <a:t>jalur</a:t>
            </a:r>
            <a:r>
              <a:rPr lang="en-US" dirty="0" smtClean="0"/>
              <a:t> back up </a:t>
            </a:r>
            <a:r>
              <a:rPr lang="en-US" dirty="0" err="1" smtClean="0"/>
              <a:t>menjadi</a:t>
            </a:r>
            <a:r>
              <a:rPr lang="en-US" dirty="0" smtClean="0"/>
              <a:t> stand by </a:t>
            </a:r>
            <a:r>
              <a:rPr lang="en-US" dirty="0" err="1" smtClean="0"/>
              <a:t>atau</a:t>
            </a:r>
            <a:r>
              <a:rPr lang="en-US" dirty="0" smtClean="0"/>
              <a:t> </a:t>
            </a:r>
            <a:r>
              <a:rPr lang="en-US" dirty="0" err="1" smtClean="0"/>
              <a:t>diblock</a:t>
            </a:r>
            <a:r>
              <a:rPr lang="en-US" dirty="0" smtClean="0"/>
              <a:t>. STP </a:t>
            </a:r>
            <a:r>
              <a:rPr lang="en-US" dirty="0" err="1" smtClean="0"/>
              <a:t>hanya</a:t>
            </a:r>
            <a:r>
              <a:rPr lang="en-US" dirty="0" smtClean="0"/>
              <a:t> </a:t>
            </a:r>
            <a:r>
              <a:rPr lang="en-US" dirty="0" err="1" smtClean="0"/>
              <a:t>membolehkan</a:t>
            </a:r>
            <a:r>
              <a:rPr lang="en-US" dirty="0" smtClean="0"/>
              <a:t> </a:t>
            </a:r>
            <a:r>
              <a:rPr lang="en-US" dirty="0" err="1" smtClean="0"/>
              <a:t>satu</a:t>
            </a:r>
            <a:r>
              <a:rPr lang="en-US" dirty="0" smtClean="0"/>
              <a:t> </a:t>
            </a:r>
            <a:r>
              <a:rPr lang="en-US" dirty="0" err="1" smtClean="0"/>
              <a:t>jalur</a:t>
            </a:r>
            <a:r>
              <a:rPr lang="en-US" dirty="0" smtClean="0"/>
              <a:t> yang active (</a:t>
            </a:r>
            <a:r>
              <a:rPr lang="en-US" dirty="0" err="1" smtClean="0"/>
              <a:t>fungsi</a:t>
            </a:r>
            <a:r>
              <a:rPr lang="en-US" dirty="0" smtClean="0"/>
              <a:t> </a:t>
            </a:r>
            <a:r>
              <a:rPr lang="en-US" dirty="0" err="1" smtClean="0"/>
              <a:t>pencegahan</a:t>
            </a:r>
            <a:r>
              <a:rPr lang="en-US" dirty="0" smtClean="0"/>
              <a:t> loop) </a:t>
            </a:r>
            <a:r>
              <a:rPr lang="en-US" dirty="0" err="1" smtClean="0"/>
              <a:t>diantara</a:t>
            </a:r>
            <a:r>
              <a:rPr lang="en-US" dirty="0" smtClean="0"/>
              <a:t> dua host </a:t>
            </a:r>
            <a:r>
              <a:rPr lang="en-US" dirty="0" err="1" smtClean="0"/>
              <a:t>namun</a:t>
            </a:r>
            <a:r>
              <a:rPr lang="en-US" dirty="0" smtClean="0"/>
              <a:t> </a:t>
            </a:r>
            <a:r>
              <a:rPr lang="en-US" dirty="0" err="1" smtClean="0"/>
              <a:t>menyiapkan</a:t>
            </a:r>
            <a:r>
              <a:rPr lang="en-US" dirty="0" smtClean="0"/>
              <a:t> </a:t>
            </a:r>
            <a:r>
              <a:rPr lang="en-US" dirty="0" err="1" smtClean="0"/>
              <a:t>jalur</a:t>
            </a:r>
            <a:r>
              <a:rPr lang="en-US" dirty="0" smtClean="0"/>
              <a:t> back up </a:t>
            </a:r>
            <a:r>
              <a:rPr lang="en-US" dirty="0" err="1" smtClean="0"/>
              <a:t>bila</a:t>
            </a:r>
            <a:r>
              <a:rPr lang="en-US" dirty="0" smtClean="0"/>
              <a:t> </a:t>
            </a:r>
            <a:r>
              <a:rPr lang="en-US" dirty="0" err="1" smtClean="0"/>
              <a:t>jalur</a:t>
            </a:r>
            <a:r>
              <a:rPr lang="en-US" dirty="0" smtClean="0"/>
              <a:t> </a:t>
            </a:r>
            <a:r>
              <a:rPr lang="en-US" dirty="0" err="1" smtClean="0"/>
              <a:t>utama</a:t>
            </a:r>
            <a:r>
              <a:rPr lang="en-US" dirty="0" smtClean="0"/>
              <a:t> </a:t>
            </a:r>
            <a:r>
              <a:rPr lang="en-US" dirty="0" err="1" smtClean="0"/>
              <a:t>terputus</a:t>
            </a:r>
            <a:r>
              <a:rPr lang="en-US" dirty="0" smtClean="0"/>
              <a:t>.</a:t>
            </a:r>
          </a:p>
          <a:p>
            <a:pPr>
              <a:lnSpc>
                <a:spcPct val="120000"/>
              </a:lnSpc>
            </a:pPr>
            <a:endParaRPr lang="en-SG" dirty="0"/>
          </a:p>
        </p:txBody>
      </p:sp>
      <p:sp>
        <p:nvSpPr>
          <p:cNvPr id="4" name="Date Placeholder 3"/>
          <p:cNvSpPr>
            <a:spLocks noGrp="1"/>
          </p:cNvSpPr>
          <p:nvPr>
            <p:ph type="dt" sz="half" idx="10"/>
          </p:nvPr>
        </p:nvSpPr>
        <p:spPr/>
        <p:txBody>
          <a:bodyPr/>
          <a:lstStyle/>
          <a:p>
            <a:fld id="{959BAA55-BABC-46C8-90B5-9C704A0AB885}" type="datetime1">
              <a:rPr lang="en-US" smtClean="0"/>
              <a:pPr/>
              <a:t>2/26/2025</a:t>
            </a:fld>
            <a:endParaRPr lang="en-SG" dirty="0"/>
          </a:p>
        </p:txBody>
      </p:sp>
      <p:sp>
        <p:nvSpPr>
          <p:cNvPr id="5" name="Slide Number Placeholder 4"/>
          <p:cNvSpPr>
            <a:spLocks noGrp="1"/>
          </p:cNvSpPr>
          <p:nvPr>
            <p:ph type="sldNum" sz="quarter" idx="11"/>
          </p:nvPr>
        </p:nvSpPr>
        <p:spPr/>
        <p:txBody>
          <a:bodyPr/>
          <a:lstStyle/>
          <a:p>
            <a:fld id="{33FE6DC0-3D3F-452A-B58D-D3787DC8F01A}" type="slidenum">
              <a:rPr lang="en-SG" smtClean="0"/>
              <a:pPr/>
              <a:t>241</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spTree>
    <p:extLst>
      <p:ext uri="{BB962C8B-B14F-4D97-AF65-F5344CB8AC3E}">
        <p14:creationId xmlns:p14="http://schemas.microsoft.com/office/powerpoint/2010/main" val="53993258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normAutofit fontScale="85000" lnSpcReduction="20000"/>
          </a:bodyPr>
          <a:lstStyle/>
          <a:p>
            <a:pPr algn="just">
              <a:lnSpc>
                <a:spcPct val="120000"/>
              </a:lnSpc>
            </a:pPr>
            <a:r>
              <a:rPr lang="en-US" dirty="0" err="1" smtClean="0">
                <a:solidFill>
                  <a:srgbClr val="000000"/>
                </a:solidFill>
                <a:cs typeface="Times New Roman" pitchFamily="18" charset="0"/>
              </a:rPr>
              <a:t>Bila</a:t>
            </a:r>
            <a:r>
              <a:rPr lang="en-US" dirty="0" smtClean="0">
                <a:solidFill>
                  <a:srgbClr val="000000"/>
                </a:solidFill>
                <a:cs typeface="Times New Roman" pitchFamily="18" charset="0"/>
              </a:rPr>
              <a:t> "cost" STP </a:t>
            </a:r>
            <a:r>
              <a:rPr lang="en-US" dirty="0" err="1" smtClean="0">
                <a:solidFill>
                  <a:srgbClr val="000000"/>
                </a:solidFill>
                <a:cs typeface="Times New Roman" pitchFamily="18" charset="0"/>
              </a:rPr>
              <a:t>berubah</a:t>
            </a:r>
            <a:r>
              <a:rPr lang="en-US" dirty="0" smtClean="0">
                <a:solidFill>
                  <a:srgbClr val="000000"/>
                </a:solidFill>
                <a:cs typeface="Times New Roman" pitchFamily="18" charset="0"/>
              </a:rPr>
              <a:t> </a:t>
            </a:r>
            <a:r>
              <a:rPr lang="en-US" dirty="0" err="1" smtClean="0">
                <a:solidFill>
                  <a:srgbClr val="000000"/>
                </a:solidFill>
                <a:cs typeface="Times New Roman" pitchFamily="18" charset="0"/>
              </a:rPr>
              <a:t>atau</a:t>
            </a:r>
            <a:r>
              <a:rPr lang="en-US" dirty="0" smtClean="0">
                <a:solidFill>
                  <a:srgbClr val="000000"/>
                </a:solidFill>
                <a:cs typeface="Times New Roman" pitchFamily="18" charset="0"/>
              </a:rPr>
              <a:t> </a:t>
            </a:r>
            <a:r>
              <a:rPr lang="en-US" dirty="0" err="1" smtClean="0">
                <a:solidFill>
                  <a:srgbClr val="000000"/>
                </a:solidFill>
                <a:cs typeface="Times New Roman" pitchFamily="18" charset="0"/>
              </a:rPr>
              <a:t>ada</a:t>
            </a:r>
            <a:r>
              <a:rPr lang="en-US" dirty="0" smtClean="0">
                <a:solidFill>
                  <a:srgbClr val="000000"/>
                </a:solidFill>
                <a:cs typeface="Times New Roman" pitchFamily="18" charset="0"/>
              </a:rPr>
              <a:t> </a:t>
            </a:r>
            <a:r>
              <a:rPr lang="en-US" dirty="0" err="1" smtClean="0">
                <a:solidFill>
                  <a:srgbClr val="000000"/>
                </a:solidFill>
                <a:cs typeface="Times New Roman" pitchFamily="18" charset="0"/>
              </a:rPr>
              <a:t>jalur</a:t>
            </a:r>
            <a:r>
              <a:rPr lang="en-US" dirty="0" smtClean="0">
                <a:solidFill>
                  <a:srgbClr val="000000"/>
                </a:solidFill>
                <a:cs typeface="Times New Roman" pitchFamily="18" charset="0"/>
              </a:rPr>
              <a:t> yang </a:t>
            </a:r>
            <a:r>
              <a:rPr lang="en-US" dirty="0" err="1" smtClean="0">
                <a:solidFill>
                  <a:srgbClr val="000000"/>
                </a:solidFill>
                <a:cs typeface="Times New Roman" pitchFamily="18" charset="0"/>
              </a:rPr>
              <a:t>terputus</a:t>
            </a:r>
            <a:r>
              <a:rPr lang="en-US" dirty="0" smtClean="0">
                <a:solidFill>
                  <a:srgbClr val="000000"/>
                </a:solidFill>
                <a:cs typeface="Times New Roman" pitchFamily="18" charset="0"/>
              </a:rPr>
              <a:t>, </a:t>
            </a:r>
            <a:r>
              <a:rPr lang="en-US" dirty="0" err="1" smtClean="0">
                <a:solidFill>
                  <a:srgbClr val="000000"/>
                </a:solidFill>
                <a:cs typeface="Times New Roman" pitchFamily="18" charset="0"/>
              </a:rPr>
              <a:t>algoritma</a:t>
            </a:r>
            <a:r>
              <a:rPr lang="en-US" dirty="0" smtClean="0">
                <a:solidFill>
                  <a:srgbClr val="000000"/>
                </a:solidFill>
                <a:cs typeface="Times New Roman" pitchFamily="18" charset="0"/>
              </a:rPr>
              <a:t> spanning tree </a:t>
            </a:r>
            <a:r>
              <a:rPr lang="en-US" dirty="0" err="1" smtClean="0">
                <a:solidFill>
                  <a:srgbClr val="000000"/>
                </a:solidFill>
                <a:cs typeface="Times New Roman" pitchFamily="18" charset="0"/>
              </a:rPr>
              <a:t>merubah</a:t>
            </a:r>
            <a:r>
              <a:rPr lang="en-US" dirty="0" smtClean="0">
                <a:solidFill>
                  <a:srgbClr val="000000"/>
                </a:solidFill>
                <a:cs typeface="Times New Roman" pitchFamily="18" charset="0"/>
              </a:rPr>
              <a:t> topology spanning tree dan </a:t>
            </a:r>
            <a:r>
              <a:rPr lang="en-US" dirty="0" err="1" smtClean="0">
                <a:solidFill>
                  <a:srgbClr val="000000"/>
                </a:solidFill>
                <a:cs typeface="Times New Roman" pitchFamily="18" charset="0"/>
              </a:rPr>
              <a:t>mengaktifkan</a:t>
            </a:r>
            <a:r>
              <a:rPr lang="en-US" dirty="0" smtClean="0">
                <a:solidFill>
                  <a:srgbClr val="000000"/>
                </a:solidFill>
                <a:cs typeface="Times New Roman" pitchFamily="18" charset="0"/>
              </a:rPr>
              <a:t> </a:t>
            </a:r>
            <a:r>
              <a:rPr lang="en-US" dirty="0" err="1" smtClean="0">
                <a:solidFill>
                  <a:srgbClr val="000000"/>
                </a:solidFill>
                <a:cs typeface="Times New Roman" pitchFamily="18" charset="0"/>
              </a:rPr>
              <a:t>jalur</a:t>
            </a:r>
            <a:r>
              <a:rPr lang="en-US" dirty="0" smtClean="0">
                <a:solidFill>
                  <a:srgbClr val="000000"/>
                </a:solidFill>
                <a:cs typeface="Times New Roman" pitchFamily="18" charset="0"/>
              </a:rPr>
              <a:t> yang </a:t>
            </a:r>
            <a:r>
              <a:rPr lang="en-US" dirty="0" err="1" smtClean="0">
                <a:solidFill>
                  <a:srgbClr val="000000"/>
                </a:solidFill>
                <a:cs typeface="Times New Roman" pitchFamily="18" charset="0"/>
              </a:rPr>
              <a:t>sebelumnya</a:t>
            </a:r>
            <a:r>
              <a:rPr lang="en-US" dirty="0" smtClean="0">
                <a:solidFill>
                  <a:srgbClr val="000000"/>
                </a:solidFill>
                <a:cs typeface="Times New Roman" pitchFamily="18" charset="0"/>
              </a:rPr>
              <a:t> stand by.</a:t>
            </a:r>
            <a:r>
              <a:rPr lang="id-ID" dirty="0" smtClean="0">
                <a:solidFill>
                  <a:srgbClr val="000000"/>
                </a:solidFill>
                <a:cs typeface="Times New Roman" pitchFamily="18" charset="0"/>
              </a:rPr>
              <a:t> </a:t>
            </a:r>
            <a:endParaRPr lang="en-US" dirty="0" smtClean="0">
              <a:solidFill>
                <a:srgbClr val="000000"/>
              </a:solidFill>
              <a:cs typeface="Times New Roman" pitchFamily="18" charset="0"/>
            </a:endParaRPr>
          </a:p>
          <a:p>
            <a:pPr algn="just">
              <a:lnSpc>
                <a:spcPct val="120000"/>
              </a:lnSpc>
            </a:pPr>
            <a:r>
              <a:rPr lang="en-US" dirty="0" smtClean="0"/>
              <a:t>Spanning tree </a:t>
            </a:r>
            <a:r>
              <a:rPr lang="en-US" dirty="0" err="1" smtClean="0"/>
              <a:t>memungkinkan</a:t>
            </a:r>
            <a:r>
              <a:rPr lang="en-US" dirty="0" smtClean="0"/>
              <a:t> </a:t>
            </a:r>
            <a:r>
              <a:rPr lang="en-US" dirty="0" err="1" smtClean="0"/>
              <a:t>desain</a:t>
            </a:r>
            <a:r>
              <a:rPr lang="en-US" dirty="0" smtClean="0"/>
              <a:t> </a:t>
            </a:r>
            <a:r>
              <a:rPr lang="en-US" dirty="0" err="1" smtClean="0"/>
              <a:t>jaringan</a:t>
            </a:r>
            <a:r>
              <a:rPr lang="en-US" dirty="0" smtClean="0"/>
              <a:t> </a:t>
            </a:r>
            <a:r>
              <a:rPr lang="en-US" dirty="0" err="1" smtClean="0"/>
              <a:t>untuk</a:t>
            </a:r>
            <a:r>
              <a:rPr lang="en-US" dirty="0" smtClean="0"/>
              <a:t> </a:t>
            </a:r>
            <a:r>
              <a:rPr lang="en-US" dirty="0" err="1" smtClean="0"/>
              <a:t>memasukkan</a:t>
            </a:r>
            <a:r>
              <a:rPr lang="en-US" dirty="0" smtClean="0"/>
              <a:t> </a:t>
            </a:r>
            <a:r>
              <a:rPr lang="en-US" dirty="0" err="1" smtClean="0"/>
              <a:t>cadangan</a:t>
            </a:r>
            <a:r>
              <a:rPr lang="en-US" dirty="0" smtClean="0"/>
              <a:t> (</a:t>
            </a:r>
            <a:r>
              <a:rPr lang="en-US" dirty="0" err="1" smtClean="0"/>
              <a:t>berlebihan</a:t>
            </a:r>
            <a:r>
              <a:rPr lang="en-US" dirty="0" smtClean="0"/>
              <a:t>) link </a:t>
            </a:r>
            <a:r>
              <a:rPr lang="en-US" dirty="0" err="1" smtClean="0"/>
              <a:t>untuk</a:t>
            </a:r>
            <a:r>
              <a:rPr lang="en-US" dirty="0" smtClean="0"/>
              <a:t> </a:t>
            </a:r>
            <a:r>
              <a:rPr lang="en-US" dirty="0" err="1" smtClean="0"/>
              <a:t>memberikan</a:t>
            </a:r>
            <a:r>
              <a:rPr lang="en-US" dirty="0" smtClean="0"/>
              <a:t> </a:t>
            </a:r>
            <a:r>
              <a:rPr lang="en-US" dirty="0" err="1" smtClean="0"/>
              <a:t>jalur</a:t>
            </a:r>
            <a:r>
              <a:rPr lang="en-US" dirty="0" smtClean="0"/>
              <a:t> </a:t>
            </a:r>
            <a:r>
              <a:rPr lang="en-US" dirty="0" err="1" smtClean="0"/>
              <a:t>cadangan</a:t>
            </a:r>
            <a:r>
              <a:rPr lang="en-US" dirty="0" smtClean="0"/>
              <a:t> </a:t>
            </a:r>
            <a:r>
              <a:rPr lang="en-US" dirty="0" err="1" smtClean="0"/>
              <a:t>otomatis</a:t>
            </a:r>
            <a:r>
              <a:rPr lang="en-US" dirty="0" smtClean="0"/>
              <a:t> </a:t>
            </a:r>
            <a:r>
              <a:rPr lang="en-US" dirty="0" err="1" smtClean="0"/>
              <a:t>jika</a:t>
            </a:r>
            <a:r>
              <a:rPr lang="en-US" dirty="0" smtClean="0"/>
              <a:t> </a:t>
            </a:r>
            <a:r>
              <a:rPr lang="en-US" dirty="0" err="1" smtClean="0"/>
              <a:t>sebuah</a:t>
            </a:r>
            <a:r>
              <a:rPr lang="en-US" dirty="0" smtClean="0"/>
              <a:t> link </a:t>
            </a:r>
            <a:r>
              <a:rPr lang="en-US" dirty="0" err="1" smtClean="0"/>
              <a:t>aktif</a:t>
            </a:r>
            <a:r>
              <a:rPr lang="en-US" dirty="0" smtClean="0"/>
              <a:t> </a:t>
            </a:r>
            <a:r>
              <a:rPr lang="en-US" dirty="0" err="1" smtClean="0"/>
              <a:t>gagal</a:t>
            </a:r>
            <a:r>
              <a:rPr lang="en-US" dirty="0" smtClean="0"/>
              <a:t>, </a:t>
            </a:r>
            <a:r>
              <a:rPr lang="en-US" dirty="0" err="1" smtClean="0"/>
              <a:t>tanpa</a:t>
            </a:r>
            <a:r>
              <a:rPr lang="en-US" dirty="0" smtClean="0"/>
              <a:t> </a:t>
            </a:r>
            <a:r>
              <a:rPr lang="en-US" dirty="0" err="1" smtClean="0"/>
              <a:t>bahaya</a:t>
            </a:r>
            <a:r>
              <a:rPr lang="en-US" dirty="0" smtClean="0"/>
              <a:t> </a:t>
            </a:r>
            <a:r>
              <a:rPr lang="en-US" dirty="0" err="1" smtClean="0"/>
              <a:t>jembatan</a:t>
            </a:r>
            <a:r>
              <a:rPr lang="en-US" dirty="0" smtClean="0"/>
              <a:t> loop, </a:t>
            </a:r>
            <a:r>
              <a:rPr lang="en-US" dirty="0" err="1" smtClean="0"/>
              <a:t>atau</a:t>
            </a:r>
            <a:r>
              <a:rPr lang="en-US" dirty="0" smtClean="0"/>
              <a:t> </a:t>
            </a:r>
            <a:r>
              <a:rPr lang="en-US" dirty="0" err="1" smtClean="0"/>
              <a:t>kebutuhan</a:t>
            </a:r>
            <a:r>
              <a:rPr lang="en-US" dirty="0" smtClean="0"/>
              <a:t> </a:t>
            </a:r>
            <a:r>
              <a:rPr lang="en-US" dirty="0" err="1" smtClean="0"/>
              <a:t>untuk</a:t>
            </a:r>
            <a:r>
              <a:rPr lang="en-US" dirty="0" smtClean="0"/>
              <a:t> manual </a:t>
            </a:r>
            <a:r>
              <a:rPr lang="en-US" dirty="0" err="1" smtClean="0"/>
              <a:t>mengaktifkan</a:t>
            </a:r>
            <a:r>
              <a:rPr lang="en-US" dirty="0" smtClean="0"/>
              <a:t> / </a:t>
            </a:r>
            <a:r>
              <a:rPr lang="en-US" dirty="0" err="1" smtClean="0"/>
              <a:t>menonaktifkan</a:t>
            </a:r>
            <a:r>
              <a:rPr lang="en-US" dirty="0" smtClean="0"/>
              <a:t> link </a:t>
            </a:r>
            <a:r>
              <a:rPr lang="en-US" dirty="0" err="1" smtClean="0"/>
              <a:t>cadangan</a:t>
            </a:r>
            <a:r>
              <a:rPr lang="en-US" dirty="0" smtClean="0"/>
              <a:t> </a:t>
            </a:r>
            <a:r>
              <a:rPr lang="en-US" dirty="0" err="1" smtClean="0"/>
              <a:t>ini</a:t>
            </a:r>
            <a:r>
              <a:rPr lang="en-US" dirty="0" smtClean="0"/>
              <a:t>. </a:t>
            </a:r>
          </a:p>
          <a:p>
            <a:pPr algn="just">
              <a:lnSpc>
                <a:spcPct val="120000"/>
              </a:lnSpc>
            </a:pPr>
            <a:r>
              <a:rPr lang="en-US" dirty="0" err="1" smtClean="0"/>
              <a:t>Jembatan</a:t>
            </a:r>
            <a:r>
              <a:rPr lang="en-US" dirty="0" smtClean="0"/>
              <a:t> loop </a:t>
            </a:r>
            <a:r>
              <a:rPr lang="en-US" dirty="0" err="1" smtClean="0"/>
              <a:t>harus</a:t>
            </a:r>
            <a:r>
              <a:rPr lang="en-US" dirty="0" smtClean="0"/>
              <a:t> </a:t>
            </a:r>
            <a:r>
              <a:rPr lang="en-US" dirty="0" err="1" smtClean="0"/>
              <a:t>dihindari</a:t>
            </a:r>
            <a:r>
              <a:rPr lang="en-US" dirty="0" smtClean="0"/>
              <a:t> </a:t>
            </a:r>
            <a:r>
              <a:rPr lang="en-US" dirty="0" err="1" smtClean="0"/>
              <a:t>karena</a:t>
            </a:r>
            <a:r>
              <a:rPr lang="en-US" dirty="0" smtClean="0"/>
              <a:t> </a:t>
            </a:r>
            <a:r>
              <a:rPr lang="en-US" dirty="0" err="1" smtClean="0"/>
              <a:t>mereka</a:t>
            </a:r>
            <a:r>
              <a:rPr lang="en-US" dirty="0" smtClean="0"/>
              <a:t> </a:t>
            </a:r>
            <a:r>
              <a:rPr lang="en-US" dirty="0" err="1" smtClean="0"/>
              <a:t>mengakibatkan</a:t>
            </a:r>
            <a:r>
              <a:rPr lang="en-US" dirty="0" smtClean="0"/>
              <a:t> </a:t>
            </a:r>
            <a:r>
              <a:rPr lang="en-US" dirty="0" err="1" smtClean="0"/>
              <a:t>banjir</a:t>
            </a:r>
            <a:r>
              <a:rPr lang="en-US" dirty="0" smtClean="0"/>
              <a:t> </a:t>
            </a:r>
            <a:r>
              <a:rPr lang="en-US" dirty="0" err="1" smtClean="0"/>
              <a:t>jaringan</a:t>
            </a:r>
            <a:r>
              <a:rPr lang="en-US" dirty="0" smtClean="0"/>
              <a:t>. </a:t>
            </a:r>
          </a:p>
          <a:p>
            <a:pPr algn="just">
              <a:lnSpc>
                <a:spcPct val="120000"/>
              </a:lnSpc>
            </a:pPr>
            <a:r>
              <a:rPr lang="en-US" dirty="0" smtClean="0"/>
              <a:t>STP </a:t>
            </a:r>
            <a:r>
              <a:rPr lang="en-US" dirty="0" err="1" smtClean="0"/>
              <a:t>didasarkan</a:t>
            </a:r>
            <a:r>
              <a:rPr lang="en-US" dirty="0" smtClean="0"/>
              <a:t> </a:t>
            </a:r>
            <a:r>
              <a:rPr lang="en-US" dirty="0" err="1" smtClean="0"/>
              <a:t>pada</a:t>
            </a:r>
            <a:r>
              <a:rPr lang="en-US" dirty="0" smtClean="0"/>
              <a:t> </a:t>
            </a:r>
            <a:r>
              <a:rPr lang="en-US" dirty="0" err="1" smtClean="0">
                <a:hlinkClick r:id="rId2" tooltip="Algoritma"/>
              </a:rPr>
              <a:t>algoritma</a:t>
            </a:r>
            <a:r>
              <a:rPr lang="en-US" dirty="0" smtClean="0">
                <a:hlinkClick r:id="rId2" tooltip="Algoritma"/>
              </a:rPr>
              <a:t> yang</a:t>
            </a:r>
            <a:r>
              <a:rPr lang="en-US" dirty="0" smtClean="0"/>
              <a:t> </a:t>
            </a:r>
            <a:r>
              <a:rPr lang="en-US" dirty="0" err="1" smtClean="0"/>
              <a:t>ditemukan</a:t>
            </a:r>
            <a:r>
              <a:rPr lang="en-US" dirty="0" smtClean="0"/>
              <a:t> </a:t>
            </a:r>
            <a:r>
              <a:rPr lang="en-US" dirty="0" err="1" smtClean="0"/>
              <a:t>oleh</a:t>
            </a:r>
            <a:r>
              <a:rPr lang="en-US" dirty="0" smtClean="0"/>
              <a:t> </a:t>
            </a:r>
            <a:r>
              <a:rPr lang="en-US" dirty="0" err="1" smtClean="0">
                <a:hlinkClick r:id="rId3" tooltip="Radia Perlman"/>
              </a:rPr>
              <a:t>Radia</a:t>
            </a:r>
            <a:r>
              <a:rPr lang="en-US" dirty="0" smtClean="0">
                <a:hlinkClick r:id="rId3" tooltip="Radia Perlman"/>
              </a:rPr>
              <a:t> Perlman</a:t>
            </a:r>
            <a:r>
              <a:rPr lang="en-US" dirty="0" smtClean="0"/>
              <a:t> </a:t>
            </a:r>
            <a:r>
              <a:rPr lang="en-US" dirty="0" err="1" smtClean="0"/>
              <a:t>sambil</a:t>
            </a:r>
            <a:r>
              <a:rPr lang="en-US" dirty="0" smtClean="0"/>
              <a:t> </a:t>
            </a:r>
            <a:r>
              <a:rPr lang="en-US" dirty="0" err="1" smtClean="0"/>
              <a:t>bekerja</a:t>
            </a:r>
            <a:r>
              <a:rPr lang="en-US" dirty="0" smtClean="0"/>
              <a:t> </a:t>
            </a:r>
            <a:r>
              <a:rPr lang="en-US" dirty="0" err="1" smtClean="0"/>
              <a:t>untuk</a:t>
            </a:r>
            <a:r>
              <a:rPr lang="en-US" dirty="0" smtClean="0"/>
              <a:t> </a:t>
            </a:r>
            <a:r>
              <a:rPr lang="en-US" dirty="0" smtClean="0">
                <a:hlinkClick r:id="rId4" tooltip="Digital Equipment Corporation"/>
              </a:rPr>
              <a:t>Digital Equipment Corporation</a:t>
            </a:r>
            <a:endParaRPr lang="en-US" dirty="0" smtClean="0">
              <a:solidFill>
                <a:srgbClr val="000000"/>
              </a:solidFill>
              <a:cs typeface="Times New Roman" pitchFamily="18" charset="0"/>
            </a:endParaRPr>
          </a:p>
          <a:p>
            <a:pPr algn="just">
              <a:lnSpc>
                <a:spcPct val="120000"/>
              </a:lnSpc>
            </a:pPr>
            <a:endParaRPr lang="en-SG" dirty="0"/>
          </a:p>
        </p:txBody>
      </p:sp>
      <p:sp>
        <p:nvSpPr>
          <p:cNvPr id="4" name="Date Placeholder 3"/>
          <p:cNvSpPr>
            <a:spLocks noGrp="1"/>
          </p:cNvSpPr>
          <p:nvPr>
            <p:ph type="dt" sz="half" idx="10"/>
          </p:nvPr>
        </p:nvSpPr>
        <p:spPr/>
        <p:txBody>
          <a:bodyPr/>
          <a:lstStyle/>
          <a:p>
            <a:fld id="{959BAA55-BABC-46C8-90B5-9C704A0AB885}" type="datetime1">
              <a:rPr lang="en-US" smtClean="0"/>
              <a:pPr/>
              <a:t>2/26/2025</a:t>
            </a:fld>
            <a:endParaRPr lang="en-SG" dirty="0"/>
          </a:p>
        </p:txBody>
      </p:sp>
      <p:sp>
        <p:nvSpPr>
          <p:cNvPr id="5" name="Slide Number Placeholder 4"/>
          <p:cNvSpPr>
            <a:spLocks noGrp="1"/>
          </p:cNvSpPr>
          <p:nvPr>
            <p:ph type="sldNum" sz="quarter" idx="11"/>
          </p:nvPr>
        </p:nvSpPr>
        <p:spPr/>
        <p:txBody>
          <a:bodyPr/>
          <a:lstStyle/>
          <a:p>
            <a:fld id="{33FE6DC0-3D3F-452A-B58D-D3787DC8F01A}" type="slidenum">
              <a:rPr lang="en-SG" smtClean="0"/>
              <a:pPr/>
              <a:t>242</a:t>
            </a:fld>
            <a:endParaRPr lang="en-SG" dirty="0"/>
          </a:p>
        </p:txBody>
      </p:sp>
      <p:sp>
        <p:nvSpPr>
          <p:cNvPr id="6" name="Footer Placeholder 5"/>
          <p:cNvSpPr>
            <a:spLocks noGrp="1"/>
          </p:cNvSpPr>
          <p:nvPr>
            <p:ph type="ftr" sz="quarter" idx="12"/>
          </p:nvPr>
        </p:nvSpPr>
        <p:spPr/>
        <p:txBody>
          <a:bodyPr/>
          <a:lstStyle/>
          <a:p>
            <a:r>
              <a:rPr lang="en-US" smtClean="0"/>
              <a:t>Jaringan Komputer </a:t>
            </a:r>
            <a:endParaRPr lang="en-SG" dirty="0"/>
          </a:p>
        </p:txBody>
      </p:sp>
    </p:spTree>
    <p:extLst>
      <p:ext uri="{BB962C8B-B14F-4D97-AF65-F5344CB8AC3E}">
        <p14:creationId xmlns:p14="http://schemas.microsoft.com/office/powerpoint/2010/main" val="162490033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0"/>
          </p:nvPr>
        </p:nvSpPr>
        <p:spPr/>
        <p:txBody>
          <a:bodyPr/>
          <a:lstStyle/>
          <a:p>
            <a:fld id="{231B3F47-7288-4570-9DFE-1965D41C4E9C}" type="slidenum">
              <a:rPr lang="en-US"/>
              <a:pPr/>
              <a:t>243</a:t>
            </a:fld>
            <a:endParaRPr lang="en-US"/>
          </a:p>
        </p:txBody>
      </p:sp>
      <p:sp>
        <p:nvSpPr>
          <p:cNvPr id="471044" name="Rectangle 4"/>
          <p:cNvSpPr>
            <a:spLocks noChangeArrowheads="1"/>
          </p:cNvSpPr>
          <p:nvPr/>
        </p:nvSpPr>
        <p:spPr bwMode="auto">
          <a:xfrm>
            <a:off x="1828800" y="-152400"/>
            <a:ext cx="8610600" cy="762000"/>
          </a:xfrm>
          <a:prstGeom prst="rect">
            <a:avLst/>
          </a:prstGeom>
          <a:noFill/>
          <a:ln w="9525">
            <a:noFill/>
            <a:miter lim="800000"/>
            <a:headEnd/>
            <a:tailEnd/>
          </a:ln>
          <a:effectLst/>
        </p:spPr>
        <p:txBody>
          <a:bodyPr anchor="ctr"/>
          <a:lstStyle/>
          <a:p>
            <a:pPr algn="ctr"/>
            <a:r>
              <a:rPr lang="en-US" sz="2800" b="1">
                <a:solidFill>
                  <a:srgbClr val="FF0066"/>
                </a:solidFill>
                <a:effectLst>
                  <a:outerShdw blurRad="38100" dist="38100" dir="2700000" algn="tl">
                    <a:srgbClr val="000000"/>
                  </a:outerShdw>
                </a:effectLst>
                <a:latin typeface="Arial" pitchFamily="34" charset="0"/>
              </a:rPr>
              <a:t>Router</a:t>
            </a:r>
          </a:p>
        </p:txBody>
      </p:sp>
      <p:pic>
        <p:nvPicPr>
          <p:cNvPr id="471045" name="Picture 5"/>
          <p:cNvPicPr>
            <a:picLocks noChangeAspect="1" noChangeArrowheads="1"/>
          </p:cNvPicPr>
          <p:nvPr/>
        </p:nvPicPr>
        <p:blipFill>
          <a:blip r:embed="rId2"/>
          <a:srcRect/>
          <a:stretch>
            <a:fillRect/>
          </a:stretch>
        </p:blipFill>
        <p:spPr bwMode="auto">
          <a:xfrm>
            <a:off x="2057400" y="388938"/>
            <a:ext cx="8229600" cy="6240462"/>
          </a:xfrm>
          <a:prstGeom prst="rect">
            <a:avLst/>
          </a:prstGeom>
          <a:noFill/>
          <a:ln w="9525">
            <a:noFill/>
            <a:miter lim="800000"/>
            <a:headEnd/>
            <a:tailEnd/>
          </a:ln>
          <a:effectLst/>
        </p:spPr>
      </p:pic>
    </p:spTree>
    <p:extLst>
      <p:ext uri="{BB962C8B-B14F-4D97-AF65-F5344CB8AC3E}">
        <p14:creationId xmlns:p14="http://schemas.microsoft.com/office/powerpoint/2010/main" val="148474124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a:spLocks noGrp="1"/>
          </p:cNvSpPr>
          <p:nvPr>
            <p:ph type="sldNum" sz="quarter" idx="10"/>
          </p:nvPr>
        </p:nvSpPr>
        <p:spPr/>
        <p:txBody>
          <a:bodyPr/>
          <a:lstStyle/>
          <a:p>
            <a:fld id="{C38E2C20-2DF8-4B52-967A-5C30C9D77195}" type="slidenum">
              <a:rPr lang="en-US"/>
              <a:pPr/>
              <a:t>244</a:t>
            </a:fld>
            <a:endParaRPr lang="en-US"/>
          </a:p>
        </p:txBody>
      </p:sp>
      <p:sp>
        <p:nvSpPr>
          <p:cNvPr id="472068" name="Rectangle 4"/>
          <p:cNvSpPr>
            <a:spLocks noChangeArrowheads="1"/>
          </p:cNvSpPr>
          <p:nvPr/>
        </p:nvSpPr>
        <p:spPr bwMode="auto">
          <a:xfrm>
            <a:off x="1828800" y="0"/>
            <a:ext cx="8610600" cy="762000"/>
          </a:xfrm>
          <a:prstGeom prst="rect">
            <a:avLst/>
          </a:prstGeom>
          <a:noFill/>
          <a:ln w="9525">
            <a:noFill/>
            <a:miter lim="800000"/>
            <a:headEnd/>
            <a:tailEnd/>
          </a:ln>
          <a:effectLst/>
        </p:spPr>
        <p:txBody>
          <a:bodyPr anchor="ctr"/>
          <a:lstStyle/>
          <a:p>
            <a:pPr algn="ctr"/>
            <a:r>
              <a:rPr lang="en-US" sz="2800" b="1">
                <a:solidFill>
                  <a:srgbClr val="FF0066"/>
                </a:solidFill>
                <a:effectLst>
                  <a:outerShdw blurRad="38100" dist="38100" dir="2700000" algn="tl">
                    <a:srgbClr val="000000"/>
                  </a:outerShdw>
                </a:effectLst>
                <a:latin typeface="Arial" pitchFamily="34" charset="0"/>
              </a:rPr>
              <a:t>Gateway</a:t>
            </a:r>
          </a:p>
        </p:txBody>
      </p:sp>
      <p:pic>
        <p:nvPicPr>
          <p:cNvPr id="472069" name="Picture 5"/>
          <p:cNvPicPr>
            <a:picLocks noChangeAspect="1" noChangeArrowheads="1"/>
          </p:cNvPicPr>
          <p:nvPr/>
        </p:nvPicPr>
        <p:blipFill>
          <a:blip r:embed="rId2"/>
          <a:srcRect/>
          <a:stretch>
            <a:fillRect/>
          </a:stretch>
        </p:blipFill>
        <p:spPr bwMode="auto">
          <a:xfrm>
            <a:off x="1676400" y="1066801"/>
            <a:ext cx="8915400" cy="5262563"/>
          </a:xfrm>
          <a:prstGeom prst="rect">
            <a:avLst/>
          </a:prstGeom>
          <a:noFill/>
          <a:ln w="9525">
            <a:noFill/>
            <a:miter lim="800000"/>
            <a:headEnd/>
            <a:tailEnd/>
          </a:ln>
          <a:effectLst/>
        </p:spPr>
      </p:pic>
      <p:sp>
        <p:nvSpPr>
          <p:cNvPr id="472070" name="Oval 6"/>
          <p:cNvSpPr>
            <a:spLocks noChangeArrowheads="1"/>
          </p:cNvSpPr>
          <p:nvPr/>
        </p:nvSpPr>
        <p:spPr bwMode="auto">
          <a:xfrm>
            <a:off x="2971800" y="4953000"/>
            <a:ext cx="1219200" cy="685800"/>
          </a:xfrm>
          <a:prstGeom prst="ellipse">
            <a:avLst/>
          </a:prstGeom>
          <a:noFill/>
          <a:ln w="57150">
            <a:solidFill>
              <a:srgbClr val="FF5050"/>
            </a:solidFill>
            <a:round/>
            <a:headEnd/>
            <a:tailEnd/>
          </a:ln>
          <a:effectLst/>
        </p:spPr>
        <p:txBody>
          <a:bodyPr wrap="none" anchor="ctr"/>
          <a:lstStyle/>
          <a:p>
            <a:endParaRPr lang="en-SG"/>
          </a:p>
        </p:txBody>
      </p:sp>
      <p:sp>
        <p:nvSpPr>
          <p:cNvPr id="472071" name="Oval 7"/>
          <p:cNvSpPr>
            <a:spLocks noChangeArrowheads="1"/>
          </p:cNvSpPr>
          <p:nvPr/>
        </p:nvSpPr>
        <p:spPr bwMode="auto">
          <a:xfrm>
            <a:off x="8458200" y="4572000"/>
            <a:ext cx="1219200" cy="685800"/>
          </a:xfrm>
          <a:prstGeom prst="ellipse">
            <a:avLst/>
          </a:prstGeom>
          <a:noFill/>
          <a:ln w="57150">
            <a:solidFill>
              <a:srgbClr val="FF5050"/>
            </a:solidFill>
            <a:round/>
            <a:headEnd/>
            <a:tailEnd/>
          </a:ln>
          <a:effectLst/>
        </p:spPr>
        <p:txBody>
          <a:bodyPr wrap="none" anchor="ctr"/>
          <a:lstStyle/>
          <a:p>
            <a:endParaRPr lang="en-SG"/>
          </a:p>
        </p:txBody>
      </p:sp>
    </p:spTree>
    <p:extLst>
      <p:ext uri="{BB962C8B-B14F-4D97-AF65-F5344CB8AC3E}">
        <p14:creationId xmlns:p14="http://schemas.microsoft.com/office/powerpoint/2010/main" val="2003841983"/>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normAutofit fontScale="70000" lnSpcReduction="20000"/>
          </a:bodyPr>
          <a:lstStyle/>
          <a:p>
            <a:pPr marL="0" indent="0">
              <a:buNone/>
            </a:pPr>
            <a:r>
              <a:rPr lang="en-US" sz="6000" dirty="0">
                <a:solidFill>
                  <a:schemeClr val="accent6">
                    <a:lumMod val="40000"/>
                    <a:lumOff val="60000"/>
                  </a:schemeClr>
                </a:solidFill>
              </a:rPr>
              <a:t>Medium Access Sublayer</a:t>
            </a:r>
          </a:p>
          <a:p>
            <a:pPr marL="0" indent="0">
              <a:buNone/>
            </a:pPr>
            <a:endParaRPr lang="en-US" dirty="0">
              <a:solidFill>
                <a:schemeClr val="accent6">
                  <a:lumMod val="40000"/>
                  <a:lumOff val="60000"/>
                </a:schemeClr>
              </a:solidFill>
            </a:endParaRPr>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585323"/>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a:t>
            </a:r>
            <a:r>
              <a:rPr lang="en-US" dirty="0">
                <a:solidFill>
                  <a:schemeClr val="accent6">
                    <a:lumMod val="40000"/>
                    <a:lumOff val="60000"/>
                  </a:schemeClr>
                </a:solidFill>
              </a:rPr>
              <a:t>Data</a:t>
            </a: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solidFill>
                  <a:schemeClr val="accent6">
                    <a:lumMod val="40000"/>
                    <a:lumOff val="60000"/>
                  </a:schemeClr>
                </a:solidFill>
              </a:rPr>
              <a:t>Data Link Control</a:t>
            </a:r>
          </a:p>
          <a:p>
            <a:r>
              <a:rPr lang="en-US" strike="sngStrike" dirty="0">
                <a:solidFill>
                  <a:schemeClr val="accent6">
                    <a:lumMod val="40000"/>
                    <a:lumOff val="60000"/>
                  </a:schemeClr>
                </a:solidFill>
              </a:rPr>
              <a:t>Multiplexing</a:t>
            </a:r>
          </a:p>
          <a:p>
            <a:r>
              <a:rPr lang="en-US" dirty="0">
                <a:solidFill>
                  <a:schemeClr val="accent6">
                    <a:lumMod val="40000"/>
                    <a:lumOff val="60000"/>
                  </a:schemeClr>
                </a:solidFill>
              </a:rPr>
              <a:t>Switching</a:t>
            </a:r>
          </a:p>
          <a:p>
            <a:r>
              <a:rPr lang="en-US" dirty="0">
                <a:solidFill>
                  <a:schemeClr val="accent6">
                    <a:lumMod val="40000"/>
                    <a:lumOff val="60000"/>
                  </a:schemeClr>
                </a:solidFill>
              </a:rPr>
              <a:t>Medium Access </a:t>
            </a:r>
            <a:r>
              <a:rPr lang="en-US" dirty="0" smtClean="0">
                <a:solidFill>
                  <a:schemeClr val="accent6">
                    <a:lumMod val="40000"/>
                    <a:lumOff val="60000"/>
                  </a:schemeClr>
                </a:solidFill>
              </a:rPr>
              <a:t>Sublayer</a:t>
            </a:r>
          </a:p>
          <a:p>
            <a:r>
              <a:rPr lang="en-US" dirty="0" smtClean="0">
                <a:solidFill>
                  <a:schemeClr val="accent6">
                    <a:lumMod val="40000"/>
                    <a:lumOff val="60000"/>
                  </a:schemeClr>
                </a:solidFill>
              </a:rPr>
              <a:t>Data link</a:t>
            </a:r>
            <a:endParaRPr lang="en-US" dirty="0">
              <a:solidFill>
                <a:schemeClr val="accent6">
                  <a:lumMod val="40000"/>
                  <a:lumOff val="60000"/>
                </a:schemeClr>
              </a:solidFill>
            </a:endParaRPr>
          </a:p>
          <a:p>
            <a:r>
              <a:rPr lang="en-US" dirty="0"/>
              <a:t>Network Layer</a:t>
            </a:r>
          </a:p>
        </p:txBody>
      </p:sp>
      <p:sp>
        <p:nvSpPr>
          <p:cNvPr id="6" name="Title 3"/>
          <p:cNvSpPr txBox="1">
            <a:spLocks noChangeArrowheads="1"/>
          </p:cNvSpPr>
          <p:nvPr/>
        </p:nvSpPr>
        <p:spPr>
          <a:xfrm>
            <a:off x="3386522" y="3356264"/>
            <a:ext cx="5343410" cy="164623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solidFill>
                  <a:schemeClr val="accent6">
                    <a:lumMod val="40000"/>
                    <a:lumOff val="60000"/>
                  </a:schemeClr>
                </a:solidFill>
              </a:rPr>
              <a:t>Multiple Access Control (MAC) Protocols</a:t>
            </a:r>
            <a:endParaRPr lang="en-US" altLang="en-US" dirty="0" smtClean="0">
              <a:solidFill>
                <a:schemeClr val="accent6">
                  <a:lumMod val="40000"/>
                  <a:lumOff val="60000"/>
                </a:schemeClr>
              </a:solidFill>
            </a:endParaRPr>
          </a:p>
        </p:txBody>
      </p:sp>
    </p:spTree>
    <p:extLst>
      <p:ext uri="{BB962C8B-B14F-4D97-AF65-F5344CB8AC3E}">
        <p14:creationId xmlns:p14="http://schemas.microsoft.com/office/powerpoint/2010/main" val="226700597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normAutofit fontScale="70000" lnSpcReduction="20000"/>
          </a:bodyPr>
          <a:lstStyle/>
          <a:p>
            <a:pPr marL="0" indent="0">
              <a:buNone/>
            </a:pPr>
            <a:r>
              <a:rPr lang="en-US" sz="6000" dirty="0">
                <a:solidFill>
                  <a:schemeClr val="accent6">
                    <a:lumMod val="40000"/>
                    <a:lumOff val="60000"/>
                  </a:schemeClr>
                </a:solidFill>
              </a:rPr>
              <a:t>Medium Access Sublayer</a:t>
            </a:r>
          </a:p>
          <a:p>
            <a:pPr marL="0" indent="0">
              <a:buNone/>
            </a:pPr>
            <a:endParaRPr lang="en-US" dirty="0">
              <a:solidFill>
                <a:schemeClr val="accent6">
                  <a:lumMod val="40000"/>
                  <a:lumOff val="60000"/>
                </a:schemeClr>
              </a:solidFill>
            </a:endParaRPr>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585323"/>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a:t>
            </a:r>
            <a:r>
              <a:rPr lang="en-US" dirty="0">
                <a:solidFill>
                  <a:schemeClr val="accent6">
                    <a:lumMod val="40000"/>
                    <a:lumOff val="60000"/>
                  </a:schemeClr>
                </a:solidFill>
              </a:rPr>
              <a:t>Data</a:t>
            </a: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solidFill>
                  <a:schemeClr val="accent6">
                    <a:lumMod val="40000"/>
                    <a:lumOff val="60000"/>
                  </a:schemeClr>
                </a:solidFill>
              </a:rPr>
              <a:t>Data Link Control</a:t>
            </a:r>
          </a:p>
          <a:p>
            <a:r>
              <a:rPr lang="en-US" strike="sngStrike" dirty="0">
                <a:solidFill>
                  <a:schemeClr val="accent6">
                    <a:lumMod val="40000"/>
                    <a:lumOff val="60000"/>
                  </a:schemeClr>
                </a:solidFill>
              </a:rPr>
              <a:t>Multiplexing</a:t>
            </a:r>
          </a:p>
          <a:p>
            <a:r>
              <a:rPr lang="en-US" dirty="0">
                <a:solidFill>
                  <a:schemeClr val="accent6">
                    <a:lumMod val="40000"/>
                    <a:lumOff val="60000"/>
                  </a:schemeClr>
                </a:solidFill>
              </a:rPr>
              <a:t>Switching</a:t>
            </a:r>
          </a:p>
          <a:p>
            <a:r>
              <a:rPr lang="en-US" dirty="0">
                <a:solidFill>
                  <a:schemeClr val="accent6">
                    <a:lumMod val="40000"/>
                    <a:lumOff val="60000"/>
                  </a:schemeClr>
                </a:solidFill>
              </a:rPr>
              <a:t>Medium Access </a:t>
            </a:r>
            <a:r>
              <a:rPr lang="en-US" dirty="0" smtClean="0">
                <a:solidFill>
                  <a:schemeClr val="accent6">
                    <a:lumMod val="40000"/>
                    <a:lumOff val="60000"/>
                  </a:schemeClr>
                </a:solidFill>
              </a:rPr>
              <a:t>Sublayer</a:t>
            </a:r>
          </a:p>
          <a:p>
            <a:r>
              <a:rPr lang="en-US" dirty="0" smtClean="0">
                <a:solidFill>
                  <a:schemeClr val="accent6">
                    <a:lumMod val="40000"/>
                    <a:lumOff val="60000"/>
                  </a:schemeClr>
                </a:solidFill>
              </a:rPr>
              <a:t>Data link</a:t>
            </a:r>
            <a:endParaRPr lang="en-US" dirty="0">
              <a:solidFill>
                <a:schemeClr val="accent6">
                  <a:lumMod val="40000"/>
                  <a:lumOff val="60000"/>
                </a:schemeClr>
              </a:solidFill>
            </a:endParaRPr>
          </a:p>
          <a:p>
            <a:r>
              <a:rPr lang="en-US" dirty="0"/>
              <a:t>Network Layer</a:t>
            </a:r>
          </a:p>
        </p:txBody>
      </p:sp>
    </p:spTree>
    <p:extLst>
      <p:ext uri="{BB962C8B-B14F-4D97-AF65-F5344CB8AC3E}">
        <p14:creationId xmlns:p14="http://schemas.microsoft.com/office/powerpoint/2010/main" val="392364700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6540345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AEAD5AB5-EE36-4433-967A-B9041205C7F6}" type="slidenum">
              <a:rPr lang="en-CA" altLang="en-US"/>
              <a:pPr/>
              <a:t>248</a:t>
            </a:fld>
            <a:endParaRPr lang="en-CA" altLang="en-US"/>
          </a:p>
        </p:txBody>
      </p:sp>
      <p:sp>
        <p:nvSpPr>
          <p:cNvPr id="10242" name="Title 1"/>
          <p:cNvSpPr>
            <a:spLocks noGrp="1"/>
          </p:cNvSpPr>
          <p:nvPr>
            <p:ph type="title"/>
          </p:nvPr>
        </p:nvSpPr>
        <p:spPr>
          <a:xfrm>
            <a:off x="2136775" y="228600"/>
            <a:ext cx="8153400" cy="990600"/>
          </a:xfrm>
        </p:spPr>
        <p:txBody>
          <a:bodyPr/>
          <a:lstStyle/>
          <a:p>
            <a:r>
              <a:rPr lang="en-CA" altLang="en-US" smtClean="0"/>
              <a:t>Design Challenges in WMNs</a:t>
            </a:r>
          </a:p>
        </p:txBody>
      </p:sp>
      <p:sp>
        <p:nvSpPr>
          <p:cNvPr id="10243" name="Content Placeholder 2"/>
          <p:cNvSpPr>
            <a:spLocks noGrp="1"/>
          </p:cNvSpPr>
          <p:nvPr>
            <p:ph sz="quarter" idx="1"/>
          </p:nvPr>
        </p:nvSpPr>
        <p:spPr>
          <a:xfrm>
            <a:off x="2136775" y="1600200"/>
            <a:ext cx="8153400" cy="4495800"/>
          </a:xfrm>
        </p:spPr>
        <p:txBody>
          <a:bodyPr/>
          <a:lstStyle/>
          <a:p>
            <a:r>
              <a:rPr lang="en-CA" altLang="en-US" smtClean="0"/>
              <a:t>Hidden terminal problem</a:t>
            </a:r>
          </a:p>
          <a:p>
            <a:r>
              <a:rPr lang="en-CA" altLang="en-US" smtClean="0"/>
              <a:t>Exposed terminal problem</a:t>
            </a:r>
          </a:p>
          <a:p>
            <a:r>
              <a:rPr lang="en-CA" altLang="en-US" smtClean="0"/>
              <a:t>Control and management have to be </a:t>
            </a:r>
            <a:r>
              <a:rPr lang="en-CA" altLang="en-US" i="1" smtClean="0">
                <a:solidFill>
                  <a:srgbClr val="C00000"/>
                </a:solidFill>
              </a:rPr>
              <a:t>distributed</a:t>
            </a:r>
            <a:r>
              <a:rPr lang="en-CA" altLang="en-US" smtClean="0"/>
              <a:t> across all nodes.</a:t>
            </a:r>
          </a:p>
          <a:p>
            <a:r>
              <a:rPr lang="en-CA" altLang="en-US" smtClean="0"/>
              <a:t>Multichannel networks:</a:t>
            </a:r>
          </a:p>
          <a:p>
            <a:pPr lvl="1"/>
            <a:r>
              <a:rPr lang="en-CA" altLang="en-US" smtClean="0"/>
              <a:t>distributed channel selection</a:t>
            </a:r>
          </a:p>
          <a:p>
            <a:pPr lvl="1"/>
            <a:r>
              <a:rPr lang="en-CA" altLang="en-US" smtClean="0"/>
              <a:t>channel assignment</a:t>
            </a:r>
          </a:p>
        </p:txBody>
      </p:sp>
    </p:spTree>
    <p:extLst>
      <p:ext uri="{BB962C8B-B14F-4D97-AF65-F5344CB8AC3E}">
        <p14:creationId xmlns:p14="http://schemas.microsoft.com/office/powerpoint/2010/main" val="2783836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1"/>
          </p:nvPr>
        </p:nvSpPr>
        <p:spPr/>
        <p:txBody>
          <a:bodyPr/>
          <a:lstStyle/>
          <a:p>
            <a:fld id="{0EC9E535-9428-45C0-ACAD-2AC931FA60D9}" type="slidenum">
              <a:rPr lang="en-CA" altLang="en-US"/>
              <a:pPr/>
              <a:t>249</a:t>
            </a:fld>
            <a:endParaRPr lang="en-CA" altLang="en-US"/>
          </a:p>
        </p:txBody>
      </p:sp>
      <p:sp>
        <p:nvSpPr>
          <p:cNvPr id="11266" name="Text Placeholder 1"/>
          <p:cNvSpPr>
            <a:spLocks noGrp="1"/>
          </p:cNvSpPr>
          <p:nvPr>
            <p:ph type="body" idx="1"/>
          </p:nvPr>
        </p:nvSpPr>
        <p:spPr/>
        <p:txBody>
          <a:bodyPr/>
          <a:lstStyle/>
          <a:p>
            <a:endParaRPr lang="en-CA" altLang="en-US" smtClean="0"/>
          </a:p>
        </p:txBody>
      </p:sp>
      <p:sp>
        <p:nvSpPr>
          <p:cNvPr id="11267" name="Title 2"/>
          <p:cNvSpPr>
            <a:spLocks noGrp="1"/>
          </p:cNvSpPr>
          <p:nvPr>
            <p:ph type="title"/>
          </p:nvPr>
        </p:nvSpPr>
        <p:spPr/>
        <p:txBody>
          <a:bodyPr/>
          <a:lstStyle/>
          <a:p>
            <a:r>
              <a:rPr lang="en-CA" altLang="en-US" smtClean="0"/>
              <a:t>Early MAC Schemes</a:t>
            </a:r>
          </a:p>
        </p:txBody>
      </p:sp>
    </p:spTree>
    <p:extLst>
      <p:ext uri="{BB962C8B-B14F-4D97-AF65-F5344CB8AC3E}">
        <p14:creationId xmlns:p14="http://schemas.microsoft.com/office/powerpoint/2010/main" val="955366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Keuntungan</a:t>
            </a:r>
            <a:r>
              <a:rPr lang="en-US" dirty="0" smtClean="0"/>
              <a:t> </a:t>
            </a:r>
            <a:r>
              <a:rPr lang="en-US" dirty="0" err="1" smtClean="0"/>
              <a:t>Jaringan</a:t>
            </a:r>
            <a:r>
              <a:rPr lang="en-US" dirty="0" smtClean="0"/>
              <a:t> (Network)</a:t>
            </a:r>
            <a:endParaRPr lang="id-ID" dirty="0"/>
          </a:p>
        </p:txBody>
      </p:sp>
      <p:sp>
        <p:nvSpPr>
          <p:cNvPr id="3" name="Content Placeholder 2"/>
          <p:cNvSpPr>
            <a:spLocks noGrp="1"/>
          </p:cNvSpPr>
          <p:nvPr>
            <p:ph idx="1"/>
          </p:nvPr>
        </p:nvSpPr>
        <p:spPr/>
        <p:txBody>
          <a:bodyPr/>
          <a:lstStyle/>
          <a:p>
            <a:r>
              <a:rPr lang="id-ID" dirty="0" smtClean="0"/>
              <a:t>Berbagi perangkat periferal</a:t>
            </a:r>
          </a:p>
          <a:p>
            <a:r>
              <a:rPr lang="en-US" dirty="0" err="1" smtClean="0"/>
              <a:t>Berbagi</a:t>
            </a:r>
            <a:r>
              <a:rPr lang="en-US" dirty="0" smtClean="0"/>
              <a:t> </a:t>
            </a:r>
            <a:r>
              <a:rPr lang="id-ID" dirty="0" smtClean="0"/>
              <a:t>program dan data</a:t>
            </a:r>
          </a:p>
          <a:p>
            <a:r>
              <a:rPr lang="en-US" dirty="0" smtClean="0"/>
              <a:t>K</a:t>
            </a:r>
            <a:r>
              <a:rPr lang="id-ID" dirty="0" smtClean="0"/>
              <a:t>omunikasi yang lebih baik</a:t>
            </a:r>
          </a:p>
          <a:p>
            <a:r>
              <a:rPr lang="id-ID" dirty="0" smtClean="0"/>
              <a:t>Keamanan informasi</a:t>
            </a:r>
          </a:p>
          <a:p>
            <a:r>
              <a:rPr lang="id-ID" dirty="0" smtClean="0"/>
              <a:t>Akses ke database</a:t>
            </a:r>
            <a:endParaRPr lang="id-ID" dirty="0"/>
          </a:p>
        </p:txBody>
      </p:sp>
    </p:spTree>
    <p:extLst>
      <p:ext uri="{BB962C8B-B14F-4D97-AF65-F5344CB8AC3E}">
        <p14:creationId xmlns:p14="http://schemas.microsoft.com/office/powerpoint/2010/main" val="55704278"/>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7F407DEA-13C8-4909-845B-5A1D54665090}" type="slidenum">
              <a:rPr lang="en-CA" altLang="en-US"/>
              <a:pPr/>
              <a:t>250</a:t>
            </a:fld>
            <a:endParaRPr lang="en-CA" altLang="en-US"/>
          </a:p>
        </p:txBody>
      </p:sp>
      <p:sp>
        <p:nvSpPr>
          <p:cNvPr id="12290" name="Rectangle 2"/>
          <p:cNvSpPr>
            <a:spLocks noGrp="1" noChangeArrowheads="1"/>
          </p:cNvSpPr>
          <p:nvPr>
            <p:ph type="title"/>
          </p:nvPr>
        </p:nvSpPr>
        <p:spPr>
          <a:xfrm>
            <a:off x="1981200" y="152401"/>
            <a:ext cx="8229600" cy="1139825"/>
          </a:xfrm>
        </p:spPr>
        <p:txBody>
          <a:bodyPr/>
          <a:lstStyle/>
          <a:p>
            <a:r>
              <a:rPr kumimoji="1" lang="en-US" altLang="en-US" smtClean="0"/>
              <a:t>ALOHA</a:t>
            </a:r>
          </a:p>
        </p:txBody>
      </p:sp>
      <p:sp>
        <p:nvSpPr>
          <p:cNvPr id="7171" name="Rectangle 3"/>
          <p:cNvSpPr>
            <a:spLocks noGrp="1" noChangeArrowheads="1"/>
          </p:cNvSpPr>
          <p:nvPr>
            <p:ph sz="quarter" idx="1"/>
          </p:nvPr>
        </p:nvSpPr>
        <p:spPr>
          <a:xfrm>
            <a:off x="1952625" y="1714500"/>
            <a:ext cx="8229600" cy="4833938"/>
          </a:xfrm>
        </p:spPr>
        <p:txBody>
          <a:bodyPr>
            <a:normAutofit lnSpcReduction="10000"/>
          </a:bodyPr>
          <a:lstStyle/>
          <a:p>
            <a:pPr marL="320040" indent="-320040">
              <a:buFont typeface="Wingdings"/>
              <a:buChar char=""/>
              <a:defRPr/>
            </a:pPr>
            <a:r>
              <a:rPr kumimoji="1" lang="en-US" dirty="0"/>
              <a:t>developed for packet radio nets</a:t>
            </a:r>
          </a:p>
          <a:p>
            <a:pPr marL="320040" indent="-320040">
              <a:buFont typeface="Wingdings"/>
              <a:buChar char=""/>
              <a:defRPr/>
            </a:pPr>
            <a:r>
              <a:rPr kumimoji="1" lang="en-US" dirty="0"/>
              <a:t>when station has frame, it sends</a:t>
            </a:r>
          </a:p>
          <a:p>
            <a:pPr marL="320040" indent="-320040">
              <a:buFont typeface="Wingdings"/>
              <a:buChar char=""/>
              <a:defRPr/>
            </a:pPr>
            <a:r>
              <a:rPr kumimoji="1" lang="en-US" dirty="0"/>
              <a:t>then listens for a bit over max round trip time</a:t>
            </a:r>
          </a:p>
          <a:p>
            <a:pPr marL="640080" lvl="1" indent="-274320">
              <a:buFont typeface="Wingdings 2"/>
              <a:buChar char=""/>
              <a:defRPr/>
            </a:pPr>
            <a:r>
              <a:rPr kumimoji="1" lang="en-US" dirty="0"/>
              <a:t>if receive ACK then fine</a:t>
            </a:r>
          </a:p>
          <a:p>
            <a:pPr marL="640080" lvl="1" indent="-274320">
              <a:buFont typeface="Wingdings 2"/>
              <a:buChar char=""/>
              <a:defRPr/>
            </a:pPr>
            <a:r>
              <a:rPr kumimoji="1" lang="en-US" dirty="0"/>
              <a:t>if not, retransmit</a:t>
            </a:r>
          </a:p>
          <a:p>
            <a:pPr marL="640080" lvl="1" indent="-274320">
              <a:buFont typeface="Wingdings 2"/>
              <a:buChar char=""/>
              <a:defRPr/>
            </a:pPr>
            <a:r>
              <a:rPr kumimoji="1" lang="en-US" dirty="0"/>
              <a:t>if no ACK after repeated transmissions, give up</a:t>
            </a:r>
          </a:p>
          <a:p>
            <a:pPr marL="320040" indent="-320040">
              <a:buFont typeface="Wingdings"/>
              <a:buChar char=""/>
              <a:defRPr/>
            </a:pPr>
            <a:r>
              <a:rPr kumimoji="1" lang="en-US" dirty="0"/>
              <a:t>uses a frame check sequence (as in HDLC)</a:t>
            </a:r>
          </a:p>
          <a:p>
            <a:pPr marL="320040" indent="-320040">
              <a:buFont typeface="Wingdings"/>
              <a:buChar char=""/>
              <a:defRPr/>
            </a:pPr>
            <a:r>
              <a:rPr kumimoji="1" lang="en-US" dirty="0"/>
              <a:t>frame may be damaged by noise or by another station transmitting at the same time (collision)</a:t>
            </a:r>
          </a:p>
          <a:p>
            <a:pPr marL="320040" indent="-320040">
              <a:buFont typeface="Wingdings"/>
              <a:buChar char=""/>
              <a:defRPr/>
            </a:pPr>
            <a:r>
              <a:rPr kumimoji="1" lang="en-US" dirty="0"/>
              <a:t>any overlap of frames causes collision</a:t>
            </a:r>
          </a:p>
          <a:p>
            <a:pPr marL="320040" indent="-320040">
              <a:buFont typeface="Wingdings"/>
              <a:buChar char=""/>
              <a:defRPr/>
            </a:pPr>
            <a:r>
              <a:rPr kumimoji="1" lang="en-US" dirty="0"/>
              <a:t>max utilization 18%</a:t>
            </a:r>
          </a:p>
        </p:txBody>
      </p:sp>
    </p:spTree>
    <p:extLst>
      <p:ext uri="{BB962C8B-B14F-4D97-AF65-F5344CB8AC3E}">
        <p14:creationId xmlns:p14="http://schemas.microsoft.com/office/powerpoint/2010/main" val="71606024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52A87F4A-0616-4BEE-BF9E-37E7DFDBFCAD}" type="slidenum">
              <a:rPr lang="en-CA" altLang="en-US"/>
              <a:pPr/>
              <a:t>251</a:t>
            </a:fld>
            <a:endParaRPr lang="en-CA" altLang="en-US"/>
          </a:p>
        </p:txBody>
      </p:sp>
      <p:sp>
        <p:nvSpPr>
          <p:cNvPr id="13314" name="Rectangle 2"/>
          <p:cNvSpPr>
            <a:spLocks noGrp="1" noChangeArrowheads="1"/>
          </p:cNvSpPr>
          <p:nvPr>
            <p:ph type="title"/>
          </p:nvPr>
        </p:nvSpPr>
        <p:spPr>
          <a:xfrm>
            <a:off x="2136775" y="228600"/>
            <a:ext cx="8153400" cy="990600"/>
          </a:xfrm>
        </p:spPr>
        <p:txBody>
          <a:bodyPr/>
          <a:lstStyle/>
          <a:p>
            <a:r>
              <a:rPr kumimoji="1" lang="en-US" altLang="en-US" smtClean="0"/>
              <a:t>Slotted ALOHA</a:t>
            </a:r>
          </a:p>
        </p:txBody>
      </p:sp>
      <p:sp>
        <p:nvSpPr>
          <p:cNvPr id="13315" name="Rectangle 3"/>
          <p:cNvSpPr>
            <a:spLocks noGrp="1" noChangeArrowheads="1"/>
          </p:cNvSpPr>
          <p:nvPr>
            <p:ph sz="quarter" idx="1"/>
          </p:nvPr>
        </p:nvSpPr>
        <p:spPr>
          <a:xfrm>
            <a:off x="1981200" y="1676400"/>
            <a:ext cx="8229600" cy="4648200"/>
          </a:xfrm>
        </p:spPr>
        <p:txBody>
          <a:bodyPr/>
          <a:lstStyle/>
          <a:p>
            <a:pPr>
              <a:lnSpc>
                <a:spcPct val="90000"/>
              </a:lnSpc>
            </a:pPr>
            <a:r>
              <a:rPr kumimoji="1" lang="en-US" altLang="en-US"/>
              <a:t>time on channel based on uniform slots equal to frame transmission time</a:t>
            </a:r>
          </a:p>
          <a:p>
            <a:pPr lvl="1">
              <a:lnSpc>
                <a:spcPct val="90000"/>
              </a:lnSpc>
            </a:pPr>
            <a:r>
              <a:rPr kumimoji="1" lang="en-US" altLang="en-US"/>
              <a:t>need central clock (or other sync mechanism)</a:t>
            </a:r>
          </a:p>
          <a:p>
            <a:pPr>
              <a:lnSpc>
                <a:spcPct val="90000"/>
              </a:lnSpc>
            </a:pPr>
            <a:r>
              <a:rPr kumimoji="1" lang="en-US" altLang="en-US"/>
              <a:t>transmission begins at slot boundary</a:t>
            </a:r>
          </a:p>
          <a:p>
            <a:pPr>
              <a:lnSpc>
                <a:spcPct val="90000"/>
              </a:lnSpc>
            </a:pPr>
            <a:r>
              <a:rPr kumimoji="1" lang="en-US" altLang="en-US"/>
              <a:t>frames either miss or overlap totally</a:t>
            </a:r>
          </a:p>
          <a:p>
            <a:pPr>
              <a:lnSpc>
                <a:spcPct val="90000"/>
              </a:lnSpc>
            </a:pPr>
            <a:r>
              <a:rPr kumimoji="1" lang="en-US" altLang="en-US"/>
              <a:t>max utilization 37%</a:t>
            </a:r>
          </a:p>
          <a:p>
            <a:pPr>
              <a:lnSpc>
                <a:spcPct val="90000"/>
              </a:lnSpc>
            </a:pPr>
            <a:r>
              <a:rPr kumimoji="1" lang="en-US" altLang="en-US"/>
              <a:t>both have poor utilization</a:t>
            </a:r>
          </a:p>
          <a:p>
            <a:pPr>
              <a:lnSpc>
                <a:spcPct val="90000"/>
              </a:lnSpc>
            </a:pPr>
            <a:r>
              <a:rPr kumimoji="1" lang="en-US" altLang="en-US"/>
              <a:t>fail to use fact that propagation time is much less than frame transmission time</a:t>
            </a:r>
          </a:p>
          <a:p>
            <a:pPr>
              <a:lnSpc>
                <a:spcPct val="90000"/>
              </a:lnSpc>
            </a:pPr>
            <a:endParaRPr kumimoji="1" lang="en-US" altLang="en-US"/>
          </a:p>
          <a:p>
            <a:pPr>
              <a:lnSpc>
                <a:spcPct val="90000"/>
              </a:lnSpc>
            </a:pPr>
            <a:endParaRPr kumimoji="1" lang="en-US" altLang="en-US"/>
          </a:p>
        </p:txBody>
      </p:sp>
    </p:spTree>
    <p:extLst>
      <p:ext uri="{BB962C8B-B14F-4D97-AF65-F5344CB8AC3E}">
        <p14:creationId xmlns:p14="http://schemas.microsoft.com/office/powerpoint/2010/main" val="13206187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1"/>
          </p:nvPr>
        </p:nvSpPr>
        <p:spPr/>
        <p:txBody>
          <a:bodyPr/>
          <a:lstStyle/>
          <a:p>
            <a:fld id="{45D6BD67-835B-4D47-B281-558C4A54F864}" type="slidenum">
              <a:rPr lang="en-CA" altLang="en-US"/>
              <a:pPr/>
              <a:t>252</a:t>
            </a:fld>
            <a:endParaRPr lang="en-CA" altLang="en-US"/>
          </a:p>
        </p:txBody>
      </p:sp>
      <p:sp>
        <p:nvSpPr>
          <p:cNvPr id="14338" name="Text Placeholder 1"/>
          <p:cNvSpPr>
            <a:spLocks noGrp="1"/>
          </p:cNvSpPr>
          <p:nvPr>
            <p:ph type="body" idx="1"/>
          </p:nvPr>
        </p:nvSpPr>
        <p:spPr/>
        <p:txBody>
          <a:bodyPr/>
          <a:lstStyle/>
          <a:p>
            <a:r>
              <a:rPr lang="en-CA" altLang="en-US" smtClean="0"/>
              <a:t>IEEE 802.3 MAC (Ethernet)</a:t>
            </a:r>
          </a:p>
        </p:txBody>
      </p:sp>
      <p:sp>
        <p:nvSpPr>
          <p:cNvPr id="14339" name="Title 2"/>
          <p:cNvSpPr>
            <a:spLocks noGrp="1"/>
          </p:cNvSpPr>
          <p:nvPr>
            <p:ph type="title"/>
          </p:nvPr>
        </p:nvSpPr>
        <p:spPr/>
        <p:txBody>
          <a:bodyPr/>
          <a:lstStyle/>
          <a:p>
            <a:r>
              <a:rPr lang="en-CA" altLang="en-US" smtClean="0"/>
              <a:t>CSMA/CD</a:t>
            </a:r>
          </a:p>
        </p:txBody>
      </p:sp>
    </p:spTree>
    <p:extLst>
      <p:ext uri="{BB962C8B-B14F-4D97-AF65-F5344CB8AC3E}">
        <p14:creationId xmlns:p14="http://schemas.microsoft.com/office/powerpoint/2010/main" val="31106118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95A6BF42-840A-4849-9133-861BD6C4DF8C}" type="slidenum">
              <a:rPr lang="en-CA" altLang="en-US"/>
              <a:pPr/>
              <a:t>253</a:t>
            </a:fld>
            <a:endParaRPr lang="en-CA" altLang="en-US"/>
          </a:p>
        </p:txBody>
      </p:sp>
      <p:sp>
        <p:nvSpPr>
          <p:cNvPr id="15362" name="Rectangle 2"/>
          <p:cNvSpPr>
            <a:spLocks noGrp="1" noChangeArrowheads="1"/>
          </p:cNvSpPr>
          <p:nvPr>
            <p:ph type="title"/>
          </p:nvPr>
        </p:nvSpPr>
        <p:spPr>
          <a:xfrm>
            <a:off x="2136775" y="228600"/>
            <a:ext cx="8153400" cy="990600"/>
          </a:xfrm>
        </p:spPr>
        <p:txBody>
          <a:bodyPr/>
          <a:lstStyle/>
          <a:p>
            <a:r>
              <a:rPr kumimoji="1" lang="en-US" altLang="en-US" smtClean="0"/>
              <a:t>Ethernet (CSM</a:t>
            </a:r>
            <a:r>
              <a:rPr kumimoji="1" lang="en-GB" altLang="en-US" smtClean="0"/>
              <a:t>A</a:t>
            </a:r>
            <a:r>
              <a:rPr kumimoji="1" lang="en-US" altLang="en-US" smtClean="0"/>
              <a:t>/CD)</a:t>
            </a:r>
          </a:p>
        </p:txBody>
      </p:sp>
      <p:sp>
        <p:nvSpPr>
          <p:cNvPr id="15363" name="Rectangle 3"/>
          <p:cNvSpPr>
            <a:spLocks noGrp="1" noChangeArrowheads="1"/>
          </p:cNvSpPr>
          <p:nvPr>
            <p:ph sz="quarter" idx="1"/>
          </p:nvPr>
        </p:nvSpPr>
        <p:spPr>
          <a:xfrm>
            <a:off x="2136775" y="1600200"/>
            <a:ext cx="8153400" cy="4495800"/>
          </a:xfrm>
        </p:spPr>
        <p:txBody>
          <a:bodyPr/>
          <a:lstStyle/>
          <a:p>
            <a:endParaRPr kumimoji="1" lang="en-US" altLang="en-US" smtClean="0"/>
          </a:p>
          <a:p>
            <a:r>
              <a:rPr kumimoji="1" lang="en-US" altLang="en-US" smtClean="0"/>
              <a:t>most widely used LAN standard</a:t>
            </a:r>
          </a:p>
          <a:p>
            <a:r>
              <a:rPr kumimoji="1" lang="en-US" altLang="en-US" smtClean="0"/>
              <a:t>developed by</a:t>
            </a:r>
          </a:p>
          <a:p>
            <a:pPr lvl="1"/>
            <a:r>
              <a:rPr kumimoji="1" lang="en-US" altLang="en-US" smtClean="0"/>
              <a:t>Xerox - original Ethernet</a:t>
            </a:r>
          </a:p>
          <a:p>
            <a:pPr lvl="1"/>
            <a:r>
              <a:rPr kumimoji="1" lang="en-US" altLang="en-US" smtClean="0"/>
              <a:t>IEEE 802.3</a:t>
            </a:r>
          </a:p>
          <a:p>
            <a:r>
              <a:rPr kumimoji="1" lang="en-US" altLang="en-US" smtClean="0"/>
              <a:t>Carrier Sense Multiple Access with Collision Detection (CSMA/CD)</a:t>
            </a:r>
          </a:p>
          <a:p>
            <a:pPr lvl="1"/>
            <a:r>
              <a:rPr kumimoji="1" lang="en-US" altLang="en-US" smtClean="0"/>
              <a:t>random / contention access to media</a:t>
            </a:r>
          </a:p>
        </p:txBody>
      </p:sp>
    </p:spTree>
    <p:extLst>
      <p:ext uri="{BB962C8B-B14F-4D97-AF65-F5344CB8AC3E}">
        <p14:creationId xmlns:p14="http://schemas.microsoft.com/office/powerpoint/2010/main" val="6520090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010C5E67-C96F-465C-9928-3180B3EAC7BE}" type="slidenum">
              <a:rPr lang="en-CA" altLang="en-US"/>
              <a:pPr/>
              <a:t>254</a:t>
            </a:fld>
            <a:endParaRPr lang="en-CA" altLang="en-US"/>
          </a:p>
        </p:txBody>
      </p:sp>
      <p:sp>
        <p:nvSpPr>
          <p:cNvPr id="16386" name="Rectangle 2"/>
          <p:cNvSpPr>
            <a:spLocks noGrp="1" noChangeArrowheads="1"/>
          </p:cNvSpPr>
          <p:nvPr>
            <p:ph type="title"/>
          </p:nvPr>
        </p:nvSpPr>
        <p:spPr>
          <a:xfrm>
            <a:off x="2136775" y="228600"/>
            <a:ext cx="8153400" cy="990600"/>
          </a:xfrm>
        </p:spPr>
        <p:txBody>
          <a:bodyPr/>
          <a:lstStyle/>
          <a:p>
            <a:r>
              <a:rPr kumimoji="1" lang="en-US" altLang="en-US" smtClean="0"/>
              <a:t>CSMA</a:t>
            </a:r>
          </a:p>
        </p:txBody>
      </p:sp>
      <p:sp>
        <p:nvSpPr>
          <p:cNvPr id="16387" name="Rectangle 3"/>
          <p:cNvSpPr>
            <a:spLocks noGrp="1" noChangeArrowheads="1"/>
          </p:cNvSpPr>
          <p:nvPr>
            <p:ph sz="quarter" idx="1"/>
          </p:nvPr>
        </p:nvSpPr>
        <p:spPr>
          <a:xfrm>
            <a:off x="1981200" y="1447800"/>
            <a:ext cx="8229600" cy="5105400"/>
          </a:xfrm>
        </p:spPr>
        <p:txBody>
          <a:bodyPr/>
          <a:lstStyle/>
          <a:p>
            <a:r>
              <a:rPr kumimoji="1" lang="en-US" altLang="en-US"/>
              <a:t>stations soon know transmission has started</a:t>
            </a:r>
          </a:p>
          <a:p>
            <a:r>
              <a:rPr kumimoji="1" lang="en-US" altLang="en-US"/>
              <a:t>so first listen for clear medium (carrier sense)</a:t>
            </a:r>
          </a:p>
          <a:p>
            <a:r>
              <a:rPr kumimoji="1" lang="en-US" altLang="en-US"/>
              <a:t>if medium idle, transmit</a:t>
            </a:r>
          </a:p>
          <a:p>
            <a:r>
              <a:rPr kumimoji="1" lang="en-US" altLang="en-US"/>
              <a:t>if two stations start at the same instant, collision</a:t>
            </a:r>
          </a:p>
          <a:p>
            <a:pPr lvl="1"/>
            <a:r>
              <a:rPr kumimoji="1" lang="en-US" altLang="en-US"/>
              <a:t>wait reasonable time </a:t>
            </a:r>
          </a:p>
          <a:p>
            <a:pPr lvl="1"/>
            <a:r>
              <a:rPr kumimoji="1" lang="en-US" altLang="en-US"/>
              <a:t>if no ACK then retransmit</a:t>
            </a:r>
          </a:p>
          <a:p>
            <a:pPr lvl="1"/>
            <a:r>
              <a:rPr kumimoji="1" lang="en-US" altLang="en-US"/>
              <a:t>collisions occur at leading edge of frame</a:t>
            </a:r>
          </a:p>
          <a:p>
            <a:r>
              <a:rPr kumimoji="1" lang="en-US" altLang="en-US"/>
              <a:t>max utilization depends on propagation time (medium length) and frame length</a:t>
            </a:r>
          </a:p>
        </p:txBody>
      </p:sp>
    </p:spTree>
    <p:extLst>
      <p:ext uri="{BB962C8B-B14F-4D97-AF65-F5344CB8AC3E}">
        <p14:creationId xmlns:p14="http://schemas.microsoft.com/office/powerpoint/2010/main" val="41615579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84B75F09-909D-4940-97F5-536A2FCA372A}" type="slidenum">
              <a:rPr lang="en-CA" altLang="en-US"/>
              <a:pPr/>
              <a:t>255</a:t>
            </a:fld>
            <a:endParaRPr lang="en-CA" altLang="en-US"/>
          </a:p>
        </p:txBody>
      </p:sp>
      <p:sp>
        <p:nvSpPr>
          <p:cNvPr id="17410" name="Rectangle 4"/>
          <p:cNvSpPr>
            <a:spLocks noGrp="1" noChangeArrowheads="1"/>
          </p:cNvSpPr>
          <p:nvPr>
            <p:ph type="title"/>
          </p:nvPr>
        </p:nvSpPr>
        <p:spPr>
          <a:xfrm>
            <a:off x="2136775" y="228600"/>
            <a:ext cx="8153400" cy="990600"/>
          </a:xfrm>
        </p:spPr>
        <p:txBody>
          <a:bodyPr/>
          <a:lstStyle/>
          <a:p>
            <a:r>
              <a:rPr kumimoji="1" lang="en-GB" altLang="en-US" smtClean="0"/>
              <a:t>Nonpersistent CSMA</a:t>
            </a:r>
            <a:endParaRPr kumimoji="1" lang="en-US" altLang="en-US" smtClean="0"/>
          </a:p>
        </p:txBody>
      </p:sp>
      <p:sp>
        <p:nvSpPr>
          <p:cNvPr id="17411" name="Rectangle 5"/>
          <p:cNvSpPr>
            <a:spLocks noGrp="1" noChangeArrowheads="1"/>
          </p:cNvSpPr>
          <p:nvPr>
            <p:ph sz="quarter" idx="1"/>
          </p:nvPr>
        </p:nvSpPr>
        <p:spPr>
          <a:xfrm>
            <a:off x="2136775" y="1600200"/>
            <a:ext cx="8153400" cy="4495800"/>
          </a:xfrm>
        </p:spPr>
        <p:txBody>
          <a:bodyPr/>
          <a:lstStyle/>
          <a:p>
            <a:pPr marL="457200" indent="-457200"/>
            <a:r>
              <a:rPr kumimoji="1" lang="en-GB" altLang="en-US"/>
              <a:t>Nonpersistent</a:t>
            </a:r>
            <a:r>
              <a:rPr kumimoji="1" lang="en-US" altLang="en-US"/>
              <a:t> CSMA rules:</a:t>
            </a:r>
          </a:p>
          <a:p>
            <a:pPr marL="838200" lvl="1" indent="-381000">
              <a:buFontTx/>
              <a:buAutoNum type="arabicPeriod"/>
            </a:pPr>
            <a:r>
              <a:rPr kumimoji="1" lang="en-US" altLang="en-US"/>
              <a:t>if medium idle, transmit</a:t>
            </a:r>
            <a:endParaRPr kumimoji="1" lang="en-GB" altLang="en-US"/>
          </a:p>
          <a:p>
            <a:pPr marL="838200" lvl="1" indent="-381000">
              <a:buFontTx/>
              <a:buAutoNum type="arabicPeriod"/>
            </a:pPr>
            <a:r>
              <a:rPr kumimoji="1" lang="en-US" altLang="en-US"/>
              <a:t>if medium busy, wait amount of time drawn from probability distribution (retransmission delay) &amp; retry</a:t>
            </a:r>
          </a:p>
          <a:p>
            <a:pPr marL="457200" indent="-457200"/>
            <a:r>
              <a:rPr kumimoji="1" lang="en-GB" altLang="en-US"/>
              <a:t>random</a:t>
            </a:r>
            <a:r>
              <a:rPr kumimoji="1" lang="en-US" altLang="en-US"/>
              <a:t> delays reduces probability of collisions</a:t>
            </a:r>
            <a:endParaRPr kumimoji="1" lang="en-GB" altLang="en-US"/>
          </a:p>
          <a:p>
            <a:pPr marL="457200" indent="-457200"/>
            <a:r>
              <a:rPr kumimoji="1" lang="en-GB" altLang="en-US"/>
              <a:t>capacity</a:t>
            </a:r>
            <a:r>
              <a:rPr kumimoji="1" lang="en-US" altLang="en-US"/>
              <a:t> is wasted because medium will remain idle following end of transmission</a:t>
            </a:r>
            <a:endParaRPr kumimoji="1" lang="en-GB" altLang="en-US"/>
          </a:p>
          <a:p>
            <a:pPr marL="457200" indent="-457200"/>
            <a:r>
              <a:rPr kumimoji="1" lang="en-GB" altLang="en-US"/>
              <a:t>nonpersistent</a:t>
            </a:r>
            <a:r>
              <a:rPr kumimoji="1" lang="en-US" altLang="en-US"/>
              <a:t> stations are deferential</a:t>
            </a:r>
          </a:p>
        </p:txBody>
      </p:sp>
    </p:spTree>
    <p:extLst>
      <p:ext uri="{BB962C8B-B14F-4D97-AF65-F5344CB8AC3E}">
        <p14:creationId xmlns:p14="http://schemas.microsoft.com/office/powerpoint/2010/main" val="11486920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EED790B4-CE7E-4ABF-A1ED-5FD4F5F69EED}" type="slidenum">
              <a:rPr lang="en-CA" altLang="en-US"/>
              <a:pPr/>
              <a:t>256</a:t>
            </a:fld>
            <a:endParaRPr lang="en-CA" altLang="en-US"/>
          </a:p>
        </p:txBody>
      </p:sp>
      <p:sp>
        <p:nvSpPr>
          <p:cNvPr id="18434" name="Rectangle 4"/>
          <p:cNvSpPr>
            <a:spLocks noGrp="1" noChangeArrowheads="1"/>
          </p:cNvSpPr>
          <p:nvPr>
            <p:ph type="title"/>
          </p:nvPr>
        </p:nvSpPr>
        <p:spPr>
          <a:xfrm>
            <a:off x="2136775" y="228600"/>
            <a:ext cx="8153400" cy="990600"/>
          </a:xfrm>
        </p:spPr>
        <p:txBody>
          <a:bodyPr/>
          <a:lstStyle/>
          <a:p>
            <a:r>
              <a:rPr kumimoji="1" lang="en-GB" altLang="en-US" smtClean="0"/>
              <a:t>1-persistent CSMA</a:t>
            </a:r>
            <a:endParaRPr kumimoji="1" lang="en-US" altLang="en-US" smtClean="0"/>
          </a:p>
        </p:txBody>
      </p:sp>
      <p:sp>
        <p:nvSpPr>
          <p:cNvPr id="18435" name="Rectangle 5"/>
          <p:cNvSpPr>
            <a:spLocks noGrp="1" noChangeArrowheads="1"/>
          </p:cNvSpPr>
          <p:nvPr>
            <p:ph sz="quarter" idx="1"/>
          </p:nvPr>
        </p:nvSpPr>
        <p:spPr>
          <a:xfrm>
            <a:off x="1981200" y="1676401"/>
            <a:ext cx="8534400" cy="4454525"/>
          </a:xfrm>
        </p:spPr>
        <p:txBody>
          <a:bodyPr/>
          <a:lstStyle/>
          <a:p>
            <a:pPr marL="457200" indent="-457200"/>
            <a:r>
              <a:rPr kumimoji="1" lang="en-US" altLang="en-US" smtClean="0"/>
              <a:t>1-persistent CSMA avoids idle channel time</a:t>
            </a:r>
            <a:endParaRPr kumimoji="1" lang="en-GB" altLang="en-US" smtClean="0"/>
          </a:p>
          <a:p>
            <a:pPr marL="457200" indent="-457200"/>
            <a:r>
              <a:rPr kumimoji="1" lang="en-US" altLang="en-US" smtClean="0"/>
              <a:t>1-persistent CSMA </a:t>
            </a:r>
            <a:r>
              <a:rPr kumimoji="1" lang="en-GB" altLang="en-US" smtClean="0"/>
              <a:t>rules:</a:t>
            </a:r>
            <a:r>
              <a:rPr kumimoji="1" lang="en-US" altLang="en-US" smtClean="0"/>
              <a:t> </a:t>
            </a:r>
          </a:p>
          <a:p>
            <a:pPr marL="838200" lvl="1" indent="-381000">
              <a:buFontTx/>
              <a:buAutoNum type="arabicPeriod"/>
            </a:pPr>
            <a:r>
              <a:rPr kumimoji="1" lang="en-US" altLang="en-US" smtClean="0"/>
              <a:t>if medium idle, transmit; </a:t>
            </a:r>
          </a:p>
          <a:p>
            <a:pPr marL="838200" lvl="1" indent="-381000">
              <a:buFontTx/>
              <a:buAutoNum type="arabicPeriod"/>
            </a:pPr>
            <a:r>
              <a:rPr kumimoji="1" lang="en-US" altLang="en-US" smtClean="0"/>
              <a:t>if medium busy, listen until idle; then transmit immediately</a:t>
            </a:r>
          </a:p>
          <a:p>
            <a:pPr marL="457200" indent="-457200"/>
            <a:r>
              <a:rPr kumimoji="1" lang="en-US" altLang="en-US" smtClean="0"/>
              <a:t>1-persistent stations are selfish</a:t>
            </a:r>
            <a:endParaRPr kumimoji="1" lang="en-GB" altLang="en-US" smtClean="0"/>
          </a:p>
          <a:p>
            <a:pPr marL="457200" indent="-457200"/>
            <a:r>
              <a:rPr kumimoji="1" lang="en-US" altLang="en-US" smtClean="0"/>
              <a:t>if two or more stations waiting</a:t>
            </a:r>
            <a:r>
              <a:rPr kumimoji="1" lang="en-GB" altLang="en-US" smtClean="0"/>
              <a:t>, a </a:t>
            </a:r>
            <a:r>
              <a:rPr kumimoji="1" lang="en-US" altLang="en-US" smtClean="0"/>
              <a:t>collision is guaranteed</a:t>
            </a:r>
            <a:endParaRPr kumimoji="1" lang="en-GB" altLang="en-US" smtClean="0"/>
          </a:p>
        </p:txBody>
      </p:sp>
    </p:spTree>
    <p:extLst>
      <p:ext uri="{BB962C8B-B14F-4D97-AF65-F5344CB8AC3E}">
        <p14:creationId xmlns:p14="http://schemas.microsoft.com/office/powerpoint/2010/main" val="8532996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26952C60-809C-45DA-B676-0F60B7C7F29E}" type="slidenum">
              <a:rPr lang="en-CA" altLang="en-US"/>
              <a:pPr/>
              <a:t>257</a:t>
            </a:fld>
            <a:endParaRPr lang="en-CA" altLang="en-US"/>
          </a:p>
        </p:txBody>
      </p:sp>
      <p:sp>
        <p:nvSpPr>
          <p:cNvPr id="19458" name="Rectangle 4"/>
          <p:cNvSpPr>
            <a:spLocks noGrp="1" noChangeArrowheads="1"/>
          </p:cNvSpPr>
          <p:nvPr>
            <p:ph type="title"/>
          </p:nvPr>
        </p:nvSpPr>
        <p:spPr>
          <a:xfrm>
            <a:off x="2136775" y="228600"/>
            <a:ext cx="8153400" cy="990600"/>
          </a:xfrm>
        </p:spPr>
        <p:txBody>
          <a:bodyPr/>
          <a:lstStyle/>
          <a:p>
            <a:r>
              <a:rPr kumimoji="1" lang="en-GB" altLang="en-US" smtClean="0"/>
              <a:t>P-persistent CSMA</a:t>
            </a:r>
            <a:endParaRPr kumimoji="1" lang="en-US" altLang="en-US" smtClean="0"/>
          </a:p>
        </p:txBody>
      </p:sp>
      <p:sp>
        <p:nvSpPr>
          <p:cNvPr id="19459" name="Rectangle 5"/>
          <p:cNvSpPr>
            <a:spLocks noGrp="1" noChangeArrowheads="1"/>
          </p:cNvSpPr>
          <p:nvPr>
            <p:ph sz="quarter" idx="1"/>
          </p:nvPr>
        </p:nvSpPr>
        <p:spPr>
          <a:xfrm>
            <a:off x="2136775" y="1600200"/>
            <a:ext cx="8153400" cy="4495800"/>
          </a:xfrm>
        </p:spPr>
        <p:txBody>
          <a:bodyPr/>
          <a:lstStyle/>
          <a:p>
            <a:pPr marL="457200" indent="-457200"/>
            <a:r>
              <a:rPr kumimoji="1" lang="en-GB" altLang="en-US"/>
              <a:t>a compromise</a:t>
            </a:r>
            <a:r>
              <a:rPr kumimoji="1" lang="en-US" altLang="en-US"/>
              <a:t> to try and reduce collisions</a:t>
            </a:r>
            <a:r>
              <a:rPr kumimoji="1" lang="en-GB" altLang="en-US"/>
              <a:t> and </a:t>
            </a:r>
            <a:r>
              <a:rPr kumimoji="1" lang="en-US" altLang="en-US"/>
              <a:t>idle time</a:t>
            </a:r>
            <a:endParaRPr kumimoji="1" lang="en-GB" altLang="en-US"/>
          </a:p>
          <a:p>
            <a:pPr marL="457200" indent="-457200"/>
            <a:r>
              <a:rPr kumimoji="1" lang="en-US" altLang="en-US"/>
              <a:t>p-persistent CSMA </a:t>
            </a:r>
            <a:r>
              <a:rPr kumimoji="1" lang="en-GB" altLang="en-US"/>
              <a:t>rules:</a:t>
            </a:r>
            <a:r>
              <a:rPr kumimoji="1" lang="en-US" altLang="en-US"/>
              <a:t> </a:t>
            </a:r>
          </a:p>
          <a:p>
            <a:pPr marL="838200" lvl="1" indent="-381000">
              <a:buFontTx/>
              <a:buAutoNum type="arabicPeriod"/>
            </a:pPr>
            <a:r>
              <a:rPr kumimoji="1" lang="en-GB" altLang="en-US"/>
              <a:t>if</a:t>
            </a:r>
            <a:r>
              <a:rPr kumimoji="1" lang="en-US" altLang="en-US"/>
              <a:t> medium idle, transmit with probability p, and delay one time unit with probability (1–p)</a:t>
            </a:r>
            <a:endParaRPr kumimoji="1" lang="en-GB" altLang="en-US"/>
          </a:p>
          <a:p>
            <a:pPr marL="838200" lvl="1" indent="-381000">
              <a:buFontTx/>
              <a:buAutoNum type="arabicPeriod"/>
            </a:pPr>
            <a:r>
              <a:rPr kumimoji="1" lang="en-US" altLang="en-US"/>
              <a:t>if medium busy, listen until idle and repeat step 1</a:t>
            </a:r>
          </a:p>
          <a:p>
            <a:pPr marL="838200" lvl="1" indent="-381000">
              <a:buFontTx/>
              <a:buAutoNum type="arabicPeriod"/>
            </a:pPr>
            <a:r>
              <a:rPr kumimoji="1" lang="en-US" altLang="en-US"/>
              <a:t>if transmission is delayed one time unit, repeat step 1</a:t>
            </a:r>
          </a:p>
          <a:p>
            <a:pPr marL="457200" indent="-457200"/>
            <a:r>
              <a:rPr kumimoji="1" lang="en-GB" altLang="en-US"/>
              <a:t>issue of choosing</a:t>
            </a:r>
            <a:r>
              <a:rPr kumimoji="1" lang="en-US" altLang="en-US"/>
              <a:t> effective value of p</a:t>
            </a:r>
            <a:r>
              <a:rPr kumimoji="1" lang="en-GB" altLang="en-US"/>
              <a:t> to avoid instability under heavy load</a:t>
            </a:r>
          </a:p>
        </p:txBody>
      </p:sp>
    </p:spTree>
    <p:extLst>
      <p:ext uri="{BB962C8B-B14F-4D97-AF65-F5344CB8AC3E}">
        <p14:creationId xmlns:p14="http://schemas.microsoft.com/office/powerpoint/2010/main" val="318230172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B0861E48-88CA-441F-AAC0-81445B1BE7AC}" type="slidenum">
              <a:rPr lang="en-CA" altLang="en-US"/>
              <a:pPr/>
              <a:t>258</a:t>
            </a:fld>
            <a:endParaRPr lang="en-CA" altLang="en-US"/>
          </a:p>
        </p:txBody>
      </p:sp>
      <p:sp>
        <p:nvSpPr>
          <p:cNvPr id="20482" name="Rectangle 2"/>
          <p:cNvSpPr>
            <a:spLocks noGrp="1" noChangeArrowheads="1"/>
          </p:cNvSpPr>
          <p:nvPr>
            <p:ph type="title"/>
          </p:nvPr>
        </p:nvSpPr>
        <p:spPr>
          <a:xfrm>
            <a:off x="2136775" y="228600"/>
            <a:ext cx="8153400" cy="990600"/>
          </a:xfrm>
        </p:spPr>
        <p:txBody>
          <a:bodyPr/>
          <a:lstStyle/>
          <a:p>
            <a:r>
              <a:rPr kumimoji="1" lang="en-GB" altLang="en-US" smtClean="0"/>
              <a:t>Value of p?</a:t>
            </a:r>
            <a:endParaRPr kumimoji="1" lang="en-US" altLang="en-US" smtClean="0"/>
          </a:p>
        </p:txBody>
      </p:sp>
      <p:sp>
        <p:nvSpPr>
          <p:cNvPr id="20483" name="Rectangle 3"/>
          <p:cNvSpPr>
            <a:spLocks noGrp="1" noChangeArrowheads="1"/>
          </p:cNvSpPr>
          <p:nvPr>
            <p:ph type="body" idx="1"/>
          </p:nvPr>
        </p:nvSpPr>
        <p:spPr>
          <a:xfrm>
            <a:off x="2136775" y="1600200"/>
            <a:ext cx="8153400" cy="4495800"/>
          </a:xfrm>
        </p:spPr>
        <p:txBody>
          <a:bodyPr/>
          <a:lstStyle/>
          <a:p>
            <a:pPr marL="457200" indent="-457200"/>
            <a:r>
              <a:rPr kumimoji="1" lang="en-US" altLang="en-US"/>
              <a:t>have n stations </a:t>
            </a:r>
            <a:r>
              <a:rPr kumimoji="1" lang="en-GB" altLang="en-US"/>
              <a:t>waiting</a:t>
            </a:r>
            <a:r>
              <a:rPr kumimoji="1" lang="en-US" altLang="en-US"/>
              <a:t> to send</a:t>
            </a:r>
            <a:endParaRPr kumimoji="1" lang="en-GB" altLang="en-US"/>
          </a:p>
          <a:p>
            <a:pPr marL="457200" indent="-457200"/>
            <a:r>
              <a:rPr kumimoji="1" lang="en-GB" altLang="en-US"/>
              <a:t>at end</a:t>
            </a:r>
            <a:r>
              <a:rPr kumimoji="1" lang="en-US" altLang="en-US"/>
              <a:t> of tx, expected no of stations </a:t>
            </a:r>
            <a:r>
              <a:rPr kumimoji="1" lang="en-GB" altLang="en-US"/>
              <a:t>is np</a:t>
            </a:r>
          </a:p>
          <a:p>
            <a:pPr marL="838200" lvl="1" indent="-381000"/>
            <a:r>
              <a:rPr kumimoji="1" lang="en-US" altLang="en-US"/>
              <a:t>if np</a:t>
            </a:r>
            <a:r>
              <a:rPr kumimoji="1" lang="en-GB" altLang="en-US"/>
              <a:t>&gt;1 </a:t>
            </a:r>
            <a:r>
              <a:rPr kumimoji="1" lang="en-US" altLang="en-US"/>
              <a:t>on average there will be a collision</a:t>
            </a:r>
            <a:endParaRPr kumimoji="1" lang="en-GB" altLang="en-US"/>
          </a:p>
          <a:p>
            <a:pPr marL="457200" indent="-457200"/>
            <a:r>
              <a:rPr kumimoji="1" lang="en-GB" altLang="en-US"/>
              <a:t>repeated </a:t>
            </a:r>
            <a:r>
              <a:rPr kumimoji="1" lang="en-US" altLang="en-US"/>
              <a:t>tx</a:t>
            </a:r>
            <a:r>
              <a:rPr kumimoji="1" lang="en-GB" altLang="en-US"/>
              <a:t> attempts mean</a:t>
            </a:r>
            <a:r>
              <a:rPr kumimoji="1" lang="en-US" altLang="en-US"/>
              <a:t> collisions likely</a:t>
            </a:r>
            <a:endParaRPr kumimoji="1" lang="en-GB" altLang="en-US"/>
          </a:p>
          <a:p>
            <a:pPr marL="457200" indent="-457200"/>
            <a:r>
              <a:rPr kumimoji="1" lang="en-US" altLang="en-US"/>
              <a:t>eventually when all stations trying to send have c</a:t>
            </a:r>
            <a:r>
              <a:rPr kumimoji="1" lang="en-GB" altLang="en-US"/>
              <a:t>ontinuous </a:t>
            </a:r>
            <a:r>
              <a:rPr kumimoji="1" lang="en-US" altLang="en-US"/>
              <a:t>collisions</a:t>
            </a:r>
            <a:r>
              <a:rPr kumimoji="1" lang="en-GB" altLang="en-US"/>
              <a:t> hence zero</a:t>
            </a:r>
            <a:r>
              <a:rPr kumimoji="1" lang="en-US" altLang="en-US"/>
              <a:t> throughput</a:t>
            </a:r>
            <a:endParaRPr kumimoji="1" lang="en-GB" altLang="en-US"/>
          </a:p>
          <a:p>
            <a:pPr marL="457200" indent="-457200"/>
            <a:r>
              <a:rPr kumimoji="1" lang="en-GB" altLang="en-US"/>
              <a:t>thus want </a:t>
            </a:r>
            <a:r>
              <a:rPr kumimoji="1" lang="en-US" altLang="en-US"/>
              <a:t>np</a:t>
            </a:r>
            <a:r>
              <a:rPr kumimoji="1" lang="en-GB" altLang="en-US"/>
              <a:t>&lt;1</a:t>
            </a:r>
            <a:r>
              <a:rPr kumimoji="1" lang="en-US" altLang="en-US"/>
              <a:t> for expected peaks of n</a:t>
            </a:r>
            <a:endParaRPr kumimoji="1" lang="en-GB" altLang="en-US"/>
          </a:p>
          <a:p>
            <a:pPr marL="838200" lvl="1" indent="-381000"/>
            <a:r>
              <a:rPr kumimoji="1" lang="en-GB" altLang="en-US"/>
              <a:t>if</a:t>
            </a:r>
            <a:r>
              <a:rPr kumimoji="1" lang="en-US" altLang="en-US"/>
              <a:t> heavy load expected</a:t>
            </a:r>
            <a:r>
              <a:rPr kumimoji="1" lang="en-GB" altLang="en-US"/>
              <a:t>,</a:t>
            </a:r>
            <a:r>
              <a:rPr kumimoji="1" lang="en-US" altLang="en-US"/>
              <a:t> p small</a:t>
            </a:r>
            <a:endParaRPr kumimoji="1" lang="en-GB" altLang="en-US"/>
          </a:p>
          <a:p>
            <a:pPr marL="838200" lvl="1" indent="-381000"/>
            <a:r>
              <a:rPr kumimoji="1" lang="en-US" altLang="en-US"/>
              <a:t>but smaller p means stations wait longer</a:t>
            </a:r>
            <a:endParaRPr kumimoji="1" lang="en-GB" altLang="en-US"/>
          </a:p>
        </p:txBody>
      </p:sp>
    </p:spTree>
    <p:extLst>
      <p:ext uri="{BB962C8B-B14F-4D97-AF65-F5344CB8AC3E}">
        <p14:creationId xmlns:p14="http://schemas.microsoft.com/office/powerpoint/2010/main" val="37000333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06CE9631-DD4D-473D-81E4-090522C6547F}" type="slidenum">
              <a:rPr lang="en-CA" altLang="en-US"/>
              <a:pPr/>
              <a:t>259</a:t>
            </a:fld>
            <a:endParaRPr lang="en-CA" altLang="en-US"/>
          </a:p>
        </p:txBody>
      </p:sp>
      <p:sp>
        <p:nvSpPr>
          <p:cNvPr id="21506" name="Rectangle 2"/>
          <p:cNvSpPr>
            <a:spLocks noGrp="1" noChangeArrowheads="1"/>
          </p:cNvSpPr>
          <p:nvPr>
            <p:ph type="title"/>
          </p:nvPr>
        </p:nvSpPr>
        <p:spPr>
          <a:xfrm>
            <a:off x="2136775" y="228600"/>
            <a:ext cx="8153400" cy="990600"/>
          </a:xfrm>
        </p:spPr>
        <p:txBody>
          <a:bodyPr/>
          <a:lstStyle/>
          <a:p>
            <a:r>
              <a:rPr kumimoji="1" lang="en-US" altLang="en-US" smtClean="0"/>
              <a:t>CSMA/CD Description</a:t>
            </a:r>
          </a:p>
        </p:txBody>
      </p:sp>
      <p:sp>
        <p:nvSpPr>
          <p:cNvPr id="21507" name="Rectangle 3"/>
          <p:cNvSpPr>
            <a:spLocks noGrp="1" noChangeArrowheads="1"/>
          </p:cNvSpPr>
          <p:nvPr>
            <p:ph type="body" idx="1"/>
          </p:nvPr>
        </p:nvSpPr>
        <p:spPr>
          <a:xfrm>
            <a:off x="2136775" y="1600200"/>
            <a:ext cx="8153400" cy="4495800"/>
          </a:xfrm>
        </p:spPr>
        <p:txBody>
          <a:bodyPr/>
          <a:lstStyle/>
          <a:p>
            <a:pPr marL="533400" indent="-533400"/>
            <a:r>
              <a:rPr kumimoji="1" lang="en-US" altLang="en-US" smtClean="0"/>
              <a:t>with CSMA, collision occupies medium for duration of transmission</a:t>
            </a:r>
          </a:p>
          <a:p>
            <a:pPr marL="533400" indent="-533400"/>
            <a:r>
              <a:rPr kumimoji="1" lang="en-US" altLang="en-US" smtClean="0"/>
              <a:t>better if stations listen whilst transmitting</a:t>
            </a:r>
          </a:p>
          <a:p>
            <a:pPr marL="533400" indent="-533400"/>
            <a:r>
              <a:rPr kumimoji="1" lang="en-US" altLang="en-US" smtClean="0"/>
              <a:t>CSMA/CD rules:</a:t>
            </a:r>
          </a:p>
          <a:p>
            <a:pPr marL="914400" lvl="1" indent="-457200">
              <a:buFontTx/>
              <a:buAutoNum type="arabicPeriod"/>
            </a:pPr>
            <a:r>
              <a:rPr kumimoji="1" lang="en-US" altLang="en-US" smtClean="0"/>
              <a:t>if medium idle, transmit</a:t>
            </a:r>
          </a:p>
          <a:p>
            <a:pPr marL="914400" lvl="1" indent="-457200">
              <a:buFontTx/>
              <a:buAutoNum type="arabicPeriod"/>
            </a:pPr>
            <a:r>
              <a:rPr kumimoji="1" lang="en-US" altLang="en-US" smtClean="0"/>
              <a:t>if busy, listen for idle, then transmit</a:t>
            </a:r>
          </a:p>
          <a:p>
            <a:pPr marL="914400" lvl="1" indent="-457200">
              <a:buFontTx/>
              <a:buAutoNum type="arabicPeriod"/>
            </a:pPr>
            <a:r>
              <a:rPr kumimoji="1" lang="en-US" altLang="en-US" smtClean="0"/>
              <a:t>if collision detected, jam and then cease transmission</a:t>
            </a:r>
          </a:p>
          <a:p>
            <a:pPr marL="914400" lvl="1" indent="-457200">
              <a:buFontTx/>
              <a:buAutoNum type="arabicPeriod"/>
            </a:pPr>
            <a:r>
              <a:rPr kumimoji="1" lang="en-US" altLang="en-US" smtClean="0"/>
              <a:t>after jam, wait random time then retry</a:t>
            </a:r>
          </a:p>
        </p:txBody>
      </p:sp>
    </p:spTree>
    <p:extLst>
      <p:ext uri="{BB962C8B-B14F-4D97-AF65-F5344CB8AC3E}">
        <p14:creationId xmlns:p14="http://schemas.microsoft.com/office/powerpoint/2010/main" val="3214109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en-US" dirty="0"/>
          </a:p>
        </p:txBody>
      </p:sp>
      <p:graphicFrame>
        <p:nvGraphicFramePr>
          <p:cNvPr id="3074" name="Object 2"/>
          <p:cNvGraphicFramePr>
            <a:graphicFrameLocks noChangeAspect="1"/>
          </p:cNvGraphicFramePr>
          <p:nvPr/>
        </p:nvGraphicFramePr>
        <p:xfrm>
          <a:off x="2362201" y="1173164"/>
          <a:ext cx="7104063" cy="5399087"/>
        </p:xfrm>
        <a:graphic>
          <a:graphicData uri="http://schemas.openxmlformats.org/presentationml/2006/ole">
            <mc:AlternateContent xmlns:mc="http://schemas.openxmlformats.org/markup-compatibility/2006">
              <mc:Choice xmlns:v="urn:schemas-microsoft-com:vml" Requires="v">
                <p:oleObj spid="_x0000_s4111" name="Visio" r:id="rId3" imgW="3955999" imgH="3007462" progId="">
                  <p:embed/>
                </p:oleObj>
              </mc:Choice>
              <mc:Fallback>
                <p:oleObj name="Visio" r:id="rId3" imgW="3955999" imgH="3007462" progId="">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1" y="1173164"/>
                        <a:ext cx="7104063" cy="53990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9"/>
          <p:cNvSpPr txBox="1">
            <a:spLocks noChangeArrowheads="1"/>
          </p:cNvSpPr>
          <p:nvPr/>
        </p:nvSpPr>
        <p:spPr bwMode="auto">
          <a:xfrm>
            <a:off x="4237290" y="3500439"/>
            <a:ext cx="2343141" cy="1015663"/>
          </a:xfrm>
          <a:prstGeom prst="rect">
            <a:avLst/>
          </a:prstGeom>
          <a:noFill/>
          <a:ln w="9525">
            <a:noFill/>
            <a:miter lim="800000"/>
            <a:headEnd/>
            <a:tailEnd/>
          </a:ln>
          <a:effectLst/>
        </p:spPr>
        <p:txBody>
          <a:bodyPr wrap="none">
            <a:spAutoFit/>
          </a:bodyPr>
          <a:lstStyle/>
          <a:p>
            <a:pPr algn="ctr"/>
            <a:r>
              <a:rPr lang="en-US" sz="2000" b="1" dirty="0" err="1">
                <a:solidFill>
                  <a:srgbClr val="CC0000"/>
                </a:solidFill>
              </a:rPr>
              <a:t>Beragam</a:t>
            </a:r>
            <a:r>
              <a:rPr lang="en-US" sz="2000" b="1" dirty="0">
                <a:solidFill>
                  <a:srgbClr val="CC0000"/>
                </a:solidFill>
              </a:rPr>
              <a:t> </a:t>
            </a:r>
            <a:r>
              <a:rPr lang="en-US" sz="2000" b="1" dirty="0" err="1">
                <a:solidFill>
                  <a:srgbClr val="CC0000"/>
                </a:solidFill>
              </a:rPr>
              <a:t>komputer</a:t>
            </a:r>
            <a:r>
              <a:rPr lang="id-ID" sz="2000" b="1" dirty="0">
                <a:solidFill>
                  <a:srgbClr val="CC0000"/>
                </a:solidFill>
              </a:rPr>
              <a:t> </a:t>
            </a:r>
          </a:p>
          <a:p>
            <a:pPr algn="ctr"/>
            <a:r>
              <a:rPr lang="en-US" sz="2000" b="1" dirty="0" err="1">
                <a:solidFill>
                  <a:srgbClr val="CC0000"/>
                </a:solidFill>
              </a:rPr>
              <a:t>Ingin</a:t>
            </a:r>
            <a:r>
              <a:rPr lang="en-US" sz="2000" b="1" dirty="0">
                <a:solidFill>
                  <a:srgbClr val="CC0000"/>
                </a:solidFill>
              </a:rPr>
              <a:t> </a:t>
            </a:r>
            <a:r>
              <a:rPr lang="en-US" sz="2000" b="1" dirty="0" err="1">
                <a:solidFill>
                  <a:srgbClr val="CC0000"/>
                </a:solidFill>
              </a:rPr>
              <a:t>berkomunikasi</a:t>
            </a:r>
            <a:endParaRPr lang="en-US" sz="2000" b="1" dirty="0">
              <a:solidFill>
                <a:srgbClr val="CC0000"/>
              </a:solidFill>
            </a:endParaRPr>
          </a:p>
          <a:p>
            <a:pPr algn="ctr"/>
            <a:r>
              <a:rPr lang="en-US" sz="2000" b="1" dirty="0">
                <a:solidFill>
                  <a:srgbClr val="CC0000"/>
                </a:solidFill>
              </a:rPr>
              <a:t>HOW?</a:t>
            </a:r>
            <a:endParaRPr lang="en-US" sz="2000" b="1" dirty="0">
              <a:solidFill>
                <a:srgbClr val="CC0000"/>
              </a:solidFill>
            </a:endParaRPr>
          </a:p>
        </p:txBody>
      </p:sp>
    </p:spTree>
    <p:extLst>
      <p:ext uri="{BB962C8B-B14F-4D97-AF65-F5344CB8AC3E}">
        <p14:creationId xmlns:p14="http://schemas.microsoft.com/office/powerpoint/2010/main" val="177722233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47E4DE40-3411-4E1F-852D-53B8369A1654}" type="slidenum">
              <a:rPr lang="en-CA" altLang="en-US"/>
              <a:pPr/>
              <a:t>260</a:t>
            </a:fld>
            <a:endParaRPr lang="en-CA" altLang="en-US"/>
          </a:p>
        </p:txBody>
      </p:sp>
      <p:sp>
        <p:nvSpPr>
          <p:cNvPr id="22530" name="Rectangle 2"/>
          <p:cNvSpPr>
            <a:spLocks noGrp="1" noChangeArrowheads="1"/>
          </p:cNvSpPr>
          <p:nvPr>
            <p:ph type="title"/>
          </p:nvPr>
        </p:nvSpPr>
        <p:spPr>
          <a:xfrm>
            <a:off x="1752600" y="277814"/>
            <a:ext cx="2895600" cy="4751387"/>
          </a:xfrm>
        </p:spPr>
        <p:txBody>
          <a:bodyPr/>
          <a:lstStyle/>
          <a:p>
            <a:r>
              <a:rPr kumimoji="1" lang="en-US" altLang="en-US" smtClean="0"/>
              <a:t>CSMA/CD</a:t>
            </a:r>
            <a:br>
              <a:rPr kumimoji="1" lang="en-US" altLang="en-US" smtClean="0"/>
            </a:br>
            <a:r>
              <a:rPr kumimoji="1" lang="en-US" altLang="en-US" smtClean="0"/>
              <a:t>Operation</a:t>
            </a:r>
          </a:p>
        </p:txBody>
      </p:sp>
      <p:pic>
        <p:nvPicPr>
          <p:cNvPr id="22531" name="Picture 6" descr="CSMA-CD                                                        002828E9  Mnementh                      BEAE7A2F:"/>
          <p:cNvPicPr>
            <a:picLocks noChangeAspect="1" noChangeArrowheads="1"/>
          </p:cNvPicPr>
          <p:nvPr/>
        </p:nvPicPr>
        <p:blipFill>
          <a:blip r:embed="rId3">
            <a:extLst>
              <a:ext uri="{28A0092B-C50C-407E-A947-70E740481C1C}">
                <a14:useLocalDpi xmlns:a14="http://schemas.microsoft.com/office/drawing/2010/main" val="0"/>
              </a:ext>
            </a:extLst>
          </a:blip>
          <a:srcRect l="4633" t="5370" r="4633" b="10739"/>
          <a:stretch>
            <a:fillRect/>
          </a:stretch>
        </p:blipFill>
        <p:spPr bwMode="auto">
          <a:xfrm>
            <a:off x="5181601" y="381001"/>
            <a:ext cx="5002213"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06545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764A84AB-E7E3-4059-8584-BCC0C7BF109B}" type="slidenum">
              <a:rPr lang="en-CA" altLang="en-US"/>
              <a:pPr/>
              <a:t>261</a:t>
            </a:fld>
            <a:endParaRPr lang="en-CA" altLang="en-US"/>
          </a:p>
        </p:txBody>
      </p:sp>
      <p:sp>
        <p:nvSpPr>
          <p:cNvPr id="23554" name="Rectangle 4"/>
          <p:cNvSpPr>
            <a:spLocks noGrp="1" noChangeArrowheads="1"/>
          </p:cNvSpPr>
          <p:nvPr>
            <p:ph type="title"/>
          </p:nvPr>
        </p:nvSpPr>
        <p:spPr>
          <a:xfrm>
            <a:off x="2136775" y="228600"/>
            <a:ext cx="8153400" cy="990600"/>
          </a:xfrm>
        </p:spPr>
        <p:txBody>
          <a:bodyPr/>
          <a:lstStyle/>
          <a:p>
            <a:r>
              <a:rPr kumimoji="1" lang="en-GB" altLang="en-US" smtClean="0"/>
              <a:t>Which Persistence Algorithm?</a:t>
            </a:r>
            <a:endParaRPr kumimoji="1" lang="en-US" altLang="en-US" smtClean="0"/>
          </a:p>
        </p:txBody>
      </p:sp>
      <p:sp>
        <p:nvSpPr>
          <p:cNvPr id="23555" name="Rectangle 5"/>
          <p:cNvSpPr>
            <a:spLocks noGrp="1" noChangeArrowheads="1"/>
          </p:cNvSpPr>
          <p:nvPr>
            <p:ph type="body" idx="1"/>
          </p:nvPr>
        </p:nvSpPr>
        <p:spPr>
          <a:xfrm>
            <a:off x="1981200" y="1676400"/>
            <a:ext cx="8229600" cy="4800600"/>
          </a:xfrm>
        </p:spPr>
        <p:txBody>
          <a:bodyPr/>
          <a:lstStyle/>
          <a:p>
            <a:r>
              <a:rPr kumimoji="1" lang="en-US" altLang="en-US" smtClean="0"/>
              <a:t>IEEE 802.3 </a:t>
            </a:r>
            <a:r>
              <a:rPr kumimoji="1" lang="en-GB" altLang="en-US" smtClean="0"/>
              <a:t>uses</a:t>
            </a:r>
            <a:r>
              <a:rPr kumimoji="1" lang="en-US" altLang="en-US" smtClean="0"/>
              <a:t> 1-persistent</a:t>
            </a:r>
            <a:endParaRPr kumimoji="1" lang="en-GB" altLang="en-US" smtClean="0"/>
          </a:p>
          <a:p>
            <a:r>
              <a:rPr kumimoji="1" lang="en-GB" altLang="en-US" smtClean="0"/>
              <a:t>both </a:t>
            </a:r>
            <a:r>
              <a:rPr kumimoji="1" lang="en-US" altLang="en-US" smtClean="0"/>
              <a:t>nonpersistent and p-persistent have performance problems</a:t>
            </a:r>
            <a:endParaRPr kumimoji="1" lang="en-GB" altLang="en-US" smtClean="0"/>
          </a:p>
          <a:p>
            <a:r>
              <a:rPr kumimoji="1" lang="en-US" altLang="en-US" smtClean="0"/>
              <a:t>1-persistent seem</a:t>
            </a:r>
            <a:r>
              <a:rPr kumimoji="1" lang="en-GB" altLang="en-US" smtClean="0"/>
              <a:t>s</a:t>
            </a:r>
            <a:r>
              <a:rPr kumimoji="1" lang="en-US" altLang="en-US" smtClean="0"/>
              <a:t> more unstable than p-persistent </a:t>
            </a:r>
            <a:endParaRPr kumimoji="1" lang="en-GB" altLang="en-US" smtClean="0"/>
          </a:p>
          <a:p>
            <a:pPr lvl="1"/>
            <a:r>
              <a:rPr kumimoji="1" lang="en-GB" altLang="en-US" smtClean="0"/>
              <a:t>because of greed</a:t>
            </a:r>
            <a:r>
              <a:rPr kumimoji="1" lang="en-US" altLang="en-US" smtClean="0"/>
              <a:t> of the stations</a:t>
            </a:r>
            <a:endParaRPr kumimoji="1" lang="en-GB" altLang="en-US" smtClean="0"/>
          </a:p>
          <a:p>
            <a:pPr lvl="1"/>
            <a:r>
              <a:rPr kumimoji="1" lang="en-GB" altLang="en-US" smtClean="0"/>
              <a:t>but</a:t>
            </a:r>
            <a:r>
              <a:rPr kumimoji="1" lang="en-US" altLang="en-US" smtClean="0"/>
              <a:t> wasted time due to collisions is short </a:t>
            </a:r>
          </a:p>
          <a:p>
            <a:pPr lvl="1"/>
            <a:r>
              <a:rPr kumimoji="1" lang="en-GB" altLang="en-US" smtClean="0"/>
              <a:t>with</a:t>
            </a:r>
            <a:r>
              <a:rPr kumimoji="1" lang="en-US" altLang="en-US" smtClean="0"/>
              <a:t> random backoff</a:t>
            </a:r>
            <a:r>
              <a:rPr kumimoji="1" lang="en-GB" altLang="en-US" smtClean="0"/>
              <a:t> </a:t>
            </a:r>
            <a:r>
              <a:rPr kumimoji="1" lang="en-US" altLang="en-US" smtClean="0"/>
              <a:t>unlikely to collide on next attempt to send</a:t>
            </a:r>
          </a:p>
        </p:txBody>
      </p:sp>
    </p:spTree>
    <p:extLst>
      <p:ext uri="{BB962C8B-B14F-4D97-AF65-F5344CB8AC3E}">
        <p14:creationId xmlns:p14="http://schemas.microsoft.com/office/powerpoint/2010/main" val="165480694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8BDBAE26-5D71-4B5D-A25B-5A1D36378E0A}" type="slidenum">
              <a:rPr lang="en-CA" altLang="en-US"/>
              <a:pPr/>
              <a:t>262</a:t>
            </a:fld>
            <a:endParaRPr lang="en-CA" altLang="en-US"/>
          </a:p>
        </p:txBody>
      </p:sp>
      <p:sp>
        <p:nvSpPr>
          <p:cNvPr id="24578" name="Rectangle 2"/>
          <p:cNvSpPr>
            <a:spLocks noGrp="1" noChangeArrowheads="1"/>
          </p:cNvSpPr>
          <p:nvPr>
            <p:ph type="title"/>
          </p:nvPr>
        </p:nvSpPr>
        <p:spPr>
          <a:xfrm>
            <a:off x="2136775" y="228600"/>
            <a:ext cx="8153400" cy="990600"/>
          </a:xfrm>
        </p:spPr>
        <p:txBody>
          <a:bodyPr/>
          <a:lstStyle/>
          <a:p>
            <a:r>
              <a:rPr kumimoji="1" lang="en-GB" altLang="en-US" smtClean="0"/>
              <a:t>Binary Exponential Backoff</a:t>
            </a:r>
            <a:endParaRPr kumimoji="1" lang="en-US" altLang="en-US" smtClean="0"/>
          </a:p>
        </p:txBody>
      </p:sp>
      <p:sp>
        <p:nvSpPr>
          <p:cNvPr id="24579" name="Rectangle 3"/>
          <p:cNvSpPr>
            <a:spLocks noGrp="1" noChangeArrowheads="1"/>
          </p:cNvSpPr>
          <p:nvPr>
            <p:ph type="body" idx="1"/>
          </p:nvPr>
        </p:nvSpPr>
        <p:spPr>
          <a:xfrm>
            <a:off x="1981200" y="1676400"/>
            <a:ext cx="8305800" cy="4876800"/>
          </a:xfrm>
        </p:spPr>
        <p:txBody>
          <a:bodyPr/>
          <a:lstStyle/>
          <a:p>
            <a:r>
              <a:rPr kumimoji="1" lang="en-US" altLang="en-US"/>
              <a:t>for backoff stability, IEEE 802.3 and Ethernet both use binary exponential backoff</a:t>
            </a:r>
            <a:endParaRPr kumimoji="1" lang="en-GB" altLang="en-US"/>
          </a:p>
          <a:p>
            <a:r>
              <a:rPr kumimoji="1" lang="en-GB" altLang="en-US"/>
              <a:t>stations </a:t>
            </a:r>
            <a:r>
              <a:rPr kumimoji="1" lang="en-US" altLang="en-US"/>
              <a:t>repeatedly resend </a:t>
            </a:r>
            <a:r>
              <a:rPr kumimoji="1" lang="en-GB" altLang="en-US"/>
              <a:t>when</a:t>
            </a:r>
            <a:r>
              <a:rPr kumimoji="1" lang="en-US" altLang="en-US"/>
              <a:t> collide</a:t>
            </a:r>
            <a:endParaRPr kumimoji="1" lang="en-GB" altLang="en-US"/>
          </a:p>
          <a:p>
            <a:pPr lvl="1"/>
            <a:r>
              <a:rPr kumimoji="1" lang="en-GB" altLang="en-US"/>
              <a:t>on first</a:t>
            </a:r>
            <a:r>
              <a:rPr kumimoji="1" lang="en-US" altLang="en-US"/>
              <a:t> 10 attempts, mean random delay doubled</a:t>
            </a:r>
            <a:endParaRPr kumimoji="1" lang="en-GB" altLang="en-US"/>
          </a:p>
          <a:p>
            <a:pPr lvl="1"/>
            <a:r>
              <a:rPr kumimoji="1" lang="en-GB" altLang="en-US"/>
              <a:t>value</a:t>
            </a:r>
            <a:r>
              <a:rPr kumimoji="1" lang="en-US" altLang="en-US"/>
              <a:t> then remains same for 6 </a:t>
            </a:r>
            <a:r>
              <a:rPr kumimoji="1" lang="en-GB" altLang="en-US"/>
              <a:t>further </a:t>
            </a:r>
            <a:r>
              <a:rPr kumimoji="1" lang="en-US" altLang="en-US"/>
              <a:t>attempts</a:t>
            </a:r>
            <a:endParaRPr kumimoji="1" lang="en-GB" altLang="en-US"/>
          </a:p>
          <a:p>
            <a:pPr lvl="1"/>
            <a:r>
              <a:rPr kumimoji="1" lang="en-US" altLang="en-US"/>
              <a:t>after 16 unsuccessful attempts, station gives up and reports error</a:t>
            </a:r>
          </a:p>
          <a:p>
            <a:r>
              <a:rPr kumimoji="1" lang="en-US" altLang="en-US"/>
              <a:t>1-persistent algorithm with binary exponential backoff efficient over wide range of loads</a:t>
            </a:r>
            <a:endParaRPr kumimoji="1" lang="en-GB" altLang="en-US"/>
          </a:p>
          <a:p>
            <a:r>
              <a:rPr kumimoji="1" lang="en-GB" altLang="en-US"/>
              <a:t>but backoff</a:t>
            </a:r>
            <a:r>
              <a:rPr kumimoji="1" lang="en-US" altLang="en-US"/>
              <a:t> algorithm </a:t>
            </a:r>
            <a:r>
              <a:rPr kumimoji="1" lang="en-GB" altLang="en-US"/>
              <a:t>has</a:t>
            </a:r>
            <a:r>
              <a:rPr kumimoji="1" lang="en-US" altLang="en-US"/>
              <a:t> last-in, first-out effect</a:t>
            </a:r>
            <a:endParaRPr kumimoji="1" lang="en-GB" altLang="en-US"/>
          </a:p>
        </p:txBody>
      </p:sp>
    </p:spTree>
    <p:extLst>
      <p:ext uri="{BB962C8B-B14F-4D97-AF65-F5344CB8AC3E}">
        <p14:creationId xmlns:p14="http://schemas.microsoft.com/office/powerpoint/2010/main" val="39966141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17FB4AF8-2C58-4581-93A2-339C62C11EDA}" type="slidenum">
              <a:rPr lang="en-CA" altLang="en-US"/>
              <a:pPr/>
              <a:t>263</a:t>
            </a:fld>
            <a:endParaRPr lang="en-CA" altLang="en-US"/>
          </a:p>
        </p:txBody>
      </p:sp>
      <p:sp>
        <p:nvSpPr>
          <p:cNvPr id="25602" name="Rectangle 2"/>
          <p:cNvSpPr>
            <a:spLocks noGrp="1" noChangeArrowheads="1"/>
          </p:cNvSpPr>
          <p:nvPr>
            <p:ph type="title"/>
          </p:nvPr>
        </p:nvSpPr>
        <p:spPr>
          <a:xfrm>
            <a:off x="2136775" y="228600"/>
            <a:ext cx="8153400" cy="990600"/>
          </a:xfrm>
        </p:spPr>
        <p:txBody>
          <a:bodyPr/>
          <a:lstStyle/>
          <a:p>
            <a:r>
              <a:rPr kumimoji="1" lang="en-US" altLang="en-US" smtClean="0"/>
              <a:t>Collision Detection</a:t>
            </a:r>
          </a:p>
        </p:txBody>
      </p:sp>
      <p:sp>
        <p:nvSpPr>
          <p:cNvPr id="25603" name="Rectangle 3"/>
          <p:cNvSpPr>
            <a:spLocks noGrp="1" noChangeArrowheads="1"/>
          </p:cNvSpPr>
          <p:nvPr>
            <p:ph type="body" idx="1"/>
          </p:nvPr>
        </p:nvSpPr>
        <p:spPr>
          <a:xfrm>
            <a:off x="2136775" y="1600200"/>
            <a:ext cx="8153400" cy="4495800"/>
          </a:xfrm>
        </p:spPr>
        <p:txBody>
          <a:bodyPr/>
          <a:lstStyle/>
          <a:p>
            <a:pPr>
              <a:lnSpc>
                <a:spcPct val="90000"/>
              </a:lnSpc>
            </a:pPr>
            <a:r>
              <a:rPr kumimoji="1" lang="en-US" altLang="en-US" smtClean="0"/>
              <a:t>on baseband bus</a:t>
            </a:r>
          </a:p>
          <a:p>
            <a:pPr lvl="1">
              <a:lnSpc>
                <a:spcPct val="90000"/>
              </a:lnSpc>
            </a:pPr>
            <a:r>
              <a:rPr kumimoji="1" lang="en-US" altLang="en-US" smtClean="0"/>
              <a:t>collision produces higher signal voltage</a:t>
            </a:r>
          </a:p>
          <a:p>
            <a:pPr lvl="1">
              <a:lnSpc>
                <a:spcPct val="90000"/>
              </a:lnSpc>
            </a:pPr>
            <a:r>
              <a:rPr kumimoji="1" lang="en-US" altLang="en-US" smtClean="0"/>
              <a:t>collision detected if cable signal greater than single station signal</a:t>
            </a:r>
          </a:p>
          <a:p>
            <a:pPr lvl="1">
              <a:lnSpc>
                <a:spcPct val="90000"/>
              </a:lnSpc>
            </a:pPr>
            <a:r>
              <a:rPr kumimoji="1" lang="en-US" altLang="en-US" smtClean="0"/>
              <a:t>signal is attenuated over distance</a:t>
            </a:r>
          </a:p>
          <a:p>
            <a:pPr lvl="1">
              <a:lnSpc>
                <a:spcPct val="90000"/>
              </a:lnSpc>
            </a:pPr>
            <a:r>
              <a:rPr kumimoji="1" lang="en-US" altLang="en-US" smtClean="0"/>
              <a:t>limit to 500m (10Base5) or 200m (10Base2)</a:t>
            </a:r>
          </a:p>
          <a:p>
            <a:pPr>
              <a:lnSpc>
                <a:spcPct val="90000"/>
              </a:lnSpc>
            </a:pPr>
            <a:r>
              <a:rPr kumimoji="1" lang="en-US" altLang="en-US" smtClean="0"/>
              <a:t>on twisted pair (star-topology)</a:t>
            </a:r>
          </a:p>
          <a:p>
            <a:pPr lvl="1">
              <a:lnSpc>
                <a:spcPct val="90000"/>
              </a:lnSpc>
            </a:pPr>
            <a:r>
              <a:rPr kumimoji="1" lang="en-US" altLang="en-US" smtClean="0"/>
              <a:t>activity on more than one port is collision</a:t>
            </a:r>
          </a:p>
          <a:p>
            <a:pPr lvl="1">
              <a:lnSpc>
                <a:spcPct val="90000"/>
              </a:lnSpc>
            </a:pPr>
            <a:r>
              <a:rPr kumimoji="1" lang="en-US" altLang="en-US" smtClean="0"/>
              <a:t>use special collision presence signal</a:t>
            </a:r>
          </a:p>
        </p:txBody>
      </p:sp>
    </p:spTree>
    <p:extLst>
      <p:ext uri="{BB962C8B-B14F-4D97-AF65-F5344CB8AC3E}">
        <p14:creationId xmlns:p14="http://schemas.microsoft.com/office/powerpoint/2010/main" val="14688397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1"/>
          </p:nvPr>
        </p:nvSpPr>
        <p:spPr/>
        <p:txBody>
          <a:bodyPr/>
          <a:lstStyle/>
          <a:p>
            <a:fld id="{DF1AD79A-BC27-460C-A382-BCF32B8F54D5}" type="slidenum">
              <a:rPr lang="en-CA" altLang="en-US"/>
              <a:pPr/>
              <a:t>264</a:t>
            </a:fld>
            <a:endParaRPr lang="en-CA" altLang="en-US"/>
          </a:p>
        </p:txBody>
      </p:sp>
      <p:sp>
        <p:nvSpPr>
          <p:cNvPr id="26626" name="Text Placeholder 1"/>
          <p:cNvSpPr>
            <a:spLocks noGrp="1"/>
          </p:cNvSpPr>
          <p:nvPr>
            <p:ph type="body" idx="1"/>
          </p:nvPr>
        </p:nvSpPr>
        <p:spPr/>
        <p:txBody>
          <a:bodyPr/>
          <a:lstStyle/>
          <a:p>
            <a:r>
              <a:rPr lang="en-CA" altLang="en-US" smtClean="0"/>
              <a:t>IEEE 802.11 MAC</a:t>
            </a:r>
          </a:p>
        </p:txBody>
      </p:sp>
      <p:sp>
        <p:nvSpPr>
          <p:cNvPr id="26627" name="Title 2"/>
          <p:cNvSpPr>
            <a:spLocks noGrp="1"/>
          </p:cNvSpPr>
          <p:nvPr>
            <p:ph type="title"/>
          </p:nvPr>
        </p:nvSpPr>
        <p:spPr/>
        <p:txBody>
          <a:bodyPr/>
          <a:lstStyle/>
          <a:p>
            <a:r>
              <a:rPr lang="en-CA" altLang="en-US" smtClean="0"/>
              <a:t>CSMA/CA</a:t>
            </a:r>
          </a:p>
        </p:txBody>
      </p:sp>
    </p:spTree>
    <p:extLst>
      <p:ext uri="{BB962C8B-B14F-4D97-AF65-F5344CB8AC3E}">
        <p14:creationId xmlns:p14="http://schemas.microsoft.com/office/powerpoint/2010/main" val="565548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AF71B9F8-A766-4392-B427-822F73957686}" type="slidenum">
              <a:rPr lang="en-CA" altLang="en-US"/>
              <a:pPr/>
              <a:t>265</a:t>
            </a:fld>
            <a:endParaRPr lang="en-CA" altLang="en-US"/>
          </a:p>
        </p:txBody>
      </p:sp>
      <p:sp>
        <p:nvSpPr>
          <p:cNvPr id="27650" name="Rectangle 2"/>
          <p:cNvSpPr>
            <a:spLocks noGrp="1" noChangeArrowheads="1"/>
          </p:cNvSpPr>
          <p:nvPr>
            <p:ph type="title"/>
          </p:nvPr>
        </p:nvSpPr>
        <p:spPr>
          <a:xfrm>
            <a:off x="2136775" y="228600"/>
            <a:ext cx="8153400" cy="990600"/>
          </a:xfrm>
        </p:spPr>
        <p:txBody>
          <a:bodyPr/>
          <a:lstStyle/>
          <a:p>
            <a:r>
              <a:rPr kumimoji="1" lang="en-GB" altLang="en-US" smtClean="0"/>
              <a:t>Medium Access Control</a:t>
            </a:r>
            <a:endParaRPr kumimoji="1" lang="en-US" altLang="en-US" smtClean="0"/>
          </a:p>
        </p:txBody>
      </p:sp>
      <p:sp>
        <p:nvSpPr>
          <p:cNvPr id="27651" name="Rectangle 3"/>
          <p:cNvSpPr>
            <a:spLocks noGrp="1" noChangeArrowheads="1"/>
          </p:cNvSpPr>
          <p:nvPr>
            <p:ph type="body" idx="1"/>
          </p:nvPr>
        </p:nvSpPr>
        <p:spPr>
          <a:xfrm>
            <a:off x="2136775" y="1600200"/>
            <a:ext cx="8153400" cy="4495800"/>
          </a:xfrm>
        </p:spPr>
        <p:txBody>
          <a:bodyPr/>
          <a:lstStyle/>
          <a:p>
            <a:r>
              <a:rPr kumimoji="1" lang="en-US" altLang="en-US" smtClean="0"/>
              <a:t>MAC layer covers three functional areas</a:t>
            </a:r>
            <a:endParaRPr kumimoji="1" lang="en-GB" altLang="en-US" smtClean="0"/>
          </a:p>
          <a:p>
            <a:pPr lvl="1"/>
            <a:r>
              <a:rPr kumimoji="1" lang="en-GB" altLang="en-US" smtClean="0"/>
              <a:t>reliable</a:t>
            </a:r>
            <a:r>
              <a:rPr kumimoji="1" lang="en-US" altLang="en-US" smtClean="0"/>
              <a:t> data delivery</a:t>
            </a:r>
            <a:endParaRPr kumimoji="1" lang="en-GB" altLang="en-US" smtClean="0"/>
          </a:p>
          <a:p>
            <a:pPr lvl="1"/>
            <a:r>
              <a:rPr kumimoji="1" lang="en-GB" altLang="en-US" smtClean="0"/>
              <a:t>access </a:t>
            </a:r>
            <a:r>
              <a:rPr kumimoji="1" lang="en-US" altLang="en-US" smtClean="0"/>
              <a:t>control</a:t>
            </a:r>
            <a:endParaRPr kumimoji="1" lang="en-GB" altLang="en-US" smtClean="0"/>
          </a:p>
          <a:p>
            <a:pPr lvl="1"/>
            <a:r>
              <a:rPr kumimoji="1" lang="en-GB" altLang="en-US" smtClean="0"/>
              <a:t>security</a:t>
            </a:r>
          </a:p>
        </p:txBody>
      </p:sp>
    </p:spTree>
    <p:extLst>
      <p:ext uri="{BB962C8B-B14F-4D97-AF65-F5344CB8AC3E}">
        <p14:creationId xmlns:p14="http://schemas.microsoft.com/office/powerpoint/2010/main" val="419776996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ADA533B5-43B6-434F-A094-462E80146430}" type="slidenum">
              <a:rPr lang="en-CA" altLang="en-US"/>
              <a:pPr/>
              <a:t>266</a:t>
            </a:fld>
            <a:endParaRPr lang="en-CA" altLang="en-US"/>
          </a:p>
        </p:txBody>
      </p:sp>
      <p:sp>
        <p:nvSpPr>
          <p:cNvPr id="28674" name="Rectangle 4"/>
          <p:cNvSpPr>
            <a:spLocks noGrp="1" noChangeArrowheads="1"/>
          </p:cNvSpPr>
          <p:nvPr>
            <p:ph type="title"/>
          </p:nvPr>
        </p:nvSpPr>
        <p:spPr>
          <a:xfrm>
            <a:off x="2136775" y="228600"/>
            <a:ext cx="8153400" cy="990600"/>
          </a:xfrm>
        </p:spPr>
        <p:txBody>
          <a:bodyPr/>
          <a:lstStyle/>
          <a:p>
            <a:r>
              <a:rPr kumimoji="1" lang="en-US" altLang="en-US" smtClean="0"/>
              <a:t>Reliable Data Delivery</a:t>
            </a:r>
          </a:p>
        </p:txBody>
      </p:sp>
      <p:sp>
        <p:nvSpPr>
          <p:cNvPr id="28675" name="Rectangle 5"/>
          <p:cNvSpPr>
            <a:spLocks noGrp="1" noChangeArrowheads="1"/>
          </p:cNvSpPr>
          <p:nvPr>
            <p:ph type="body" idx="1"/>
          </p:nvPr>
        </p:nvSpPr>
        <p:spPr>
          <a:xfrm>
            <a:off x="1981200" y="1447800"/>
            <a:ext cx="8305800" cy="5029200"/>
          </a:xfrm>
        </p:spPr>
        <p:txBody>
          <a:bodyPr/>
          <a:lstStyle/>
          <a:p>
            <a:pPr>
              <a:lnSpc>
                <a:spcPct val="90000"/>
              </a:lnSpc>
            </a:pPr>
            <a:r>
              <a:rPr kumimoji="1" lang="en-US" altLang="en-US"/>
              <a:t>802.11 physical / MAC layers unreliable</a:t>
            </a:r>
            <a:endParaRPr kumimoji="1" lang="en-GB" altLang="en-US"/>
          </a:p>
          <a:p>
            <a:pPr lvl="1">
              <a:lnSpc>
                <a:spcPct val="90000"/>
              </a:lnSpc>
            </a:pPr>
            <a:r>
              <a:rPr kumimoji="1" lang="en-US" altLang="en-US"/>
              <a:t>noise, interference, and other propagation effects result in loss of frames</a:t>
            </a:r>
            <a:endParaRPr kumimoji="1" lang="en-GB" altLang="en-US"/>
          </a:p>
          <a:p>
            <a:pPr lvl="1">
              <a:lnSpc>
                <a:spcPct val="90000"/>
              </a:lnSpc>
            </a:pPr>
            <a:r>
              <a:rPr kumimoji="1" lang="en-US" altLang="en-US"/>
              <a:t>even with error-correction codes, frames may not successfully be received</a:t>
            </a:r>
            <a:endParaRPr kumimoji="1" lang="en-GB" altLang="en-US"/>
          </a:p>
          <a:p>
            <a:pPr>
              <a:lnSpc>
                <a:spcPct val="90000"/>
              </a:lnSpc>
            </a:pPr>
            <a:r>
              <a:rPr kumimoji="1" lang="en-GB" altLang="en-US"/>
              <a:t>can</a:t>
            </a:r>
            <a:r>
              <a:rPr kumimoji="1" lang="en-US" altLang="en-US"/>
              <a:t> be dealt with at a higher layer, e.g. TCP</a:t>
            </a:r>
            <a:endParaRPr kumimoji="1" lang="en-GB" altLang="en-US"/>
          </a:p>
          <a:p>
            <a:pPr>
              <a:lnSpc>
                <a:spcPct val="90000"/>
              </a:lnSpc>
            </a:pPr>
            <a:r>
              <a:rPr kumimoji="1" lang="en-GB" altLang="en-US"/>
              <a:t>more</a:t>
            </a:r>
            <a:r>
              <a:rPr kumimoji="1" lang="en-US" altLang="en-US"/>
              <a:t> efficient to deal with errors at MAC level</a:t>
            </a:r>
            <a:endParaRPr kumimoji="1" lang="en-GB" altLang="en-US"/>
          </a:p>
          <a:p>
            <a:pPr>
              <a:lnSpc>
                <a:spcPct val="90000"/>
              </a:lnSpc>
            </a:pPr>
            <a:r>
              <a:rPr kumimoji="1" lang="en-US" altLang="en-US"/>
              <a:t>802.11 includes frame exchange protocol</a:t>
            </a:r>
            <a:endParaRPr kumimoji="1" lang="en-GB" altLang="en-US"/>
          </a:p>
          <a:p>
            <a:pPr lvl="1">
              <a:lnSpc>
                <a:spcPct val="90000"/>
              </a:lnSpc>
            </a:pPr>
            <a:r>
              <a:rPr kumimoji="1" lang="en-GB" altLang="en-US"/>
              <a:t>station receiving</a:t>
            </a:r>
            <a:r>
              <a:rPr kumimoji="1" lang="en-US" altLang="en-US"/>
              <a:t> frame returns acknowledgment (ACK) frame</a:t>
            </a:r>
            <a:endParaRPr kumimoji="1" lang="en-GB" altLang="en-US"/>
          </a:p>
          <a:p>
            <a:pPr lvl="1">
              <a:lnSpc>
                <a:spcPct val="90000"/>
              </a:lnSpc>
            </a:pPr>
            <a:r>
              <a:rPr kumimoji="1" lang="en-GB" altLang="en-US"/>
              <a:t>exchange</a:t>
            </a:r>
            <a:r>
              <a:rPr kumimoji="1" lang="en-US" altLang="en-US"/>
              <a:t> treated as atomic unit</a:t>
            </a:r>
            <a:endParaRPr kumimoji="1" lang="en-GB" altLang="en-US"/>
          </a:p>
          <a:p>
            <a:pPr lvl="1">
              <a:lnSpc>
                <a:spcPct val="90000"/>
              </a:lnSpc>
            </a:pPr>
            <a:r>
              <a:rPr kumimoji="1" lang="en-US" altLang="en-US"/>
              <a:t>if </a:t>
            </a:r>
            <a:r>
              <a:rPr kumimoji="1" lang="en-GB" altLang="en-US"/>
              <a:t>no </a:t>
            </a:r>
            <a:r>
              <a:rPr kumimoji="1" lang="en-US" altLang="en-US"/>
              <a:t>ACK within short period of time</a:t>
            </a:r>
            <a:r>
              <a:rPr kumimoji="1" lang="en-GB" altLang="en-US"/>
              <a:t>, </a:t>
            </a:r>
            <a:r>
              <a:rPr kumimoji="1" lang="en-US" altLang="en-US"/>
              <a:t>retransmit</a:t>
            </a:r>
            <a:endParaRPr kumimoji="1" lang="en-GB" altLang="en-US"/>
          </a:p>
        </p:txBody>
      </p:sp>
    </p:spTree>
    <p:extLst>
      <p:ext uri="{BB962C8B-B14F-4D97-AF65-F5344CB8AC3E}">
        <p14:creationId xmlns:p14="http://schemas.microsoft.com/office/powerpoint/2010/main" val="3900830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1679806D-43CC-4C3A-BCA7-7AD00A6B1542}" type="slidenum">
              <a:rPr lang="en-CA" altLang="en-US"/>
              <a:pPr/>
              <a:t>267</a:t>
            </a:fld>
            <a:endParaRPr lang="en-CA" altLang="en-US"/>
          </a:p>
        </p:txBody>
      </p:sp>
      <p:sp>
        <p:nvSpPr>
          <p:cNvPr id="29698" name="Rectangle 2"/>
          <p:cNvSpPr>
            <a:spLocks noGrp="1" noChangeArrowheads="1"/>
          </p:cNvSpPr>
          <p:nvPr>
            <p:ph type="title"/>
          </p:nvPr>
        </p:nvSpPr>
        <p:spPr>
          <a:xfrm>
            <a:off x="2136775" y="228600"/>
            <a:ext cx="8153400" cy="990600"/>
          </a:xfrm>
        </p:spPr>
        <p:txBody>
          <a:bodyPr/>
          <a:lstStyle/>
          <a:p>
            <a:r>
              <a:rPr kumimoji="1" lang="en-GB" altLang="en-US" smtClean="0"/>
              <a:t>Four Frame Exchange</a:t>
            </a:r>
            <a:endParaRPr kumimoji="1" lang="en-US" altLang="en-US" smtClean="0"/>
          </a:p>
        </p:txBody>
      </p:sp>
      <p:sp>
        <p:nvSpPr>
          <p:cNvPr id="29699" name="Rectangle 3"/>
          <p:cNvSpPr>
            <a:spLocks noGrp="1" noChangeArrowheads="1"/>
          </p:cNvSpPr>
          <p:nvPr>
            <p:ph type="body" idx="1"/>
          </p:nvPr>
        </p:nvSpPr>
        <p:spPr>
          <a:xfrm>
            <a:off x="1905000" y="1371600"/>
            <a:ext cx="8305800" cy="5029200"/>
          </a:xfrm>
        </p:spPr>
        <p:txBody>
          <a:bodyPr/>
          <a:lstStyle/>
          <a:p>
            <a:pPr>
              <a:lnSpc>
                <a:spcPct val="90000"/>
              </a:lnSpc>
            </a:pPr>
            <a:r>
              <a:rPr kumimoji="1" lang="en-US" altLang="en-US"/>
              <a:t>Can use four-frame exchange for better reliability </a:t>
            </a:r>
          </a:p>
          <a:p>
            <a:pPr lvl="1">
              <a:lnSpc>
                <a:spcPct val="90000"/>
              </a:lnSpc>
            </a:pPr>
            <a:r>
              <a:rPr kumimoji="1" lang="en-GB" altLang="en-US"/>
              <a:t>source</a:t>
            </a:r>
            <a:r>
              <a:rPr kumimoji="1" lang="en-US" altLang="en-US"/>
              <a:t> issues a Request to Send (RTS) frame to dest</a:t>
            </a:r>
            <a:endParaRPr kumimoji="1" lang="en-GB" altLang="en-US"/>
          </a:p>
          <a:p>
            <a:pPr lvl="1">
              <a:lnSpc>
                <a:spcPct val="90000"/>
              </a:lnSpc>
            </a:pPr>
            <a:r>
              <a:rPr kumimoji="1" lang="en-GB" altLang="en-US"/>
              <a:t>destination</a:t>
            </a:r>
            <a:r>
              <a:rPr kumimoji="1" lang="en-US" altLang="en-US"/>
              <a:t> responds with Clear to Send (CTS)</a:t>
            </a:r>
            <a:endParaRPr kumimoji="1" lang="en-GB" altLang="en-US"/>
          </a:p>
          <a:p>
            <a:pPr lvl="1">
              <a:lnSpc>
                <a:spcPct val="90000"/>
              </a:lnSpc>
            </a:pPr>
            <a:r>
              <a:rPr kumimoji="1" lang="en-US" altLang="en-US"/>
              <a:t>after receiving CTS, source transmits data </a:t>
            </a:r>
            <a:endParaRPr kumimoji="1" lang="en-GB" altLang="en-US"/>
          </a:p>
          <a:p>
            <a:pPr lvl="1">
              <a:lnSpc>
                <a:spcPct val="90000"/>
              </a:lnSpc>
            </a:pPr>
            <a:r>
              <a:rPr kumimoji="1" lang="en-GB" altLang="en-US"/>
              <a:t>destination</a:t>
            </a:r>
            <a:r>
              <a:rPr kumimoji="1" lang="en-US" altLang="en-US"/>
              <a:t> responds with ACK</a:t>
            </a:r>
            <a:endParaRPr kumimoji="1" lang="en-GB" altLang="en-US"/>
          </a:p>
          <a:p>
            <a:pPr>
              <a:lnSpc>
                <a:spcPct val="90000"/>
              </a:lnSpc>
            </a:pPr>
            <a:r>
              <a:rPr kumimoji="1" lang="en-US" altLang="en-US"/>
              <a:t>RTS alerts all stations within range </a:t>
            </a:r>
            <a:r>
              <a:rPr kumimoji="1" lang="en-GB" altLang="en-US"/>
              <a:t>of source </a:t>
            </a:r>
            <a:r>
              <a:rPr kumimoji="1" lang="en-US" altLang="en-US"/>
              <a:t>that exchange is under way</a:t>
            </a:r>
            <a:endParaRPr kumimoji="1" lang="en-GB" altLang="en-US"/>
          </a:p>
          <a:p>
            <a:pPr>
              <a:lnSpc>
                <a:spcPct val="90000"/>
              </a:lnSpc>
            </a:pPr>
            <a:r>
              <a:rPr kumimoji="1" lang="en-US" altLang="en-US"/>
              <a:t>CTS alerts all stations within range of destination </a:t>
            </a:r>
            <a:endParaRPr kumimoji="1" lang="en-GB" altLang="en-US"/>
          </a:p>
          <a:p>
            <a:pPr>
              <a:lnSpc>
                <a:spcPct val="90000"/>
              </a:lnSpc>
            </a:pPr>
            <a:r>
              <a:rPr kumimoji="1" lang="en-GB" altLang="en-US"/>
              <a:t>Other stations</a:t>
            </a:r>
            <a:r>
              <a:rPr kumimoji="1" lang="en-US" altLang="en-US"/>
              <a:t> don’t transmit to avoid collision</a:t>
            </a:r>
            <a:endParaRPr kumimoji="1" lang="en-GB" altLang="en-US"/>
          </a:p>
          <a:p>
            <a:pPr>
              <a:lnSpc>
                <a:spcPct val="90000"/>
              </a:lnSpc>
            </a:pPr>
            <a:r>
              <a:rPr kumimoji="1" lang="en-US" altLang="en-US"/>
              <a:t>RTS/CTS exchange is required function of MAC but may be disabled</a:t>
            </a:r>
          </a:p>
        </p:txBody>
      </p:sp>
    </p:spTree>
    <p:extLst>
      <p:ext uri="{BB962C8B-B14F-4D97-AF65-F5344CB8AC3E}">
        <p14:creationId xmlns:p14="http://schemas.microsoft.com/office/powerpoint/2010/main" val="322841360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p>
            <a:fld id="{9C4C6927-8273-4DBD-A93D-C926E6812760}" type="slidenum">
              <a:rPr lang="en-CA" altLang="en-US"/>
              <a:pPr/>
              <a:t>268</a:t>
            </a:fld>
            <a:endParaRPr lang="en-CA" altLang="en-US"/>
          </a:p>
        </p:txBody>
      </p:sp>
      <p:sp>
        <p:nvSpPr>
          <p:cNvPr id="30722" name="Text Placeholder 1"/>
          <p:cNvSpPr>
            <a:spLocks noGrp="1"/>
          </p:cNvSpPr>
          <p:nvPr>
            <p:ph type="body" sz="half" idx="2"/>
          </p:nvPr>
        </p:nvSpPr>
        <p:spPr/>
        <p:txBody>
          <a:bodyPr/>
          <a:lstStyle/>
          <a:p>
            <a:r>
              <a:rPr lang="en-CA" altLang="en-US" smtClean="0"/>
              <a:t>Fig. 6.70 (Leon-Garcia)</a:t>
            </a:r>
          </a:p>
          <a:p>
            <a:endParaRPr lang="en-CA" altLang="en-US" smtClean="0"/>
          </a:p>
        </p:txBody>
      </p:sp>
      <p:sp>
        <p:nvSpPr>
          <p:cNvPr id="30723" name="Title 2"/>
          <p:cNvSpPr>
            <a:spLocks noGrp="1"/>
          </p:cNvSpPr>
          <p:nvPr>
            <p:ph type="title"/>
          </p:nvPr>
        </p:nvSpPr>
        <p:spPr/>
        <p:txBody>
          <a:bodyPr/>
          <a:lstStyle/>
          <a:p>
            <a:r>
              <a:rPr lang="en-CA" altLang="en-US" smtClean="0"/>
              <a:t>CSMA/CA</a:t>
            </a:r>
          </a:p>
        </p:txBody>
      </p:sp>
      <p:pic>
        <p:nvPicPr>
          <p:cNvPr id="30726"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848101" y="1"/>
            <a:ext cx="6054725" cy="4568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1498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A4BB7C4D-6EA4-470E-9C0B-145EFC3A086E}" type="slidenum">
              <a:rPr lang="en-CA" altLang="en-US"/>
              <a:pPr/>
              <a:t>269</a:t>
            </a:fld>
            <a:endParaRPr lang="en-CA" altLang="en-US"/>
          </a:p>
        </p:txBody>
      </p:sp>
      <p:sp>
        <p:nvSpPr>
          <p:cNvPr id="31746" name="Rectangle 2"/>
          <p:cNvSpPr>
            <a:spLocks noGrp="1" noChangeArrowheads="1"/>
          </p:cNvSpPr>
          <p:nvPr>
            <p:ph type="title"/>
          </p:nvPr>
        </p:nvSpPr>
        <p:spPr/>
        <p:txBody>
          <a:bodyPr/>
          <a:lstStyle/>
          <a:p>
            <a:r>
              <a:rPr kumimoji="1" lang="en-US" altLang="en-US" smtClean="0"/>
              <a:t>Media Access Control</a:t>
            </a:r>
          </a:p>
        </p:txBody>
      </p:sp>
      <p:pic>
        <p:nvPicPr>
          <p:cNvPr id="31747" name="Picture 5" descr="802-11-Protocols                                               002828FE  Mnementh                      BEAE7A2F:"/>
          <p:cNvPicPr>
            <a:picLocks noChangeAspect="1" noChangeArrowheads="1"/>
          </p:cNvPicPr>
          <p:nvPr/>
        </p:nvPicPr>
        <p:blipFill>
          <a:blip r:embed="rId3">
            <a:extLst>
              <a:ext uri="{28A0092B-C50C-407E-A947-70E740481C1C}">
                <a14:useLocalDpi xmlns:a14="http://schemas.microsoft.com/office/drawing/2010/main" val="0"/>
              </a:ext>
            </a:extLst>
          </a:blip>
          <a:srcRect l="3580" t="4633" r="3580" b="13898"/>
          <a:stretch>
            <a:fillRect/>
          </a:stretch>
        </p:blipFill>
        <p:spPr bwMode="auto">
          <a:xfrm>
            <a:off x="2438400" y="1447801"/>
            <a:ext cx="7469188" cy="506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31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en-US" dirty="0"/>
          </a:p>
        </p:txBody>
      </p:sp>
      <p:sp>
        <p:nvSpPr>
          <p:cNvPr id="3" name="Content Placeholder 2"/>
          <p:cNvSpPr>
            <a:spLocks noGrp="1"/>
          </p:cNvSpPr>
          <p:nvPr>
            <p:ph idx="1"/>
          </p:nvPr>
        </p:nvSpPr>
        <p:spPr>
          <a:xfrm>
            <a:off x="2057400" y="1419244"/>
            <a:ext cx="8153400" cy="4724400"/>
          </a:xfrm>
        </p:spPr>
        <p:txBody>
          <a:bodyPr/>
          <a:lstStyle/>
          <a:p>
            <a:r>
              <a:rPr lang="en-US" dirty="0" err="1" smtClean="0"/>
              <a:t>Perlu</a:t>
            </a:r>
            <a:r>
              <a:rPr lang="en-US" dirty="0" smtClean="0"/>
              <a:t> </a:t>
            </a:r>
            <a:r>
              <a:rPr lang="en-US" dirty="0" err="1" smtClean="0"/>
              <a:t>membuat</a:t>
            </a:r>
            <a:r>
              <a:rPr lang="en-US" dirty="0" smtClean="0"/>
              <a:t> </a:t>
            </a:r>
            <a:r>
              <a:rPr lang="en-US" dirty="0" err="1" smtClean="0"/>
              <a:t>aturan</a:t>
            </a:r>
            <a:r>
              <a:rPr lang="en-US" dirty="0" smtClean="0"/>
              <a:t> agar </a:t>
            </a:r>
            <a:r>
              <a:rPr lang="en-US" dirty="0" err="1" smtClean="0"/>
              <a:t>beragam</a:t>
            </a:r>
            <a:r>
              <a:rPr lang="en-US" dirty="0" smtClean="0"/>
              <a:t> </a:t>
            </a:r>
            <a:r>
              <a:rPr lang="en-US" dirty="0" err="1" smtClean="0"/>
              <a:t>peralatan</a:t>
            </a:r>
            <a:r>
              <a:rPr lang="en-US" dirty="0" smtClean="0"/>
              <a:t> </a:t>
            </a:r>
            <a:r>
              <a:rPr lang="en-US" dirty="0" err="1" smtClean="0"/>
              <a:t>dapat</a:t>
            </a:r>
            <a:r>
              <a:rPr lang="en-US" dirty="0" smtClean="0"/>
              <a:t> </a:t>
            </a:r>
            <a:r>
              <a:rPr lang="en-US" dirty="0" err="1" smtClean="0"/>
              <a:t>saling</a:t>
            </a:r>
            <a:r>
              <a:rPr lang="en-US" dirty="0" smtClean="0"/>
              <a:t> </a:t>
            </a:r>
            <a:r>
              <a:rPr lang="en-US" dirty="0" err="1" smtClean="0"/>
              <a:t>berkomunikasi</a:t>
            </a:r>
            <a:r>
              <a:rPr lang="en-US" dirty="0" smtClean="0"/>
              <a:t>. </a:t>
            </a:r>
          </a:p>
          <a:p>
            <a:pPr lvl="1"/>
            <a:r>
              <a:rPr lang="en-US" dirty="0" err="1" smtClean="0"/>
              <a:t>Sama</a:t>
            </a:r>
            <a:r>
              <a:rPr lang="en-US" dirty="0" smtClean="0"/>
              <a:t> </a:t>
            </a:r>
            <a:r>
              <a:rPr lang="en-US" dirty="0" err="1" smtClean="0"/>
              <a:t>seperti</a:t>
            </a:r>
            <a:r>
              <a:rPr lang="en-US" dirty="0" smtClean="0"/>
              <a:t> </a:t>
            </a:r>
            <a:r>
              <a:rPr lang="en-US" dirty="0" err="1" smtClean="0"/>
              <a:t>beragam</a:t>
            </a:r>
            <a:r>
              <a:rPr lang="en-US" dirty="0" smtClean="0"/>
              <a:t> </a:t>
            </a:r>
            <a:r>
              <a:rPr lang="en-US" dirty="0" err="1" smtClean="0"/>
              <a:t>bangsa</a:t>
            </a:r>
            <a:r>
              <a:rPr lang="en-US" dirty="0" smtClean="0"/>
              <a:t> </a:t>
            </a:r>
            <a:r>
              <a:rPr lang="en-US" dirty="0" err="1" smtClean="0"/>
              <a:t>perlu</a:t>
            </a:r>
            <a:r>
              <a:rPr lang="en-US" dirty="0" smtClean="0"/>
              <a:t> </a:t>
            </a:r>
            <a:r>
              <a:rPr lang="en-US" dirty="0" err="1" smtClean="0"/>
              <a:t>bahasa</a:t>
            </a:r>
            <a:r>
              <a:rPr lang="en-US" dirty="0" smtClean="0"/>
              <a:t> </a:t>
            </a:r>
            <a:r>
              <a:rPr lang="en-US" dirty="0" err="1" smtClean="0"/>
              <a:t>standar</a:t>
            </a:r>
            <a:r>
              <a:rPr lang="en-US" dirty="0" smtClean="0"/>
              <a:t> </a:t>
            </a:r>
            <a:r>
              <a:rPr lang="en-US" dirty="0" err="1" smtClean="0"/>
              <a:t>supaya</a:t>
            </a:r>
            <a:r>
              <a:rPr lang="en-US" dirty="0" smtClean="0"/>
              <a:t> </a:t>
            </a:r>
            <a:r>
              <a:rPr lang="en-US" dirty="0" err="1" smtClean="0"/>
              <a:t>dapat</a:t>
            </a:r>
            <a:r>
              <a:rPr lang="en-US" dirty="0" smtClean="0"/>
              <a:t> </a:t>
            </a:r>
            <a:r>
              <a:rPr lang="en-US" dirty="0" err="1" smtClean="0"/>
              <a:t>saling</a:t>
            </a:r>
            <a:r>
              <a:rPr lang="en-US" dirty="0" smtClean="0"/>
              <a:t> </a:t>
            </a:r>
            <a:r>
              <a:rPr lang="en-US" dirty="0" err="1" smtClean="0"/>
              <a:t>berkomunikasi</a:t>
            </a:r>
            <a:endParaRPr lang="en-US" dirty="0" smtClean="0"/>
          </a:p>
          <a:p>
            <a:pPr lvl="1"/>
            <a:endParaRPr lang="en-US" dirty="0" smtClean="0"/>
          </a:p>
          <a:p>
            <a:r>
              <a:rPr lang="en-US" dirty="0" err="1" smtClean="0"/>
              <a:t>Aturan</a:t>
            </a:r>
            <a:r>
              <a:rPr lang="en-US" dirty="0" smtClean="0"/>
              <a:t> </a:t>
            </a:r>
            <a:r>
              <a:rPr lang="en-US" dirty="0" err="1" smtClean="0"/>
              <a:t>tersebut</a:t>
            </a:r>
            <a:r>
              <a:rPr lang="en-US" dirty="0" smtClean="0"/>
              <a:t> </a:t>
            </a:r>
            <a:r>
              <a:rPr lang="en-US" dirty="0" err="1" smtClean="0"/>
              <a:t>dikenal</a:t>
            </a:r>
            <a:r>
              <a:rPr lang="en-US" dirty="0" smtClean="0"/>
              <a:t> </a:t>
            </a:r>
            <a:r>
              <a:rPr lang="en-US" dirty="0" err="1" smtClean="0"/>
              <a:t>dengan</a:t>
            </a:r>
            <a:r>
              <a:rPr lang="en-US" dirty="0" smtClean="0"/>
              <a:t> </a:t>
            </a:r>
            <a:r>
              <a:rPr lang="en-US" dirty="0" err="1" smtClean="0"/>
              <a:t>nama</a:t>
            </a:r>
            <a:r>
              <a:rPr lang="en-US" dirty="0" smtClean="0"/>
              <a:t> </a:t>
            </a:r>
            <a:r>
              <a:rPr lang="en-US" dirty="0" err="1" smtClean="0"/>
              <a:t>protokol</a:t>
            </a:r>
            <a:r>
              <a:rPr lang="en-US" dirty="0" smtClean="0"/>
              <a:t> </a:t>
            </a:r>
            <a:r>
              <a:rPr lang="en-US" dirty="0" err="1" smtClean="0"/>
              <a:t>komunikasi</a:t>
            </a:r>
            <a:r>
              <a:rPr lang="en-US" dirty="0" smtClean="0"/>
              <a:t>.</a:t>
            </a:r>
          </a:p>
          <a:p>
            <a:endParaRPr lang="en-US" dirty="0" smtClean="0"/>
          </a:p>
          <a:p>
            <a:r>
              <a:rPr lang="en-US" dirty="0" err="1" smtClean="0"/>
              <a:t>Misalnya</a:t>
            </a:r>
            <a:r>
              <a:rPr lang="en-US" dirty="0" smtClean="0"/>
              <a:t>: </a:t>
            </a:r>
            <a:r>
              <a:rPr lang="en-US" dirty="0" err="1" smtClean="0"/>
              <a:t>bagaimana</a:t>
            </a:r>
            <a:r>
              <a:rPr lang="en-US" dirty="0" smtClean="0"/>
              <a:t> </a:t>
            </a:r>
            <a:r>
              <a:rPr lang="en-US" dirty="0" err="1" smtClean="0"/>
              <a:t>mengirim</a:t>
            </a:r>
            <a:r>
              <a:rPr lang="en-US" dirty="0" smtClean="0"/>
              <a:t> </a:t>
            </a:r>
            <a:r>
              <a:rPr lang="en-US" dirty="0" err="1" smtClean="0"/>
              <a:t>pesan</a:t>
            </a:r>
            <a:r>
              <a:rPr lang="en-US" dirty="0" smtClean="0"/>
              <a:t>, data, </a:t>
            </a:r>
            <a:r>
              <a:rPr lang="en-US" dirty="0" err="1" smtClean="0"/>
              <a:t>informasi</a:t>
            </a:r>
            <a:r>
              <a:rPr lang="en-US" dirty="0" smtClean="0"/>
              <a:t> </a:t>
            </a:r>
            <a:r>
              <a:rPr lang="en-US" dirty="0" err="1" smtClean="0"/>
              <a:t>dan</a:t>
            </a:r>
            <a:r>
              <a:rPr lang="en-US" dirty="0" smtClean="0"/>
              <a:t> </a:t>
            </a:r>
            <a:r>
              <a:rPr lang="en-US" dirty="0" err="1" smtClean="0"/>
              <a:t>fungsi</a:t>
            </a:r>
            <a:r>
              <a:rPr lang="en-US" dirty="0" smtClean="0"/>
              <a:t> </a:t>
            </a:r>
            <a:r>
              <a:rPr lang="en-US" dirty="0" err="1" smtClean="0"/>
              <a:t>lainnya</a:t>
            </a:r>
            <a:r>
              <a:rPr lang="en-US" dirty="0" smtClean="0"/>
              <a:t> </a:t>
            </a:r>
            <a:r>
              <a:rPr lang="en-US" dirty="0" err="1" smtClean="0"/>
              <a:t>dari</a:t>
            </a:r>
            <a:r>
              <a:rPr lang="en-US" dirty="0" smtClean="0"/>
              <a:t> </a:t>
            </a:r>
            <a:r>
              <a:rPr lang="en-US" dirty="0" err="1" smtClean="0"/>
              <a:t>pengirim</a:t>
            </a:r>
            <a:r>
              <a:rPr lang="en-US" dirty="0" smtClean="0"/>
              <a:t> </a:t>
            </a:r>
            <a:r>
              <a:rPr lang="en-US" dirty="0" err="1" smtClean="0"/>
              <a:t>ke</a:t>
            </a:r>
            <a:r>
              <a:rPr lang="en-US" dirty="0" smtClean="0"/>
              <a:t> </a:t>
            </a:r>
            <a:r>
              <a:rPr lang="en-US" dirty="0" err="1" smtClean="0"/>
              <a:t>penerima</a:t>
            </a:r>
            <a:r>
              <a:rPr lang="en-US" dirty="0" smtClean="0"/>
              <a:t> agar </a:t>
            </a:r>
            <a:r>
              <a:rPr lang="en-US" dirty="0" err="1" smtClean="0"/>
              <a:t>dapat</a:t>
            </a:r>
            <a:r>
              <a:rPr lang="en-US" dirty="0" smtClean="0"/>
              <a:t> </a:t>
            </a:r>
            <a:r>
              <a:rPr lang="en-US" dirty="0" err="1" smtClean="0"/>
              <a:t>diterima</a:t>
            </a:r>
            <a:r>
              <a:rPr lang="en-US" dirty="0" smtClean="0"/>
              <a:t> </a:t>
            </a:r>
            <a:r>
              <a:rPr lang="en-US" dirty="0" err="1" smtClean="0"/>
              <a:t>dengan</a:t>
            </a:r>
            <a:r>
              <a:rPr lang="en-US" dirty="0" smtClean="0"/>
              <a:t> </a:t>
            </a:r>
            <a:r>
              <a:rPr lang="en-US" dirty="0" err="1" smtClean="0"/>
              <a:t>benar</a:t>
            </a:r>
            <a:endParaRPr lang="en-US" dirty="0"/>
          </a:p>
        </p:txBody>
      </p:sp>
    </p:spTree>
    <p:extLst>
      <p:ext uri="{BB962C8B-B14F-4D97-AF65-F5344CB8AC3E}">
        <p14:creationId xmlns:p14="http://schemas.microsoft.com/office/powerpoint/2010/main" val="1856249714"/>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8A84DCFE-2EDC-4345-9D0D-A940EB728AAF}" type="slidenum">
              <a:rPr lang="en-CA" altLang="en-US"/>
              <a:pPr/>
              <a:t>270</a:t>
            </a:fld>
            <a:endParaRPr lang="en-CA" altLang="en-US"/>
          </a:p>
        </p:txBody>
      </p:sp>
      <p:sp>
        <p:nvSpPr>
          <p:cNvPr id="102404" name="Rectangle 4"/>
          <p:cNvSpPr>
            <a:spLocks noGrp="1" noChangeArrowheads="1"/>
          </p:cNvSpPr>
          <p:nvPr>
            <p:ph type="title"/>
          </p:nvPr>
        </p:nvSpPr>
        <p:spPr>
          <a:xfrm>
            <a:off x="2136775" y="228600"/>
            <a:ext cx="8153400" cy="990600"/>
          </a:xfrm>
        </p:spPr>
        <p:txBody>
          <a:bodyPr>
            <a:normAutofit/>
          </a:bodyPr>
          <a:lstStyle/>
          <a:p>
            <a:pPr>
              <a:defRPr/>
            </a:pPr>
            <a:r>
              <a:rPr kumimoji="1" lang="en-US"/>
              <a:t>Distributed Coordination Function</a:t>
            </a:r>
          </a:p>
        </p:txBody>
      </p:sp>
      <p:sp>
        <p:nvSpPr>
          <p:cNvPr id="32771" name="Rectangle 5"/>
          <p:cNvSpPr>
            <a:spLocks noGrp="1" noChangeArrowheads="1"/>
          </p:cNvSpPr>
          <p:nvPr>
            <p:ph type="body" idx="1"/>
          </p:nvPr>
        </p:nvSpPr>
        <p:spPr>
          <a:xfrm>
            <a:off x="1981200" y="1676401"/>
            <a:ext cx="8534400" cy="4454525"/>
          </a:xfrm>
        </p:spPr>
        <p:txBody>
          <a:bodyPr/>
          <a:lstStyle/>
          <a:p>
            <a:r>
              <a:rPr kumimoji="1" lang="en-US" altLang="en-US" smtClean="0"/>
              <a:t>DCF sublayer </a:t>
            </a:r>
            <a:r>
              <a:rPr kumimoji="1" lang="en-GB" altLang="en-US" smtClean="0"/>
              <a:t>uses</a:t>
            </a:r>
            <a:r>
              <a:rPr kumimoji="1" lang="en-US" altLang="en-US" smtClean="0"/>
              <a:t> CSMA </a:t>
            </a:r>
            <a:endParaRPr kumimoji="1" lang="en-GB" altLang="en-US" smtClean="0"/>
          </a:p>
          <a:p>
            <a:pPr lvl="1"/>
            <a:r>
              <a:rPr kumimoji="1" lang="en-US" altLang="en-US" smtClean="0"/>
              <a:t>if station has frame to send it listens to medium</a:t>
            </a:r>
            <a:endParaRPr kumimoji="1" lang="en-GB" altLang="en-US" smtClean="0"/>
          </a:p>
          <a:p>
            <a:pPr lvl="1"/>
            <a:r>
              <a:rPr kumimoji="1" lang="en-US" altLang="en-US" smtClean="0"/>
              <a:t>if medium idle, station may transmit</a:t>
            </a:r>
            <a:endParaRPr kumimoji="1" lang="en-GB" altLang="en-US" smtClean="0"/>
          </a:p>
          <a:p>
            <a:pPr lvl="1"/>
            <a:r>
              <a:rPr kumimoji="1" lang="en-GB" altLang="en-US" smtClean="0"/>
              <a:t>else </a:t>
            </a:r>
            <a:r>
              <a:rPr kumimoji="1" lang="en-US" altLang="en-US" smtClean="0"/>
              <a:t>waits until current transmission complete </a:t>
            </a:r>
            <a:endParaRPr kumimoji="1" lang="en-GB" altLang="en-US" smtClean="0"/>
          </a:p>
          <a:p>
            <a:r>
              <a:rPr kumimoji="1" lang="en-GB" altLang="en-US" smtClean="0"/>
              <a:t>No</a:t>
            </a:r>
            <a:r>
              <a:rPr kumimoji="1" lang="en-US" altLang="en-US" smtClean="0"/>
              <a:t> collision detection since on wireless network</a:t>
            </a:r>
          </a:p>
          <a:p>
            <a:r>
              <a:rPr kumimoji="1" lang="en-US" altLang="en-US" smtClean="0"/>
              <a:t>DCF includes delays that act as a priority scheme</a:t>
            </a:r>
          </a:p>
        </p:txBody>
      </p:sp>
    </p:spTree>
    <p:extLst>
      <p:ext uri="{BB962C8B-B14F-4D97-AF65-F5344CB8AC3E}">
        <p14:creationId xmlns:p14="http://schemas.microsoft.com/office/powerpoint/2010/main" val="40832399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p>
            <a:fld id="{B027C022-9680-4B46-A639-95FDE93EDF6C}" type="slidenum">
              <a:rPr lang="en-CA" altLang="en-US"/>
              <a:pPr/>
              <a:t>271</a:t>
            </a:fld>
            <a:endParaRPr lang="en-CA" altLang="en-US"/>
          </a:p>
        </p:txBody>
      </p:sp>
      <p:sp>
        <p:nvSpPr>
          <p:cNvPr id="33794" name="Text Placeholder 1"/>
          <p:cNvSpPr>
            <a:spLocks noGrp="1"/>
          </p:cNvSpPr>
          <p:nvPr>
            <p:ph type="body" sz="half" idx="2"/>
          </p:nvPr>
        </p:nvSpPr>
        <p:spPr/>
        <p:txBody>
          <a:bodyPr/>
          <a:lstStyle/>
          <a:p>
            <a:r>
              <a:rPr lang="en-CA" altLang="en-US" smtClean="0"/>
              <a:t>Fig. 6.69 (Leon-Garcia)</a:t>
            </a:r>
          </a:p>
        </p:txBody>
      </p:sp>
      <p:sp>
        <p:nvSpPr>
          <p:cNvPr id="33795" name="Title 2"/>
          <p:cNvSpPr>
            <a:spLocks noGrp="1"/>
          </p:cNvSpPr>
          <p:nvPr>
            <p:ph type="title"/>
          </p:nvPr>
        </p:nvSpPr>
        <p:spPr/>
        <p:txBody>
          <a:bodyPr/>
          <a:lstStyle/>
          <a:p>
            <a:r>
              <a:rPr lang="en-CA" altLang="en-US" smtClean="0"/>
              <a:t>Basic CSMA/CA operations</a:t>
            </a:r>
          </a:p>
        </p:txBody>
      </p:sp>
      <p:pic>
        <p:nvPicPr>
          <p:cNvPr id="33798"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084514" y="704851"/>
            <a:ext cx="7583487" cy="31591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48129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961B2B5B-AAC6-4EC3-A688-D7FE96752FA5}" type="slidenum">
              <a:rPr lang="en-CA" altLang="en-US"/>
              <a:pPr/>
              <a:t>272</a:t>
            </a:fld>
            <a:endParaRPr lang="en-CA" altLang="en-US"/>
          </a:p>
        </p:txBody>
      </p:sp>
      <p:sp>
        <p:nvSpPr>
          <p:cNvPr id="34818" name="Rectangle 2"/>
          <p:cNvSpPr>
            <a:spLocks noGrp="1" noChangeArrowheads="1"/>
          </p:cNvSpPr>
          <p:nvPr>
            <p:ph type="title"/>
          </p:nvPr>
        </p:nvSpPr>
        <p:spPr>
          <a:xfrm>
            <a:off x="1905000" y="1066800"/>
            <a:ext cx="2336800" cy="4495800"/>
          </a:xfrm>
        </p:spPr>
        <p:txBody>
          <a:bodyPr/>
          <a:lstStyle/>
          <a:p>
            <a:r>
              <a:rPr kumimoji="1" lang="en-GB" altLang="en-US" smtClean="0"/>
              <a:t>IEEE 802.11 </a:t>
            </a:r>
            <a:br>
              <a:rPr kumimoji="1" lang="en-GB" altLang="en-US" smtClean="0"/>
            </a:br>
            <a:r>
              <a:rPr kumimoji="1" lang="en-GB" altLang="en-US" smtClean="0"/>
              <a:t>Medium </a:t>
            </a:r>
            <a:br>
              <a:rPr kumimoji="1" lang="en-GB" altLang="en-US" smtClean="0"/>
            </a:br>
            <a:r>
              <a:rPr kumimoji="1" lang="en-GB" altLang="en-US" smtClean="0"/>
              <a:t>Access </a:t>
            </a:r>
            <a:br>
              <a:rPr kumimoji="1" lang="en-GB" altLang="en-US" smtClean="0"/>
            </a:br>
            <a:r>
              <a:rPr kumimoji="1" lang="en-GB" altLang="en-US" smtClean="0"/>
              <a:t>Control </a:t>
            </a:r>
            <a:br>
              <a:rPr kumimoji="1" lang="en-GB" altLang="en-US" smtClean="0"/>
            </a:br>
            <a:r>
              <a:rPr kumimoji="1" lang="en-GB" altLang="en-US" smtClean="0"/>
              <a:t>Logic</a:t>
            </a:r>
            <a:endParaRPr kumimoji="1" lang="en-US" altLang="en-US" smtClean="0"/>
          </a:p>
        </p:txBody>
      </p:sp>
      <p:pic>
        <p:nvPicPr>
          <p:cNvPr id="34819" name="Picture 4" descr="&#10;MAC Flowchart                                                  002828FE  Mnementh                      BEAE7A2F:"/>
          <p:cNvPicPr>
            <a:picLocks noChangeAspect="1" noChangeArrowheads="1"/>
          </p:cNvPicPr>
          <p:nvPr/>
        </p:nvPicPr>
        <p:blipFill>
          <a:blip r:embed="rId3">
            <a:extLst>
              <a:ext uri="{28A0092B-C50C-407E-A947-70E740481C1C}">
                <a14:useLocalDpi xmlns:a14="http://schemas.microsoft.com/office/drawing/2010/main" val="0"/>
              </a:ext>
            </a:extLst>
          </a:blip>
          <a:srcRect l="9265" t="7159" r="9265" b="17897"/>
          <a:stretch>
            <a:fillRect/>
          </a:stretch>
        </p:blipFill>
        <p:spPr bwMode="auto">
          <a:xfrm>
            <a:off x="5029200" y="533400"/>
            <a:ext cx="5062538" cy="602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5142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p>
            <a:fld id="{D159CEE8-577F-4AAE-9434-74806DB9BA98}" type="slidenum">
              <a:rPr lang="en-CA" altLang="en-US"/>
              <a:pPr/>
              <a:t>273</a:t>
            </a:fld>
            <a:endParaRPr lang="en-CA" altLang="en-US"/>
          </a:p>
        </p:txBody>
      </p:sp>
      <p:sp>
        <p:nvSpPr>
          <p:cNvPr id="35842" name="Text Placeholder 1"/>
          <p:cNvSpPr>
            <a:spLocks noGrp="1"/>
          </p:cNvSpPr>
          <p:nvPr>
            <p:ph type="body" sz="half" idx="2"/>
          </p:nvPr>
        </p:nvSpPr>
        <p:spPr/>
        <p:txBody>
          <a:bodyPr/>
          <a:lstStyle/>
          <a:p>
            <a:r>
              <a:rPr lang="en-CA" altLang="en-US" smtClean="0"/>
              <a:t>Fig. 6.71 (Leon-Garcia)</a:t>
            </a:r>
          </a:p>
          <a:p>
            <a:endParaRPr lang="en-CA" altLang="en-US" smtClean="0"/>
          </a:p>
        </p:txBody>
      </p:sp>
      <p:sp>
        <p:nvSpPr>
          <p:cNvPr id="35843" name="Title 2"/>
          <p:cNvSpPr>
            <a:spLocks noGrp="1"/>
          </p:cNvSpPr>
          <p:nvPr>
            <p:ph type="title"/>
          </p:nvPr>
        </p:nvSpPr>
        <p:spPr/>
        <p:txBody>
          <a:bodyPr/>
          <a:lstStyle/>
          <a:p>
            <a:r>
              <a:rPr lang="en-CA" altLang="en-US" smtClean="0"/>
              <a:t>Transmission without RTS/CTS</a:t>
            </a:r>
          </a:p>
        </p:txBody>
      </p:sp>
      <p:pic>
        <p:nvPicPr>
          <p:cNvPr id="35846"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121026" y="1"/>
            <a:ext cx="7508875" cy="4568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8736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p>
            <a:fld id="{FCABF2C9-8816-4178-97D9-B1DA74C6366D}" type="slidenum">
              <a:rPr lang="en-CA" altLang="en-US"/>
              <a:pPr/>
              <a:t>274</a:t>
            </a:fld>
            <a:endParaRPr lang="en-CA" altLang="en-US"/>
          </a:p>
        </p:txBody>
      </p:sp>
      <p:sp>
        <p:nvSpPr>
          <p:cNvPr id="36866" name="Text Placeholder 1"/>
          <p:cNvSpPr>
            <a:spLocks noGrp="1"/>
          </p:cNvSpPr>
          <p:nvPr>
            <p:ph type="body" sz="half" idx="2"/>
          </p:nvPr>
        </p:nvSpPr>
        <p:spPr/>
        <p:txBody>
          <a:bodyPr/>
          <a:lstStyle/>
          <a:p>
            <a:r>
              <a:rPr lang="en-CA" altLang="en-US" smtClean="0"/>
              <a:t>Fig. 6.72 (Leon-Garcia)</a:t>
            </a:r>
          </a:p>
          <a:p>
            <a:endParaRPr lang="en-CA" altLang="en-US" smtClean="0"/>
          </a:p>
        </p:txBody>
      </p:sp>
      <p:sp>
        <p:nvSpPr>
          <p:cNvPr id="36867" name="Title 2"/>
          <p:cNvSpPr>
            <a:spLocks noGrp="1"/>
          </p:cNvSpPr>
          <p:nvPr>
            <p:ph type="title"/>
          </p:nvPr>
        </p:nvSpPr>
        <p:spPr/>
        <p:txBody>
          <a:bodyPr/>
          <a:lstStyle/>
          <a:p>
            <a:r>
              <a:rPr lang="en-CA" altLang="en-US" smtClean="0"/>
              <a:t>Transmission with RTS/CTS</a:t>
            </a:r>
          </a:p>
        </p:txBody>
      </p:sp>
      <p:pic>
        <p:nvPicPr>
          <p:cNvPr id="36870"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587751" y="1"/>
            <a:ext cx="6575425" cy="4568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23544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F49AF726-6753-49DC-B3D3-36DE78E661AA}" type="slidenum">
              <a:rPr lang="en-CA" altLang="en-US"/>
              <a:pPr/>
              <a:t>275</a:t>
            </a:fld>
            <a:endParaRPr lang="en-CA" altLang="en-US"/>
          </a:p>
        </p:txBody>
      </p:sp>
      <p:sp>
        <p:nvSpPr>
          <p:cNvPr id="37890" name="Rectangle 4"/>
          <p:cNvSpPr>
            <a:spLocks noGrp="1" noChangeArrowheads="1"/>
          </p:cNvSpPr>
          <p:nvPr>
            <p:ph type="title"/>
          </p:nvPr>
        </p:nvSpPr>
        <p:spPr>
          <a:xfrm>
            <a:off x="2136775" y="228600"/>
            <a:ext cx="8153400" cy="990600"/>
          </a:xfrm>
        </p:spPr>
        <p:txBody>
          <a:bodyPr/>
          <a:lstStyle/>
          <a:p>
            <a:r>
              <a:rPr kumimoji="1" lang="en-GB" altLang="en-US" smtClean="0"/>
              <a:t>Priority IFS Values</a:t>
            </a:r>
            <a:endParaRPr kumimoji="1" lang="en-US" altLang="en-US" smtClean="0"/>
          </a:p>
        </p:txBody>
      </p:sp>
      <p:sp>
        <p:nvSpPr>
          <p:cNvPr id="37891" name="Rectangle 5"/>
          <p:cNvSpPr>
            <a:spLocks noGrp="1" noChangeArrowheads="1"/>
          </p:cNvSpPr>
          <p:nvPr>
            <p:ph type="body" idx="1"/>
          </p:nvPr>
        </p:nvSpPr>
        <p:spPr>
          <a:xfrm>
            <a:off x="1981200" y="1676400"/>
            <a:ext cx="8458200" cy="4800600"/>
          </a:xfrm>
        </p:spPr>
        <p:txBody>
          <a:bodyPr/>
          <a:lstStyle/>
          <a:p>
            <a:r>
              <a:rPr kumimoji="1" lang="en-US" altLang="en-US" smtClean="0"/>
              <a:t>SIFS (short IFS) </a:t>
            </a:r>
            <a:endParaRPr kumimoji="1" lang="en-GB" altLang="en-US" smtClean="0"/>
          </a:p>
          <a:p>
            <a:pPr lvl="1"/>
            <a:r>
              <a:rPr kumimoji="1" lang="en-GB" altLang="en-US" smtClean="0"/>
              <a:t>for</a:t>
            </a:r>
            <a:r>
              <a:rPr kumimoji="1" lang="en-US" altLang="en-US" smtClean="0"/>
              <a:t> all immediate response actions</a:t>
            </a:r>
            <a:r>
              <a:rPr kumimoji="1" lang="en-GB" altLang="en-US" smtClean="0"/>
              <a:t> (see later)</a:t>
            </a:r>
            <a:r>
              <a:rPr kumimoji="1" lang="en-US" altLang="en-US" smtClean="0"/>
              <a:t> </a:t>
            </a:r>
            <a:endParaRPr kumimoji="1" lang="en-GB" altLang="en-US" smtClean="0"/>
          </a:p>
          <a:p>
            <a:r>
              <a:rPr kumimoji="1" lang="en-US" altLang="en-US" smtClean="0"/>
              <a:t>PIFS (point coordination function IFS)</a:t>
            </a:r>
            <a:endParaRPr kumimoji="1" lang="en-GB" altLang="en-US" smtClean="0"/>
          </a:p>
          <a:p>
            <a:pPr lvl="1"/>
            <a:r>
              <a:rPr kumimoji="1" lang="en-GB" altLang="en-US" smtClean="0"/>
              <a:t>used</a:t>
            </a:r>
            <a:r>
              <a:rPr kumimoji="1" lang="en-US" altLang="en-US" smtClean="0"/>
              <a:t> by the centralized controller in PCF scheme when issuing polls</a:t>
            </a:r>
          </a:p>
          <a:p>
            <a:r>
              <a:rPr kumimoji="1" lang="en-US" altLang="en-US" smtClean="0"/>
              <a:t>DIFS (distributed coordination function IFS)</a:t>
            </a:r>
            <a:endParaRPr kumimoji="1" lang="en-GB" altLang="en-US" smtClean="0"/>
          </a:p>
          <a:p>
            <a:pPr lvl="1"/>
            <a:r>
              <a:rPr kumimoji="1" lang="en-GB" altLang="en-US" smtClean="0"/>
              <a:t>used </a:t>
            </a:r>
            <a:r>
              <a:rPr kumimoji="1" lang="en-US" altLang="en-US" smtClean="0"/>
              <a:t>as minimum delay for asynchronous frames contending for access</a:t>
            </a:r>
          </a:p>
          <a:p>
            <a:endParaRPr kumimoji="1" lang="en-US" altLang="en-US" smtClean="0"/>
          </a:p>
        </p:txBody>
      </p:sp>
    </p:spTree>
    <p:extLst>
      <p:ext uri="{BB962C8B-B14F-4D97-AF65-F5344CB8AC3E}">
        <p14:creationId xmlns:p14="http://schemas.microsoft.com/office/powerpoint/2010/main" val="269363694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994FCA0B-F12F-4D71-A895-D96E7C94DBCA}" type="slidenum">
              <a:rPr lang="en-CA" altLang="en-US"/>
              <a:pPr/>
              <a:t>276</a:t>
            </a:fld>
            <a:endParaRPr lang="en-CA" altLang="en-US"/>
          </a:p>
        </p:txBody>
      </p:sp>
      <p:sp>
        <p:nvSpPr>
          <p:cNvPr id="38914" name="Rectangle 4"/>
          <p:cNvSpPr>
            <a:spLocks noGrp="1" noChangeArrowheads="1"/>
          </p:cNvSpPr>
          <p:nvPr>
            <p:ph type="title"/>
          </p:nvPr>
        </p:nvSpPr>
        <p:spPr>
          <a:xfrm>
            <a:off x="2136775" y="228600"/>
            <a:ext cx="8153400" cy="990600"/>
          </a:xfrm>
        </p:spPr>
        <p:txBody>
          <a:bodyPr/>
          <a:lstStyle/>
          <a:p>
            <a:r>
              <a:rPr kumimoji="1" lang="en-GB" altLang="en-US" smtClean="0"/>
              <a:t>SIFS Use</a:t>
            </a:r>
            <a:endParaRPr kumimoji="1" lang="en-US" altLang="en-US" smtClean="0"/>
          </a:p>
        </p:txBody>
      </p:sp>
      <p:sp>
        <p:nvSpPr>
          <p:cNvPr id="38915" name="Rectangle 5"/>
          <p:cNvSpPr>
            <a:spLocks noGrp="1" noChangeArrowheads="1"/>
          </p:cNvSpPr>
          <p:nvPr>
            <p:ph type="body" idx="1"/>
          </p:nvPr>
        </p:nvSpPr>
        <p:spPr>
          <a:xfrm>
            <a:off x="1981200" y="1676400"/>
            <a:ext cx="8229600" cy="4876800"/>
          </a:xfrm>
        </p:spPr>
        <p:txBody>
          <a:bodyPr/>
          <a:lstStyle/>
          <a:p>
            <a:pPr>
              <a:lnSpc>
                <a:spcPct val="90000"/>
              </a:lnSpc>
            </a:pPr>
            <a:r>
              <a:rPr kumimoji="1" lang="en-US" altLang="en-US"/>
              <a:t>SIFS gives</a:t>
            </a:r>
            <a:r>
              <a:rPr kumimoji="1" lang="en-GB" altLang="en-US"/>
              <a:t> </a:t>
            </a:r>
            <a:r>
              <a:rPr kumimoji="1" lang="en-US" altLang="en-US"/>
              <a:t>highest priority</a:t>
            </a:r>
            <a:endParaRPr kumimoji="1" lang="en-GB" altLang="en-US"/>
          </a:p>
          <a:p>
            <a:pPr lvl="1">
              <a:lnSpc>
                <a:spcPct val="90000"/>
              </a:lnSpc>
            </a:pPr>
            <a:r>
              <a:rPr kumimoji="1" lang="en-GB" altLang="en-US"/>
              <a:t>over</a:t>
            </a:r>
            <a:r>
              <a:rPr kumimoji="1" lang="en-US" altLang="en-US"/>
              <a:t> stations waiting PIFS or DIFS time</a:t>
            </a:r>
            <a:endParaRPr kumimoji="1" lang="en-GB" altLang="en-US"/>
          </a:p>
          <a:p>
            <a:pPr>
              <a:lnSpc>
                <a:spcPct val="90000"/>
              </a:lnSpc>
            </a:pPr>
            <a:r>
              <a:rPr kumimoji="1" lang="en-US" altLang="en-US"/>
              <a:t>SIFS used in following circumstances:</a:t>
            </a:r>
          </a:p>
          <a:p>
            <a:pPr lvl="1">
              <a:lnSpc>
                <a:spcPct val="90000"/>
              </a:lnSpc>
            </a:pPr>
            <a:r>
              <a:rPr kumimoji="1" lang="en-US" altLang="en-US"/>
              <a:t>Acknowledgment (ACK)</a:t>
            </a:r>
          </a:p>
          <a:p>
            <a:pPr lvl="2">
              <a:lnSpc>
                <a:spcPct val="90000"/>
              </a:lnSpc>
            </a:pPr>
            <a:r>
              <a:rPr kumimoji="1" lang="en-GB" altLang="en-US"/>
              <a:t>station </a:t>
            </a:r>
            <a:r>
              <a:rPr kumimoji="1" lang="en-US" altLang="en-US"/>
              <a:t>responds with ACK after waiting SIFS gap</a:t>
            </a:r>
          </a:p>
          <a:p>
            <a:pPr lvl="2">
              <a:lnSpc>
                <a:spcPct val="90000"/>
              </a:lnSpc>
            </a:pPr>
            <a:r>
              <a:rPr kumimoji="1" lang="en-US" altLang="en-US"/>
              <a:t>for efficient collision detect &amp; multi-frame transmission</a:t>
            </a:r>
          </a:p>
          <a:p>
            <a:pPr lvl="1">
              <a:lnSpc>
                <a:spcPct val="90000"/>
              </a:lnSpc>
            </a:pPr>
            <a:r>
              <a:rPr kumimoji="1" lang="en-US" altLang="en-US"/>
              <a:t>Clear to Send (CTS)</a:t>
            </a:r>
          </a:p>
          <a:p>
            <a:pPr lvl="2">
              <a:lnSpc>
                <a:spcPct val="90000"/>
              </a:lnSpc>
            </a:pPr>
            <a:r>
              <a:rPr kumimoji="1" lang="en-GB" altLang="en-US"/>
              <a:t>station </a:t>
            </a:r>
            <a:r>
              <a:rPr kumimoji="1" lang="en-US" altLang="en-US"/>
              <a:t>ensures data frame gets through by issuing RTS</a:t>
            </a:r>
          </a:p>
          <a:p>
            <a:pPr lvl="2">
              <a:lnSpc>
                <a:spcPct val="90000"/>
              </a:lnSpc>
            </a:pPr>
            <a:r>
              <a:rPr kumimoji="1" lang="en-GB" altLang="en-US"/>
              <a:t>and waits for CTS response from destination</a:t>
            </a:r>
          </a:p>
          <a:p>
            <a:pPr lvl="1">
              <a:lnSpc>
                <a:spcPct val="90000"/>
              </a:lnSpc>
            </a:pPr>
            <a:r>
              <a:rPr kumimoji="1" lang="en-US" altLang="en-US"/>
              <a:t>Poll response</a:t>
            </a:r>
          </a:p>
          <a:p>
            <a:pPr lvl="2">
              <a:lnSpc>
                <a:spcPct val="90000"/>
              </a:lnSpc>
            </a:pPr>
            <a:r>
              <a:rPr kumimoji="1" lang="en-GB" altLang="en-US"/>
              <a:t>see Point coordination Function (PCF) discussion next</a:t>
            </a:r>
            <a:endParaRPr kumimoji="1" lang="en-US" altLang="en-US"/>
          </a:p>
          <a:p>
            <a:pPr lvl="1">
              <a:lnSpc>
                <a:spcPct val="90000"/>
              </a:lnSpc>
            </a:pPr>
            <a:endParaRPr kumimoji="1" lang="en-GB" altLang="en-US"/>
          </a:p>
        </p:txBody>
      </p:sp>
    </p:spTree>
    <p:extLst>
      <p:ext uri="{BB962C8B-B14F-4D97-AF65-F5344CB8AC3E}">
        <p14:creationId xmlns:p14="http://schemas.microsoft.com/office/powerpoint/2010/main" val="332882495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7F5B6D38-BC3E-4AAF-8CC5-3270D0884775}" type="slidenum">
              <a:rPr lang="en-CA" altLang="en-US"/>
              <a:pPr/>
              <a:t>277</a:t>
            </a:fld>
            <a:endParaRPr lang="en-CA" altLang="en-US"/>
          </a:p>
        </p:txBody>
      </p:sp>
      <p:sp>
        <p:nvSpPr>
          <p:cNvPr id="39938" name="Rectangle 4"/>
          <p:cNvSpPr>
            <a:spLocks noGrp="1" noChangeArrowheads="1"/>
          </p:cNvSpPr>
          <p:nvPr>
            <p:ph type="title"/>
          </p:nvPr>
        </p:nvSpPr>
        <p:spPr>
          <a:xfrm>
            <a:off x="2136775" y="228600"/>
            <a:ext cx="8153400" cy="990600"/>
          </a:xfrm>
        </p:spPr>
        <p:txBody>
          <a:bodyPr/>
          <a:lstStyle/>
          <a:p>
            <a:r>
              <a:rPr kumimoji="1" lang="en-GB" altLang="en-US" smtClean="0"/>
              <a:t>PIFS and DIFS Use</a:t>
            </a:r>
            <a:endParaRPr kumimoji="1" lang="en-US" altLang="en-US" smtClean="0"/>
          </a:p>
        </p:txBody>
      </p:sp>
      <p:sp>
        <p:nvSpPr>
          <p:cNvPr id="39939" name="Rectangle 5"/>
          <p:cNvSpPr>
            <a:spLocks noGrp="1" noChangeArrowheads="1"/>
          </p:cNvSpPr>
          <p:nvPr>
            <p:ph type="body" idx="1"/>
          </p:nvPr>
        </p:nvSpPr>
        <p:spPr>
          <a:xfrm>
            <a:off x="2136775" y="1600200"/>
            <a:ext cx="8153400" cy="4495800"/>
          </a:xfrm>
        </p:spPr>
        <p:txBody>
          <a:bodyPr/>
          <a:lstStyle/>
          <a:p>
            <a:r>
              <a:rPr kumimoji="1" lang="en-US" altLang="en-US" smtClean="0"/>
              <a:t>PIFS used by centralized controller</a:t>
            </a:r>
            <a:endParaRPr kumimoji="1" lang="en-GB" altLang="en-US" smtClean="0"/>
          </a:p>
          <a:p>
            <a:pPr lvl="1"/>
            <a:r>
              <a:rPr kumimoji="1" lang="en-GB" altLang="en-US" smtClean="0"/>
              <a:t>for issuing </a:t>
            </a:r>
            <a:r>
              <a:rPr kumimoji="1" lang="en-US" altLang="en-US" smtClean="0"/>
              <a:t>polls</a:t>
            </a:r>
            <a:endParaRPr kumimoji="1" lang="en-GB" altLang="en-US" smtClean="0"/>
          </a:p>
          <a:p>
            <a:pPr lvl="1"/>
            <a:r>
              <a:rPr kumimoji="1" lang="en-GB" altLang="en-US" smtClean="0"/>
              <a:t>has</a:t>
            </a:r>
            <a:r>
              <a:rPr kumimoji="1" lang="en-US" altLang="en-US" smtClean="0"/>
              <a:t> precedence over normal contention traffic</a:t>
            </a:r>
            <a:endParaRPr kumimoji="1" lang="en-GB" altLang="en-US" smtClean="0"/>
          </a:p>
          <a:p>
            <a:pPr lvl="1"/>
            <a:r>
              <a:rPr kumimoji="1" lang="en-GB" altLang="en-US" smtClean="0"/>
              <a:t>but not SIFS</a:t>
            </a:r>
            <a:endParaRPr kumimoji="1" lang="en-US" altLang="en-US" smtClean="0"/>
          </a:p>
          <a:p>
            <a:r>
              <a:rPr kumimoji="1" lang="en-US" altLang="en-US" smtClean="0"/>
              <a:t>DIFS used for all ordinary asynchronous traffic</a:t>
            </a:r>
          </a:p>
        </p:txBody>
      </p:sp>
    </p:spTree>
    <p:extLst>
      <p:ext uri="{BB962C8B-B14F-4D97-AF65-F5344CB8AC3E}">
        <p14:creationId xmlns:p14="http://schemas.microsoft.com/office/powerpoint/2010/main" val="20358225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F9A9214F-F7D8-4F2C-B73F-C702369C0002}" type="slidenum">
              <a:rPr lang="en-CA" altLang="en-US"/>
              <a:pPr/>
              <a:t>278</a:t>
            </a:fld>
            <a:endParaRPr lang="en-CA" altLang="en-US"/>
          </a:p>
        </p:txBody>
      </p:sp>
      <p:sp>
        <p:nvSpPr>
          <p:cNvPr id="65538" name="Rectangle 2"/>
          <p:cNvSpPr>
            <a:spLocks noGrp="1" noChangeArrowheads="1"/>
          </p:cNvSpPr>
          <p:nvPr>
            <p:ph type="title"/>
          </p:nvPr>
        </p:nvSpPr>
        <p:spPr/>
        <p:txBody>
          <a:bodyPr>
            <a:normAutofit/>
          </a:bodyPr>
          <a:lstStyle/>
          <a:p>
            <a:pPr>
              <a:defRPr/>
            </a:pPr>
            <a:r>
              <a:rPr kumimoji="1" lang="en-GB"/>
              <a:t>IEEE 802.11 MAC Timing</a:t>
            </a:r>
            <a:br>
              <a:rPr kumimoji="1" lang="en-GB"/>
            </a:br>
            <a:r>
              <a:rPr kumimoji="1" lang="en-GB"/>
              <a:t>Basic Access Method</a:t>
            </a:r>
            <a:endParaRPr kumimoji="1" lang="en-US"/>
          </a:p>
        </p:txBody>
      </p:sp>
      <p:pic>
        <p:nvPicPr>
          <p:cNvPr id="40963" name="Picture 4" descr="&#10;MAC Timing                                                     002828FE  Mnementh                      BEAE7A2F:"/>
          <p:cNvPicPr>
            <a:picLocks noChangeAspect="1" noChangeArrowheads="1"/>
          </p:cNvPicPr>
          <p:nvPr/>
        </p:nvPicPr>
        <p:blipFill>
          <a:blip r:embed="rId3">
            <a:extLst>
              <a:ext uri="{28A0092B-C50C-407E-A947-70E740481C1C}">
                <a14:useLocalDpi xmlns:a14="http://schemas.microsoft.com/office/drawing/2010/main" val="0"/>
              </a:ext>
            </a:extLst>
          </a:blip>
          <a:srcRect l="9265" t="7159" r="4633" b="64432"/>
          <a:stretch>
            <a:fillRect/>
          </a:stretch>
        </p:blipFill>
        <p:spPr bwMode="auto">
          <a:xfrm>
            <a:off x="3006726" y="2549525"/>
            <a:ext cx="66913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51777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6DD4C204-B563-4FE4-BFB6-E58CE0755406}" type="slidenum">
              <a:rPr lang="en-CA" altLang="en-US"/>
              <a:pPr/>
              <a:t>279</a:t>
            </a:fld>
            <a:endParaRPr lang="en-CA" altLang="en-US"/>
          </a:p>
        </p:txBody>
      </p:sp>
      <p:sp>
        <p:nvSpPr>
          <p:cNvPr id="108548" name="Rectangle 4"/>
          <p:cNvSpPr>
            <a:spLocks noGrp="1" noChangeArrowheads="1"/>
          </p:cNvSpPr>
          <p:nvPr>
            <p:ph type="title"/>
          </p:nvPr>
        </p:nvSpPr>
        <p:spPr>
          <a:xfrm>
            <a:off x="2136775" y="228600"/>
            <a:ext cx="8153400" cy="990600"/>
          </a:xfrm>
        </p:spPr>
        <p:txBody>
          <a:bodyPr>
            <a:normAutofit/>
          </a:bodyPr>
          <a:lstStyle/>
          <a:p>
            <a:pPr>
              <a:defRPr/>
            </a:pPr>
            <a:r>
              <a:rPr kumimoji="1" lang="en-GB"/>
              <a:t>Point Coordination Function (PCF)</a:t>
            </a:r>
            <a:endParaRPr kumimoji="1" lang="en-US"/>
          </a:p>
        </p:txBody>
      </p:sp>
      <p:sp>
        <p:nvSpPr>
          <p:cNvPr id="108549" name="Rectangle 5"/>
          <p:cNvSpPr>
            <a:spLocks noGrp="1" noChangeArrowheads="1"/>
          </p:cNvSpPr>
          <p:nvPr>
            <p:ph type="body" idx="1"/>
          </p:nvPr>
        </p:nvSpPr>
        <p:spPr>
          <a:xfrm>
            <a:off x="2136775" y="1600201"/>
            <a:ext cx="8153400" cy="4829175"/>
          </a:xfrm>
        </p:spPr>
        <p:txBody>
          <a:bodyPr>
            <a:normAutofit fontScale="92500" lnSpcReduction="10000"/>
          </a:bodyPr>
          <a:lstStyle/>
          <a:p>
            <a:pPr marL="320040" indent="-320040">
              <a:buFont typeface="Wingdings"/>
              <a:buChar char=""/>
              <a:defRPr/>
            </a:pPr>
            <a:r>
              <a:rPr kumimoji="1" lang="en-GB" sz="2400" dirty="0"/>
              <a:t>alternative</a:t>
            </a:r>
            <a:r>
              <a:rPr kumimoji="1" lang="en-US" sz="2400" dirty="0"/>
              <a:t> access method implemented on top of DCF</a:t>
            </a:r>
            <a:endParaRPr kumimoji="1" lang="en-GB" sz="2400" dirty="0"/>
          </a:p>
          <a:p>
            <a:pPr marL="320040" indent="-320040">
              <a:buFont typeface="Wingdings"/>
              <a:buChar char=""/>
              <a:defRPr/>
            </a:pPr>
            <a:r>
              <a:rPr kumimoji="1" lang="en-GB" sz="2400" dirty="0"/>
              <a:t>polling</a:t>
            </a:r>
            <a:r>
              <a:rPr kumimoji="1" lang="en-US" sz="2400" dirty="0"/>
              <a:t> by centralized polling master (point coordinator)</a:t>
            </a:r>
            <a:endParaRPr kumimoji="1" lang="en-GB" sz="2400" dirty="0"/>
          </a:p>
          <a:p>
            <a:pPr marL="320040" indent="-320040">
              <a:buFont typeface="Wingdings"/>
              <a:buChar char=""/>
              <a:defRPr/>
            </a:pPr>
            <a:r>
              <a:rPr kumimoji="1" lang="en-GB" sz="2400" dirty="0"/>
              <a:t>uses </a:t>
            </a:r>
            <a:r>
              <a:rPr kumimoji="1" lang="en-US" sz="2400" dirty="0"/>
              <a:t>PIFS when issuing polls</a:t>
            </a:r>
            <a:endParaRPr kumimoji="1" lang="en-GB" sz="2400" dirty="0"/>
          </a:p>
          <a:p>
            <a:pPr marL="320040" indent="-320040">
              <a:buFont typeface="Wingdings"/>
              <a:buChar char=""/>
              <a:defRPr/>
            </a:pPr>
            <a:r>
              <a:rPr kumimoji="1" lang="en-GB" sz="2400" dirty="0"/>
              <a:t>point</a:t>
            </a:r>
            <a:r>
              <a:rPr kumimoji="1" lang="en-US" sz="2400" dirty="0"/>
              <a:t> coordinator polls in round-robin to stations configured for polling</a:t>
            </a:r>
            <a:endParaRPr kumimoji="1" lang="en-GB" sz="2400" dirty="0"/>
          </a:p>
          <a:p>
            <a:pPr marL="320040" indent="-320040">
              <a:buFont typeface="Wingdings"/>
              <a:buChar char=""/>
              <a:defRPr/>
            </a:pPr>
            <a:r>
              <a:rPr kumimoji="1" lang="en-US" sz="2400" dirty="0"/>
              <a:t>when poll issued, polled station may respond using SIFS</a:t>
            </a:r>
            <a:endParaRPr kumimoji="1" lang="en-GB" sz="2400" dirty="0"/>
          </a:p>
          <a:p>
            <a:pPr marL="320040" indent="-320040">
              <a:buFont typeface="Wingdings"/>
              <a:buChar char=""/>
              <a:defRPr/>
            </a:pPr>
            <a:r>
              <a:rPr kumimoji="1" lang="en-US" sz="2400" dirty="0"/>
              <a:t>if point coordinator receives response, it issues another poll using PIFS</a:t>
            </a:r>
            <a:endParaRPr kumimoji="1" lang="en-GB" sz="2400" dirty="0"/>
          </a:p>
          <a:p>
            <a:pPr marL="320040" indent="-320040">
              <a:buFont typeface="Wingdings"/>
              <a:buChar char=""/>
              <a:defRPr/>
            </a:pPr>
            <a:r>
              <a:rPr kumimoji="1" lang="en-US" sz="2400" dirty="0"/>
              <a:t>if no response during expected turnaround time, coordinator issues poll</a:t>
            </a:r>
          </a:p>
          <a:p>
            <a:pPr marL="320040" indent="-320040">
              <a:buFont typeface="Wingdings"/>
              <a:buChar char=""/>
              <a:defRPr/>
            </a:pPr>
            <a:r>
              <a:rPr kumimoji="1" lang="en-US" sz="2400" dirty="0"/>
              <a:t>coordinator could lock out </a:t>
            </a:r>
            <a:r>
              <a:rPr kumimoji="1" lang="en-US" sz="2400" dirty="0" err="1"/>
              <a:t>async</a:t>
            </a:r>
            <a:r>
              <a:rPr kumimoji="1" lang="en-US" sz="2400" dirty="0"/>
              <a:t> traffic by issuing polls</a:t>
            </a:r>
            <a:endParaRPr kumimoji="1" lang="en-GB" sz="2400" dirty="0"/>
          </a:p>
          <a:p>
            <a:pPr marL="320040" indent="-320040">
              <a:buFont typeface="Wingdings"/>
              <a:buChar char=""/>
              <a:defRPr/>
            </a:pPr>
            <a:r>
              <a:rPr kumimoji="1" lang="en-GB" sz="2400" dirty="0"/>
              <a:t>have a </a:t>
            </a:r>
            <a:r>
              <a:rPr kumimoji="1" lang="en-GB" sz="2400" dirty="0" err="1"/>
              <a:t>superframe</a:t>
            </a:r>
            <a:r>
              <a:rPr kumimoji="1" lang="en-GB" sz="2400" dirty="0"/>
              <a:t> interval</a:t>
            </a:r>
            <a:r>
              <a:rPr kumimoji="1" lang="en-US" sz="2400" dirty="0"/>
              <a:t> defined</a:t>
            </a:r>
          </a:p>
          <a:p>
            <a:pPr marL="320040" indent="-320040">
              <a:buFont typeface="Wingdings"/>
              <a:buChar char=""/>
              <a:defRPr/>
            </a:pPr>
            <a:r>
              <a:rPr kumimoji="1" lang="en-US" sz="2400" dirty="0">
                <a:solidFill>
                  <a:srgbClr val="C00000"/>
                </a:solidFill>
              </a:rPr>
              <a:t>not suitable for use in WMNs</a:t>
            </a:r>
            <a:endParaRPr kumimoji="1" lang="en-GB" sz="2400" dirty="0">
              <a:solidFill>
                <a:srgbClr val="C00000"/>
              </a:solidFill>
            </a:endParaRPr>
          </a:p>
          <a:p>
            <a:pPr marL="320040" indent="-320040">
              <a:buFont typeface="Wingdings"/>
              <a:buChar char=""/>
              <a:defRPr/>
            </a:pPr>
            <a:endParaRPr kumimoji="1" lang="en-US" sz="2400" dirty="0"/>
          </a:p>
        </p:txBody>
      </p:sp>
    </p:spTree>
    <p:extLst>
      <p:ext uri="{BB962C8B-B14F-4D97-AF65-F5344CB8AC3E}">
        <p14:creationId xmlns:p14="http://schemas.microsoft.com/office/powerpoint/2010/main" val="842760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en-US" dirty="0"/>
          </a:p>
        </p:txBody>
      </p:sp>
      <p:graphicFrame>
        <p:nvGraphicFramePr>
          <p:cNvPr id="4098" name="Object 2"/>
          <p:cNvGraphicFramePr>
            <a:graphicFrameLocks noChangeAspect="1"/>
          </p:cNvGraphicFramePr>
          <p:nvPr/>
        </p:nvGraphicFramePr>
        <p:xfrm>
          <a:off x="2362200" y="1227885"/>
          <a:ext cx="6948510" cy="5280867"/>
        </p:xfrm>
        <a:graphic>
          <a:graphicData uri="http://schemas.openxmlformats.org/presentationml/2006/ole">
            <mc:AlternateContent xmlns:mc="http://schemas.openxmlformats.org/markup-compatibility/2006">
              <mc:Choice xmlns:v="urn:schemas-microsoft-com:vml" Requires="v">
                <p:oleObj spid="_x0000_s5135" name="Visio" r:id="rId3" imgW="3955999" imgH="3007462" progId="">
                  <p:embed/>
                </p:oleObj>
              </mc:Choice>
              <mc:Fallback>
                <p:oleObj name="Visio" r:id="rId3" imgW="3955999" imgH="3007462" progId="">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227885"/>
                        <a:ext cx="6948510" cy="52808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9"/>
          <p:cNvSpPr txBox="1">
            <a:spLocks noChangeArrowheads="1"/>
          </p:cNvSpPr>
          <p:nvPr/>
        </p:nvSpPr>
        <p:spPr bwMode="auto">
          <a:xfrm>
            <a:off x="4541020" y="3643314"/>
            <a:ext cx="1603259" cy="707886"/>
          </a:xfrm>
          <a:prstGeom prst="rect">
            <a:avLst/>
          </a:prstGeom>
          <a:noFill/>
          <a:ln w="9525">
            <a:noFill/>
            <a:miter lim="800000"/>
            <a:headEnd/>
            <a:tailEnd/>
          </a:ln>
          <a:effectLst/>
        </p:spPr>
        <p:txBody>
          <a:bodyPr wrap="none">
            <a:spAutoFit/>
          </a:bodyPr>
          <a:lstStyle/>
          <a:p>
            <a:pPr algn="ctr"/>
            <a:r>
              <a:rPr lang="en-US" sz="2000" b="1" dirty="0">
                <a:solidFill>
                  <a:srgbClr val="CC0000"/>
                </a:solidFill>
              </a:rPr>
              <a:t>PROTOKOL</a:t>
            </a:r>
          </a:p>
          <a:p>
            <a:pPr algn="ctr"/>
            <a:r>
              <a:rPr lang="en-US" sz="2000" b="1" dirty="0">
                <a:solidFill>
                  <a:srgbClr val="CC0000"/>
                </a:solidFill>
              </a:rPr>
              <a:t>KOMUNIKASI</a:t>
            </a:r>
            <a:endParaRPr lang="en-US" sz="2000" b="1" dirty="0">
              <a:solidFill>
                <a:srgbClr val="CC0000"/>
              </a:solidFill>
            </a:endParaRPr>
          </a:p>
        </p:txBody>
      </p:sp>
    </p:spTree>
    <p:extLst>
      <p:ext uri="{BB962C8B-B14F-4D97-AF65-F5344CB8AC3E}">
        <p14:creationId xmlns:p14="http://schemas.microsoft.com/office/powerpoint/2010/main" val="314808222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2"/>
          <p:cNvSpPr>
            <a:spLocks noGrp="1"/>
          </p:cNvSpPr>
          <p:nvPr>
            <p:ph type="sldNum" sz="quarter" idx="11"/>
          </p:nvPr>
        </p:nvSpPr>
        <p:spPr/>
        <p:txBody>
          <a:bodyPr/>
          <a:lstStyle/>
          <a:p>
            <a:fld id="{654E5636-877D-4C3F-8793-645F892E90A9}" type="slidenum">
              <a:rPr lang="en-CA" altLang="en-US"/>
              <a:pPr/>
              <a:t>280</a:t>
            </a:fld>
            <a:endParaRPr lang="en-CA" altLang="en-US"/>
          </a:p>
        </p:txBody>
      </p:sp>
      <p:sp>
        <p:nvSpPr>
          <p:cNvPr id="43010" name="Text Placeholder 1"/>
          <p:cNvSpPr>
            <a:spLocks noGrp="1"/>
          </p:cNvSpPr>
          <p:nvPr>
            <p:ph type="body" sz="half" idx="2"/>
          </p:nvPr>
        </p:nvSpPr>
        <p:spPr/>
        <p:txBody>
          <a:bodyPr/>
          <a:lstStyle/>
          <a:p>
            <a:r>
              <a:rPr lang="en-CA" altLang="en-US" smtClean="0"/>
              <a:t>Fig. 6.73 (Leon-Garcia)</a:t>
            </a:r>
          </a:p>
          <a:p>
            <a:endParaRPr lang="en-CA" altLang="en-US" smtClean="0"/>
          </a:p>
        </p:txBody>
      </p:sp>
      <p:sp>
        <p:nvSpPr>
          <p:cNvPr id="43011" name="Title 2"/>
          <p:cNvSpPr>
            <a:spLocks noGrp="1"/>
          </p:cNvSpPr>
          <p:nvPr>
            <p:ph type="title"/>
          </p:nvPr>
        </p:nvSpPr>
        <p:spPr/>
        <p:txBody>
          <a:bodyPr/>
          <a:lstStyle/>
          <a:p>
            <a:r>
              <a:rPr lang="en-CA" altLang="en-US" smtClean="0"/>
              <a:t>Point coordination frame transfer</a:t>
            </a:r>
          </a:p>
        </p:txBody>
      </p:sp>
      <p:pic>
        <p:nvPicPr>
          <p:cNvPr id="43014"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084514" y="12700"/>
            <a:ext cx="7583487" cy="45418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23872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A9792429-C385-4E0D-9537-0ACE48FB6139}" type="slidenum">
              <a:rPr lang="en-CA" altLang="en-US"/>
              <a:pPr/>
              <a:t>281</a:t>
            </a:fld>
            <a:endParaRPr lang="en-CA" altLang="en-US"/>
          </a:p>
        </p:txBody>
      </p:sp>
      <p:sp>
        <p:nvSpPr>
          <p:cNvPr id="44034" name="Rectangle 2"/>
          <p:cNvSpPr>
            <a:spLocks noGrp="1" noChangeArrowheads="1"/>
          </p:cNvSpPr>
          <p:nvPr>
            <p:ph type="title"/>
          </p:nvPr>
        </p:nvSpPr>
        <p:spPr/>
        <p:txBody>
          <a:bodyPr/>
          <a:lstStyle/>
          <a:p>
            <a:r>
              <a:rPr kumimoji="1" lang="en-GB" altLang="en-US" smtClean="0"/>
              <a:t>PCF Superframe Timing</a:t>
            </a:r>
            <a:endParaRPr kumimoji="1" lang="en-US" altLang="en-US" smtClean="0"/>
          </a:p>
        </p:txBody>
      </p:sp>
      <p:pic>
        <p:nvPicPr>
          <p:cNvPr id="44035" name="Picture 4" descr="&#10;MAC Timing                                                     002828FE  Mnementh                      BEAE7A2F:"/>
          <p:cNvPicPr>
            <a:picLocks noChangeAspect="1" noChangeArrowheads="1"/>
          </p:cNvPicPr>
          <p:nvPr/>
        </p:nvPicPr>
        <p:blipFill>
          <a:blip r:embed="rId3">
            <a:extLst>
              <a:ext uri="{28A0092B-C50C-407E-A947-70E740481C1C}">
                <a14:useLocalDpi xmlns:a14="http://schemas.microsoft.com/office/drawing/2010/main" val="0"/>
              </a:ext>
            </a:extLst>
          </a:blip>
          <a:srcRect l="9265" t="39375" r="4633" b="32216"/>
          <a:stretch>
            <a:fillRect/>
          </a:stretch>
        </p:blipFill>
        <p:spPr bwMode="auto">
          <a:xfrm>
            <a:off x="2895601" y="2484439"/>
            <a:ext cx="6691313"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13066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DC386A04-C8E8-4585-986D-90BA35A9D16F}" type="slidenum">
              <a:rPr lang="en-CA" altLang="en-US"/>
              <a:pPr/>
              <a:t>282</a:t>
            </a:fld>
            <a:endParaRPr lang="en-CA" altLang="en-US"/>
          </a:p>
        </p:txBody>
      </p:sp>
      <p:sp>
        <p:nvSpPr>
          <p:cNvPr id="62466" name="Rectangle 2"/>
          <p:cNvSpPr>
            <a:spLocks noGrp="1" noChangeArrowheads="1"/>
          </p:cNvSpPr>
          <p:nvPr>
            <p:ph type="title"/>
          </p:nvPr>
        </p:nvSpPr>
        <p:spPr/>
        <p:txBody>
          <a:bodyPr>
            <a:normAutofit/>
          </a:bodyPr>
          <a:lstStyle/>
          <a:p>
            <a:pPr>
              <a:defRPr/>
            </a:pPr>
            <a:r>
              <a:rPr kumimoji="1" lang="en-GB"/>
              <a:t>IEEE 802.11 MAC Frame Format</a:t>
            </a:r>
            <a:endParaRPr kumimoji="1" lang="en-US"/>
          </a:p>
        </p:txBody>
      </p:sp>
      <p:pic>
        <p:nvPicPr>
          <p:cNvPr id="45059" name="Picture 5" descr="Frame Format                                                   002828FE  Mnementh                      BEAE7A2F:"/>
          <p:cNvPicPr>
            <a:picLocks noChangeAspect="1" noChangeArrowheads="1"/>
          </p:cNvPicPr>
          <p:nvPr/>
        </p:nvPicPr>
        <p:blipFill>
          <a:blip r:embed="rId3">
            <a:extLst>
              <a:ext uri="{28A0092B-C50C-407E-A947-70E740481C1C}">
                <a14:useLocalDpi xmlns:a14="http://schemas.microsoft.com/office/drawing/2010/main" val="0"/>
              </a:ext>
            </a:extLst>
          </a:blip>
          <a:srcRect t="27794" b="32426"/>
          <a:stretch>
            <a:fillRect/>
          </a:stretch>
        </p:blipFill>
        <p:spPr bwMode="auto">
          <a:xfrm>
            <a:off x="1524000" y="2209801"/>
            <a:ext cx="9144000"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803014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2D27B886-122F-4711-8EF1-48C8C346C7DD}" type="slidenum">
              <a:rPr lang="en-CA" altLang="en-US"/>
              <a:pPr/>
              <a:t>283</a:t>
            </a:fld>
            <a:endParaRPr lang="en-CA" altLang="en-US"/>
          </a:p>
        </p:txBody>
      </p:sp>
      <p:sp>
        <p:nvSpPr>
          <p:cNvPr id="46082" name="Rectangle 4"/>
          <p:cNvSpPr>
            <a:spLocks noGrp="1" noChangeArrowheads="1"/>
          </p:cNvSpPr>
          <p:nvPr>
            <p:ph type="title"/>
          </p:nvPr>
        </p:nvSpPr>
        <p:spPr>
          <a:xfrm>
            <a:off x="2136775" y="228600"/>
            <a:ext cx="8153400" cy="990600"/>
          </a:xfrm>
        </p:spPr>
        <p:txBody>
          <a:bodyPr/>
          <a:lstStyle/>
          <a:p>
            <a:r>
              <a:rPr kumimoji="1" lang="en-GB" altLang="en-US" smtClean="0"/>
              <a:t>Control Frames</a:t>
            </a:r>
            <a:endParaRPr kumimoji="1" lang="en-US" altLang="en-US" smtClean="0"/>
          </a:p>
        </p:txBody>
      </p:sp>
      <p:sp>
        <p:nvSpPr>
          <p:cNvPr id="46083" name="Rectangle 5"/>
          <p:cNvSpPr>
            <a:spLocks noGrp="1" noChangeArrowheads="1"/>
          </p:cNvSpPr>
          <p:nvPr>
            <p:ph type="body" idx="1"/>
          </p:nvPr>
        </p:nvSpPr>
        <p:spPr>
          <a:xfrm>
            <a:off x="1981200" y="1643064"/>
            <a:ext cx="8229600" cy="4986337"/>
          </a:xfrm>
        </p:spPr>
        <p:txBody>
          <a:bodyPr/>
          <a:lstStyle/>
          <a:p>
            <a:r>
              <a:rPr kumimoji="1" lang="en-US" altLang="en-US" sz="2400"/>
              <a:t>Power Save-Poll (PS-Poll) </a:t>
            </a:r>
            <a:endParaRPr kumimoji="1" lang="en-GB" altLang="en-US" sz="2400"/>
          </a:p>
          <a:p>
            <a:pPr lvl="1"/>
            <a:r>
              <a:rPr kumimoji="1" lang="en-GB" altLang="en-US" sz="2000"/>
              <a:t>request</a:t>
            </a:r>
            <a:r>
              <a:rPr kumimoji="1" lang="en-US" altLang="en-US" sz="2000"/>
              <a:t> AP transmit buffered frame when in power-saving mode</a:t>
            </a:r>
          </a:p>
          <a:p>
            <a:r>
              <a:rPr kumimoji="1" lang="en-US" altLang="en-US" sz="2400"/>
              <a:t>Request to Send (RTS)</a:t>
            </a:r>
            <a:endParaRPr kumimoji="1" lang="en-GB" altLang="en-US" sz="2400"/>
          </a:p>
          <a:p>
            <a:pPr lvl="1"/>
            <a:r>
              <a:rPr kumimoji="1" lang="en-GB" altLang="en-US" sz="2000"/>
              <a:t>first</a:t>
            </a:r>
            <a:r>
              <a:rPr kumimoji="1" lang="en-US" altLang="en-US" sz="2000"/>
              <a:t> frame in four-way frame exchange</a:t>
            </a:r>
            <a:endParaRPr kumimoji="1" lang="en-GB" altLang="en-US" sz="2000"/>
          </a:p>
          <a:p>
            <a:r>
              <a:rPr kumimoji="1" lang="en-US" altLang="en-US" sz="2400"/>
              <a:t>Clear to Send (CTS)</a:t>
            </a:r>
            <a:endParaRPr kumimoji="1" lang="en-GB" altLang="en-US" sz="2400"/>
          </a:p>
          <a:p>
            <a:pPr lvl="1"/>
            <a:r>
              <a:rPr kumimoji="1" lang="en-GB" altLang="en-US" sz="2000"/>
              <a:t>second </a:t>
            </a:r>
            <a:r>
              <a:rPr kumimoji="1" lang="en-US" altLang="en-US" sz="2000"/>
              <a:t>frame in four-way exchange</a:t>
            </a:r>
            <a:endParaRPr kumimoji="1" lang="en-GB" altLang="en-US" sz="2000"/>
          </a:p>
          <a:p>
            <a:r>
              <a:rPr kumimoji="1" lang="en-US" altLang="en-US" sz="2400"/>
              <a:t>Acknowledgment</a:t>
            </a:r>
            <a:r>
              <a:rPr kumimoji="1" lang="en-GB" altLang="en-US" sz="2400"/>
              <a:t> (ACK)</a:t>
            </a:r>
          </a:p>
          <a:p>
            <a:r>
              <a:rPr kumimoji="1" lang="en-US" altLang="en-US" sz="2400"/>
              <a:t>Contention-Free (CF)-end</a:t>
            </a:r>
            <a:endParaRPr kumimoji="1" lang="en-GB" altLang="en-US" sz="2400"/>
          </a:p>
          <a:p>
            <a:pPr lvl="1"/>
            <a:r>
              <a:rPr kumimoji="1" lang="en-US" altLang="en-US" sz="2000"/>
              <a:t>announces end of contention-free period part of </a:t>
            </a:r>
            <a:r>
              <a:rPr kumimoji="1" lang="en-GB" altLang="en-US" sz="2000"/>
              <a:t>PCF</a:t>
            </a:r>
          </a:p>
          <a:p>
            <a:r>
              <a:rPr kumimoji="1" lang="en-US" altLang="en-US" sz="2400"/>
              <a:t>CF-End + CF-Ack: </a:t>
            </a:r>
            <a:endParaRPr kumimoji="1" lang="en-GB" altLang="en-US" sz="2400"/>
          </a:p>
          <a:p>
            <a:pPr lvl="1"/>
            <a:r>
              <a:rPr kumimoji="1" lang="en-US" altLang="en-US" sz="2000"/>
              <a:t>acknowledges CF-end to end contention-free period and release stations from </a:t>
            </a:r>
            <a:r>
              <a:rPr kumimoji="1" lang="en-GB" altLang="en-US" sz="2000"/>
              <a:t>associated</a:t>
            </a:r>
            <a:r>
              <a:rPr kumimoji="1" lang="en-US" altLang="en-US" sz="2000"/>
              <a:t> restrictions</a:t>
            </a:r>
          </a:p>
        </p:txBody>
      </p:sp>
    </p:spTree>
    <p:extLst>
      <p:ext uri="{BB962C8B-B14F-4D97-AF65-F5344CB8AC3E}">
        <p14:creationId xmlns:p14="http://schemas.microsoft.com/office/powerpoint/2010/main" val="117749726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F1AEDC62-7D54-4AEF-97C0-10226DDFDEEB}" type="slidenum">
              <a:rPr lang="en-CA" altLang="en-US"/>
              <a:pPr/>
              <a:t>284</a:t>
            </a:fld>
            <a:endParaRPr lang="en-CA" altLang="en-US"/>
          </a:p>
        </p:txBody>
      </p:sp>
      <p:sp>
        <p:nvSpPr>
          <p:cNvPr id="47106" name="Rectangle 2"/>
          <p:cNvSpPr>
            <a:spLocks noGrp="1" noChangeArrowheads="1"/>
          </p:cNvSpPr>
          <p:nvPr>
            <p:ph type="title"/>
          </p:nvPr>
        </p:nvSpPr>
        <p:spPr>
          <a:xfrm>
            <a:off x="2136775" y="228600"/>
            <a:ext cx="8153400" cy="990600"/>
          </a:xfrm>
        </p:spPr>
        <p:txBody>
          <a:bodyPr/>
          <a:lstStyle/>
          <a:p>
            <a:r>
              <a:rPr kumimoji="1" lang="en-GB" altLang="en-US" smtClean="0"/>
              <a:t>Data Frames – Data Carrying</a:t>
            </a:r>
            <a:endParaRPr kumimoji="1" lang="en-US" altLang="en-US" smtClean="0"/>
          </a:p>
        </p:txBody>
      </p:sp>
      <p:sp>
        <p:nvSpPr>
          <p:cNvPr id="117763" name="Rectangle 3"/>
          <p:cNvSpPr>
            <a:spLocks noGrp="1" noChangeArrowheads="1"/>
          </p:cNvSpPr>
          <p:nvPr>
            <p:ph type="body" idx="1"/>
          </p:nvPr>
        </p:nvSpPr>
        <p:spPr>
          <a:xfrm>
            <a:off x="1981200" y="1676401"/>
            <a:ext cx="8382000" cy="4454525"/>
          </a:xfrm>
        </p:spPr>
        <p:txBody>
          <a:bodyPr>
            <a:normAutofit fontScale="92500" lnSpcReduction="10000"/>
          </a:bodyPr>
          <a:lstStyle/>
          <a:p>
            <a:pPr marL="320040" indent="-320040">
              <a:buFont typeface="Wingdings"/>
              <a:buChar char=""/>
              <a:defRPr/>
            </a:pPr>
            <a:r>
              <a:rPr kumimoji="1" lang="en-GB"/>
              <a:t>eight </a:t>
            </a:r>
            <a:r>
              <a:rPr kumimoji="1" lang="en-US"/>
              <a:t>data frame subtypes, </a:t>
            </a:r>
            <a:r>
              <a:rPr kumimoji="1" lang="en-GB"/>
              <a:t>in</a:t>
            </a:r>
            <a:r>
              <a:rPr kumimoji="1" lang="en-US"/>
              <a:t> two groups</a:t>
            </a:r>
            <a:endParaRPr kumimoji="1" lang="en-GB"/>
          </a:p>
          <a:p>
            <a:pPr marL="320040" indent="-320040">
              <a:buFont typeface="Wingdings"/>
              <a:buChar char=""/>
              <a:defRPr/>
            </a:pPr>
            <a:r>
              <a:rPr kumimoji="1" lang="en-GB"/>
              <a:t>first </a:t>
            </a:r>
            <a:r>
              <a:rPr kumimoji="1" lang="en-US"/>
              <a:t>four carry upper-level data </a:t>
            </a:r>
          </a:p>
          <a:p>
            <a:pPr marL="320040" indent="-320040">
              <a:buFont typeface="Wingdings"/>
              <a:buChar char=""/>
              <a:defRPr/>
            </a:pPr>
            <a:r>
              <a:rPr kumimoji="1" lang="en-US"/>
              <a:t>Data</a:t>
            </a:r>
            <a:endParaRPr kumimoji="1" lang="en-GB"/>
          </a:p>
          <a:p>
            <a:pPr marL="640080" lvl="1" indent="-274320">
              <a:buFont typeface="Wingdings 2"/>
              <a:buChar char=""/>
              <a:defRPr/>
            </a:pPr>
            <a:r>
              <a:rPr kumimoji="1" lang="en-GB"/>
              <a:t>simplest</a:t>
            </a:r>
            <a:r>
              <a:rPr kumimoji="1" lang="en-US"/>
              <a:t> data frame, contention </a:t>
            </a:r>
            <a:r>
              <a:rPr kumimoji="1" lang="en-GB"/>
              <a:t>or</a:t>
            </a:r>
            <a:r>
              <a:rPr kumimoji="1" lang="en-US"/>
              <a:t> contention-free use</a:t>
            </a:r>
          </a:p>
          <a:p>
            <a:pPr marL="320040" indent="-320040">
              <a:buFont typeface="Wingdings"/>
              <a:buChar char=""/>
              <a:defRPr/>
            </a:pPr>
            <a:r>
              <a:rPr kumimoji="1" lang="en-US"/>
              <a:t>Data + CF-Ack </a:t>
            </a:r>
            <a:endParaRPr kumimoji="1" lang="en-GB"/>
          </a:p>
          <a:p>
            <a:pPr marL="640080" lvl="1" indent="-274320">
              <a:buFont typeface="Wingdings 2"/>
              <a:buChar char=""/>
              <a:defRPr/>
            </a:pPr>
            <a:r>
              <a:rPr kumimoji="1" lang="en-GB"/>
              <a:t>carries</a:t>
            </a:r>
            <a:r>
              <a:rPr kumimoji="1" lang="en-US"/>
              <a:t> data</a:t>
            </a:r>
            <a:r>
              <a:rPr kumimoji="1" lang="en-GB"/>
              <a:t> and </a:t>
            </a:r>
            <a:r>
              <a:rPr kumimoji="1" lang="en-US"/>
              <a:t>acknowledges previously received data during contention-free period</a:t>
            </a:r>
          </a:p>
          <a:p>
            <a:pPr marL="320040" indent="-320040">
              <a:buFont typeface="Wingdings"/>
              <a:buChar char=""/>
              <a:defRPr/>
            </a:pPr>
            <a:r>
              <a:rPr kumimoji="1" lang="en-US"/>
              <a:t>Data + CF-Poll</a:t>
            </a:r>
            <a:endParaRPr kumimoji="1" lang="en-GB"/>
          </a:p>
          <a:p>
            <a:pPr marL="640080" lvl="1" indent="-274320">
              <a:buFont typeface="Wingdings 2"/>
              <a:buChar char=""/>
              <a:defRPr/>
            </a:pPr>
            <a:r>
              <a:rPr kumimoji="1" lang="en-US"/>
              <a:t>used by point coordinator to deliver data &amp; req send</a:t>
            </a:r>
            <a:endParaRPr kumimoji="1" lang="en-GB"/>
          </a:p>
          <a:p>
            <a:pPr marL="320040" indent="-320040">
              <a:buFont typeface="Wingdings"/>
              <a:buChar char=""/>
              <a:defRPr/>
            </a:pPr>
            <a:r>
              <a:rPr kumimoji="1" lang="en-US"/>
              <a:t>Data + CF-Ack + CF-Poll</a:t>
            </a:r>
            <a:endParaRPr kumimoji="1" lang="en-GB"/>
          </a:p>
          <a:p>
            <a:pPr marL="640080" lvl="1" indent="-274320">
              <a:buFont typeface="Wingdings 2"/>
              <a:buChar char=""/>
              <a:defRPr/>
            </a:pPr>
            <a:r>
              <a:rPr kumimoji="1" lang="en-US"/>
              <a:t>combines Data + CF-Ack and Data + CF-Poll</a:t>
            </a:r>
          </a:p>
        </p:txBody>
      </p:sp>
    </p:spTree>
    <p:extLst>
      <p:ext uri="{BB962C8B-B14F-4D97-AF65-F5344CB8AC3E}">
        <p14:creationId xmlns:p14="http://schemas.microsoft.com/office/powerpoint/2010/main" val="41132960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46166A55-46C8-4BDF-830A-2E8C27C1FADC}" type="slidenum">
              <a:rPr lang="en-CA" altLang="en-US"/>
              <a:pPr/>
              <a:t>285</a:t>
            </a:fld>
            <a:endParaRPr lang="en-CA" altLang="en-US"/>
          </a:p>
        </p:txBody>
      </p:sp>
      <p:sp>
        <p:nvSpPr>
          <p:cNvPr id="48130" name="Rectangle 4"/>
          <p:cNvSpPr>
            <a:spLocks noGrp="1" noChangeArrowheads="1"/>
          </p:cNvSpPr>
          <p:nvPr>
            <p:ph type="title"/>
          </p:nvPr>
        </p:nvSpPr>
        <p:spPr>
          <a:xfrm>
            <a:off x="2136775" y="228600"/>
            <a:ext cx="8153400" cy="990600"/>
          </a:xfrm>
        </p:spPr>
        <p:txBody>
          <a:bodyPr>
            <a:normAutofit fontScale="90000"/>
          </a:bodyPr>
          <a:lstStyle/>
          <a:p>
            <a:r>
              <a:rPr kumimoji="1" lang="en-GB" altLang="en-US" sz="4000"/>
              <a:t>Data Frames – </a:t>
            </a:r>
            <a:br>
              <a:rPr kumimoji="1" lang="en-GB" altLang="en-US" sz="4000"/>
            </a:br>
            <a:r>
              <a:rPr kumimoji="1" lang="en-GB" altLang="en-US" sz="4000"/>
              <a:t>Not Data Carrying</a:t>
            </a:r>
            <a:endParaRPr kumimoji="1" lang="en-US" altLang="en-US" sz="4000"/>
          </a:p>
        </p:txBody>
      </p:sp>
      <p:sp>
        <p:nvSpPr>
          <p:cNvPr id="48131" name="Rectangle 5"/>
          <p:cNvSpPr>
            <a:spLocks noGrp="1" noChangeArrowheads="1"/>
          </p:cNvSpPr>
          <p:nvPr>
            <p:ph type="body" idx="1"/>
          </p:nvPr>
        </p:nvSpPr>
        <p:spPr>
          <a:xfrm>
            <a:off x="1981200" y="1828801"/>
            <a:ext cx="8229600" cy="4302125"/>
          </a:xfrm>
        </p:spPr>
        <p:txBody>
          <a:bodyPr/>
          <a:lstStyle/>
          <a:p>
            <a:pPr>
              <a:lnSpc>
                <a:spcPct val="90000"/>
              </a:lnSpc>
            </a:pPr>
            <a:r>
              <a:rPr kumimoji="1" lang="en-GB" altLang="en-US"/>
              <a:t>other</a:t>
            </a:r>
            <a:r>
              <a:rPr kumimoji="1" lang="en-US" altLang="en-US"/>
              <a:t> four data frames do not carry user data</a:t>
            </a:r>
            <a:endParaRPr kumimoji="1" lang="en-GB" altLang="en-US"/>
          </a:p>
          <a:p>
            <a:pPr>
              <a:lnSpc>
                <a:spcPct val="90000"/>
              </a:lnSpc>
            </a:pPr>
            <a:r>
              <a:rPr kumimoji="1" lang="en-US" altLang="en-US"/>
              <a:t>Null Function</a:t>
            </a:r>
            <a:endParaRPr kumimoji="1" lang="en-GB" altLang="en-US"/>
          </a:p>
          <a:p>
            <a:pPr lvl="1">
              <a:lnSpc>
                <a:spcPct val="90000"/>
              </a:lnSpc>
            </a:pPr>
            <a:r>
              <a:rPr kumimoji="1" lang="en-GB" altLang="en-US"/>
              <a:t>carries</a:t>
            </a:r>
            <a:r>
              <a:rPr kumimoji="1" lang="en-US" altLang="en-US"/>
              <a:t> no data, polls, or acknowledgments</a:t>
            </a:r>
            <a:endParaRPr kumimoji="1" lang="en-GB" altLang="en-US"/>
          </a:p>
          <a:p>
            <a:pPr lvl="1">
              <a:lnSpc>
                <a:spcPct val="90000"/>
              </a:lnSpc>
            </a:pPr>
            <a:r>
              <a:rPr kumimoji="1" lang="en-GB" altLang="en-US"/>
              <a:t>carries</a:t>
            </a:r>
            <a:r>
              <a:rPr kumimoji="1" lang="en-US" altLang="en-US"/>
              <a:t> power mgmt bit in frame control field to AP</a:t>
            </a:r>
            <a:endParaRPr kumimoji="1" lang="en-GB" altLang="en-US"/>
          </a:p>
          <a:p>
            <a:pPr lvl="1">
              <a:lnSpc>
                <a:spcPct val="90000"/>
              </a:lnSpc>
            </a:pPr>
            <a:r>
              <a:rPr kumimoji="1" lang="en-GB" altLang="en-US"/>
              <a:t>indicates</a:t>
            </a:r>
            <a:r>
              <a:rPr kumimoji="1" lang="en-US" altLang="en-US"/>
              <a:t> station is changing to low-power state</a:t>
            </a:r>
            <a:endParaRPr kumimoji="1" lang="en-GB" altLang="en-US"/>
          </a:p>
          <a:p>
            <a:pPr>
              <a:lnSpc>
                <a:spcPct val="90000"/>
              </a:lnSpc>
            </a:pPr>
            <a:r>
              <a:rPr kumimoji="1" lang="en-GB" altLang="en-US"/>
              <a:t>other</a:t>
            </a:r>
            <a:r>
              <a:rPr kumimoji="1" lang="en-US" altLang="en-US"/>
              <a:t> three frames (CF-Ack, CF-Poll, CF-Ack + CF-Poll) same as corresponding frame in preceding list but without data</a:t>
            </a:r>
          </a:p>
          <a:p>
            <a:pPr>
              <a:lnSpc>
                <a:spcPct val="90000"/>
              </a:lnSpc>
              <a:buFont typeface="Wingdings" panose="05000000000000000000" pitchFamily="2" charset="2"/>
              <a:buNone/>
            </a:pPr>
            <a:endParaRPr kumimoji="1" lang="en-US" altLang="en-US"/>
          </a:p>
          <a:p>
            <a:pPr>
              <a:lnSpc>
                <a:spcPct val="90000"/>
              </a:lnSpc>
            </a:pPr>
            <a:endParaRPr kumimoji="1" lang="en-US" altLang="en-US"/>
          </a:p>
        </p:txBody>
      </p:sp>
    </p:spTree>
    <p:extLst>
      <p:ext uri="{BB962C8B-B14F-4D97-AF65-F5344CB8AC3E}">
        <p14:creationId xmlns:p14="http://schemas.microsoft.com/office/powerpoint/2010/main" val="32753073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0034EED6-1CEC-4599-AEF9-018934A5631D}" type="slidenum">
              <a:rPr lang="en-CA" altLang="en-US"/>
              <a:pPr/>
              <a:t>286</a:t>
            </a:fld>
            <a:endParaRPr lang="en-CA" altLang="en-US"/>
          </a:p>
        </p:txBody>
      </p:sp>
      <p:sp>
        <p:nvSpPr>
          <p:cNvPr id="49154" name="Rectangle 4"/>
          <p:cNvSpPr>
            <a:spLocks noGrp="1" noChangeArrowheads="1"/>
          </p:cNvSpPr>
          <p:nvPr>
            <p:ph type="title"/>
          </p:nvPr>
        </p:nvSpPr>
        <p:spPr>
          <a:xfrm>
            <a:off x="2136775" y="228600"/>
            <a:ext cx="8153400" cy="990600"/>
          </a:xfrm>
        </p:spPr>
        <p:txBody>
          <a:bodyPr/>
          <a:lstStyle/>
          <a:p>
            <a:r>
              <a:rPr kumimoji="1" lang="en-GB" altLang="en-US" smtClean="0"/>
              <a:t>Management Frames</a:t>
            </a:r>
            <a:endParaRPr kumimoji="1" lang="en-US" altLang="en-US" smtClean="0"/>
          </a:p>
        </p:txBody>
      </p:sp>
      <p:sp>
        <p:nvSpPr>
          <p:cNvPr id="49155" name="Rectangle 5"/>
          <p:cNvSpPr>
            <a:spLocks noGrp="1" noChangeArrowheads="1"/>
          </p:cNvSpPr>
          <p:nvPr>
            <p:ph type="body" idx="1"/>
          </p:nvPr>
        </p:nvSpPr>
        <p:spPr>
          <a:xfrm>
            <a:off x="2136775" y="1600200"/>
            <a:ext cx="8153400" cy="4495800"/>
          </a:xfrm>
        </p:spPr>
        <p:txBody>
          <a:bodyPr/>
          <a:lstStyle/>
          <a:p>
            <a:r>
              <a:rPr kumimoji="1" lang="en-GB" altLang="en-US" smtClean="0"/>
              <a:t>used to manage </a:t>
            </a:r>
            <a:r>
              <a:rPr kumimoji="1" lang="en-US" altLang="en-US" smtClean="0"/>
              <a:t>communications between stations and APs</a:t>
            </a:r>
            <a:endParaRPr kumimoji="1" lang="en-GB" altLang="en-US" smtClean="0"/>
          </a:p>
          <a:p>
            <a:r>
              <a:rPr kumimoji="1" lang="en-GB" altLang="en-US" smtClean="0"/>
              <a:t>such as</a:t>
            </a:r>
            <a:r>
              <a:rPr kumimoji="1" lang="en-US" altLang="en-US" smtClean="0"/>
              <a:t> management of associations</a:t>
            </a:r>
            <a:endParaRPr kumimoji="1" lang="en-GB" altLang="en-US" smtClean="0"/>
          </a:p>
          <a:p>
            <a:pPr lvl="1"/>
            <a:r>
              <a:rPr kumimoji="1" lang="en-GB" altLang="en-US" smtClean="0"/>
              <a:t>requests</a:t>
            </a:r>
            <a:r>
              <a:rPr kumimoji="1" lang="en-US" altLang="en-US" smtClean="0"/>
              <a:t>, response, reassociation, dissociation, and authentication</a:t>
            </a:r>
          </a:p>
          <a:p>
            <a:endParaRPr kumimoji="1" lang="en-US" altLang="en-US" smtClean="0"/>
          </a:p>
        </p:txBody>
      </p:sp>
    </p:spTree>
    <p:extLst>
      <p:ext uri="{BB962C8B-B14F-4D97-AF65-F5344CB8AC3E}">
        <p14:creationId xmlns:p14="http://schemas.microsoft.com/office/powerpoint/2010/main" val="343712039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1"/>
          </p:nvPr>
        </p:nvSpPr>
        <p:spPr/>
        <p:txBody>
          <a:bodyPr/>
          <a:lstStyle/>
          <a:p>
            <a:fld id="{86500226-28A3-481A-8C9F-86970B49CD03}" type="slidenum">
              <a:rPr lang="en-CA" altLang="en-US"/>
              <a:pPr/>
              <a:t>287</a:t>
            </a:fld>
            <a:endParaRPr lang="en-CA" altLang="en-US"/>
          </a:p>
        </p:txBody>
      </p:sp>
      <p:sp>
        <p:nvSpPr>
          <p:cNvPr id="50178" name="Text Placeholder 1"/>
          <p:cNvSpPr>
            <a:spLocks noGrp="1"/>
          </p:cNvSpPr>
          <p:nvPr>
            <p:ph type="body" idx="1"/>
          </p:nvPr>
        </p:nvSpPr>
        <p:spPr/>
        <p:txBody>
          <a:bodyPr/>
          <a:lstStyle/>
          <a:p>
            <a:endParaRPr lang="en-CA" altLang="en-US" smtClean="0"/>
          </a:p>
        </p:txBody>
      </p:sp>
      <p:sp>
        <p:nvSpPr>
          <p:cNvPr id="50179" name="Title 2"/>
          <p:cNvSpPr>
            <a:spLocks noGrp="1"/>
          </p:cNvSpPr>
          <p:nvPr>
            <p:ph type="title"/>
          </p:nvPr>
        </p:nvSpPr>
        <p:spPr/>
        <p:txBody>
          <a:bodyPr/>
          <a:lstStyle/>
          <a:p>
            <a:r>
              <a:rPr lang="en-CA" altLang="en-US" smtClean="0"/>
              <a:t>IEEE 802.11e MAC</a:t>
            </a:r>
          </a:p>
        </p:txBody>
      </p:sp>
    </p:spTree>
    <p:extLst>
      <p:ext uri="{BB962C8B-B14F-4D97-AF65-F5344CB8AC3E}">
        <p14:creationId xmlns:p14="http://schemas.microsoft.com/office/powerpoint/2010/main" val="214985420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6332B919-F112-4F68-AB20-2C953A0502FB}" type="slidenum">
              <a:rPr lang="en-CA" altLang="en-US"/>
              <a:pPr/>
              <a:t>288</a:t>
            </a:fld>
            <a:endParaRPr lang="en-CA" altLang="en-US"/>
          </a:p>
        </p:txBody>
      </p:sp>
      <p:sp>
        <p:nvSpPr>
          <p:cNvPr id="51202" name="Title 1"/>
          <p:cNvSpPr>
            <a:spLocks noGrp="1"/>
          </p:cNvSpPr>
          <p:nvPr>
            <p:ph type="title"/>
          </p:nvPr>
        </p:nvSpPr>
        <p:spPr>
          <a:xfrm>
            <a:off x="2136775" y="228600"/>
            <a:ext cx="8153400" cy="990600"/>
          </a:xfrm>
        </p:spPr>
        <p:txBody>
          <a:bodyPr/>
          <a:lstStyle/>
          <a:p>
            <a:r>
              <a:rPr lang="en-CA" altLang="en-US" smtClean="0"/>
              <a:t>802.11e MAC</a:t>
            </a:r>
          </a:p>
        </p:txBody>
      </p:sp>
      <p:sp>
        <p:nvSpPr>
          <p:cNvPr id="51203" name="Content Placeholder 2"/>
          <p:cNvSpPr>
            <a:spLocks noGrp="1"/>
          </p:cNvSpPr>
          <p:nvPr>
            <p:ph sz="quarter" idx="1"/>
          </p:nvPr>
        </p:nvSpPr>
        <p:spPr>
          <a:xfrm>
            <a:off x="2136775" y="1600200"/>
            <a:ext cx="8153400" cy="4495800"/>
          </a:xfrm>
        </p:spPr>
        <p:txBody>
          <a:bodyPr/>
          <a:lstStyle/>
          <a:p>
            <a:r>
              <a:rPr lang="en-CA" altLang="en-US" sz="3200"/>
              <a:t>Defines a number of QoS enhancements to 802.11 MAC</a:t>
            </a:r>
          </a:p>
          <a:p>
            <a:r>
              <a:rPr lang="en-CA" altLang="en-US" sz="3200"/>
              <a:t>See short descriptions at wikipedia.org</a:t>
            </a:r>
          </a:p>
          <a:p>
            <a:endParaRPr lang="en-CA" altLang="en-US" smtClean="0"/>
          </a:p>
        </p:txBody>
      </p:sp>
    </p:spTree>
    <p:extLst>
      <p:ext uri="{BB962C8B-B14F-4D97-AF65-F5344CB8AC3E}">
        <p14:creationId xmlns:p14="http://schemas.microsoft.com/office/powerpoint/2010/main" val="230646053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1EC6A480-72F9-4157-9D43-5AB730435541}" type="slidenum">
              <a:rPr lang="en-CA" altLang="en-US"/>
              <a:pPr/>
              <a:t>289</a:t>
            </a:fld>
            <a:endParaRPr lang="en-CA" altLang="en-US"/>
          </a:p>
        </p:txBody>
      </p:sp>
      <p:sp>
        <p:nvSpPr>
          <p:cNvPr id="96258" name="Rectangle 2"/>
          <p:cNvSpPr>
            <a:spLocks noGrp="1"/>
          </p:cNvSpPr>
          <p:nvPr>
            <p:ph type="title"/>
          </p:nvPr>
        </p:nvSpPr>
        <p:spPr>
          <a:xfrm>
            <a:off x="2133600" y="228600"/>
            <a:ext cx="8153400" cy="990600"/>
          </a:xfrm>
        </p:spPr>
        <p:txBody>
          <a:bodyPr/>
          <a:lstStyle/>
          <a:p>
            <a:r>
              <a:rPr lang="en-US" altLang="en-US" smtClean="0"/>
              <a:t>QoS Limitations of 802.11 </a:t>
            </a:r>
          </a:p>
        </p:txBody>
      </p:sp>
      <p:sp>
        <p:nvSpPr>
          <p:cNvPr id="96259" name="Rectangle 3"/>
          <p:cNvSpPr>
            <a:spLocks noGrp="1"/>
          </p:cNvSpPr>
          <p:nvPr>
            <p:ph type="body" idx="1"/>
          </p:nvPr>
        </p:nvSpPr>
        <p:spPr>
          <a:xfrm>
            <a:off x="2136775" y="1600201"/>
            <a:ext cx="8153400" cy="4525963"/>
          </a:xfrm>
        </p:spPr>
        <p:txBody>
          <a:bodyPr/>
          <a:lstStyle/>
          <a:p>
            <a:r>
              <a:rPr lang="en-US" altLang="en-US" smtClean="0"/>
              <a:t>DCF (Distributed Coordination Function)</a:t>
            </a:r>
          </a:p>
          <a:p>
            <a:pPr lvl="1"/>
            <a:r>
              <a:rPr lang="en-US" altLang="en-US" smtClean="0"/>
              <a:t>Only support best-effort services</a:t>
            </a:r>
          </a:p>
          <a:p>
            <a:pPr lvl="1"/>
            <a:r>
              <a:rPr lang="en-US" altLang="en-US" smtClean="0"/>
              <a:t>No guarantee in bandwidth, packet delay and jitter</a:t>
            </a:r>
          </a:p>
          <a:p>
            <a:pPr lvl="1"/>
            <a:r>
              <a:rPr lang="en-US" altLang="en-US" smtClean="0"/>
              <a:t>Throughput degradation in the heavy load</a:t>
            </a:r>
          </a:p>
          <a:p>
            <a:r>
              <a:rPr lang="en-US" altLang="en-US" smtClean="0"/>
              <a:t>PCF (Point Coordination Function)</a:t>
            </a:r>
          </a:p>
          <a:p>
            <a:pPr lvl="1"/>
            <a:r>
              <a:rPr lang="en-US" altLang="en-US" smtClean="0"/>
              <a:t>Inefficient central polling scheme</a:t>
            </a:r>
          </a:p>
          <a:p>
            <a:pPr lvl="1"/>
            <a:r>
              <a:rPr lang="en-US" altLang="en-US" smtClean="0"/>
              <a:t>Unpredictable beacon frame delay due to incompatible cooperation between CP and CFP modes</a:t>
            </a:r>
          </a:p>
          <a:p>
            <a:pPr lvl="1"/>
            <a:r>
              <a:rPr lang="en-US" altLang="en-US" smtClean="0"/>
              <a:t>Transmission time of the polled stations is unknown</a:t>
            </a:r>
          </a:p>
        </p:txBody>
      </p:sp>
    </p:spTree>
    <p:extLst>
      <p:ext uri="{BB962C8B-B14F-4D97-AF65-F5344CB8AC3E}">
        <p14:creationId xmlns:p14="http://schemas.microsoft.com/office/powerpoint/2010/main" val="1266809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en-US" dirty="0"/>
          </a:p>
        </p:txBody>
      </p:sp>
      <p:sp>
        <p:nvSpPr>
          <p:cNvPr id="3" name="Content Placeholder 2"/>
          <p:cNvSpPr>
            <a:spLocks noGrp="1"/>
          </p:cNvSpPr>
          <p:nvPr>
            <p:ph idx="1"/>
          </p:nvPr>
        </p:nvSpPr>
        <p:spPr/>
        <p:txBody>
          <a:bodyPr>
            <a:normAutofit lnSpcReduction="10000"/>
          </a:bodyPr>
          <a:lstStyle/>
          <a:p>
            <a:r>
              <a:rPr lang="en-US" dirty="0" err="1" smtClean="0"/>
              <a:t>Protokol</a:t>
            </a:r>
            <a:r>
              <a:rPr lang="en-US" dirty="0" smtClean="0"/>
              <a:t> </a:t>
            </a:r>
            <a:r>
              <a:rPr lang="en-US" dirty="0" err="1" smtClean="0"/>
              <a:t>komunikasi</a:t>
            </a:r>
            <a:r>
              <a:rPr lang="en-US" dirty="0" smtClean="0"/>
              <a:t> yang paling </a:t>
            </a:r>
            <a:r>
              <a:rPr lang="en-US" dirty="0" err="1" smtClean="0"/>
              <a:t>umum</a:t>
            </a:r>
            <a:r>
              <a:rPr lang="en-US" dirty="0" smtClean="0"/>
              <a:t> </a:t>
            </a:r>
            <a:r>
              <a:rPr lang="en-US" dirty="0" err="1" smtClean="0"/>
              <a:t>digunakan</a:t>
            </a:r>
            <a:r>
              <a:rPr lang="en-US" dirty="0" smtClean="0"/>
              <a:t> </a:t>
            </a:r>
            <a:r>
              <a:rPr lang="en-US" dirty="0" err="1" smtClean="0"/>
              <a:t>adalah</a:t>
            </a:r>
            <a:r>
              <a:rPr lang="en-US" dirty="0" smtClean="0"/>
              <a:t> </a:t>
            </a:r>
            <a:r>
              <a:rPr lang="en-US" dirty="0" err="1" smtClean="0"/>
              <a:t>protokol</a:t>
            </a:r>
            <a:r>
              <a:rPr lang="en-US" dirty="0" smtClean="0"/>
              <a:t> TCP/IP</a:t>
            </a:r>
          </a:p>
          <a:p>
            <a:endParaRPr lang="en-US" dirty="0" smtClean="0"/>
          </a:p>
          <a:p>
            <a:r>
              <a:rPr lang="en-US" dirty="0" err="1" smtClean="0"/>
              <a:t>Dikembangkan</a:t>
            </a:r>
            <a:r>
              <a:rPr lang="en-US" dirty="0" smtClean="0"/>
              <a:t> </a:t>
            </a:r>
            <a:r>
              <a:rPr lang="en-US" dirty="0" err="1" smtClean="0"/>
              <a:t>oleh</a:t>
            </a:r>
            <a:r>
              <a:rPr lang="en-US" dirty="0" smtClean="0"/>
              <a:t> ARPA (</a:t>
            </a:r>
            <a:r>
              <a:rPr lang="en-US" i="1" dirty="0" smtClean="0"/>
              <a:t>Advance Research Project Agency</a:t>
            </a:r>
            <a:r>
              <a:rPr lang="en-US" dirty="0" smtClean="0"/>
              <a:t>) </a:t>
            </a:r>
            <a:r>
              <a:rPr lang="en-US" dirty="0" err="1" smtClean="0"/>
              <a:t>tahun</a:t>
            </a:r>
            <a:r>
              <a:rPr lang="en-US" dirty="0" smtClean="0"/>
              <a:t> 1969</a:t>
            </a:r>
          </a:p>
          <a:p>
            <a:endParaRPr lang="en-US" dirty="0" smtClean="0"/>
          </a:p>
          <a:p>
            <a:r>
              <a:rPr lang="en-US" dirty="0" err="1" smtClean="0"/>
              <a:t>Memiliki</a:t>
            </a:r>
            <a:r>
              <a:rPr lang="en-US" dirty="0" smtClean="0"/>
              <a:t> </a:t>
            </a:r>
            <a:r>
              <a:rPr lang="en-US" dirty="0" err="1" smtClean="0"/>
              <a:t>kemampuan</a:t>
            </a:r>
            <a:r>
              <a:rPr lang="en-US" dirty="0" smtClean="0"/>
              <a:t>:</a:t>
            </a:r>
          </a:p>
          <a:p>
            <a:pPr lvl="1"/>
            <a:r>
              <a:rPr lang="en-US" sz="2800" dirty="0" err="1"/>
              <a:t>Menghubungkan</a:t>
            </a:r>
            <a:r>
              <a:rPr lang="en-US" sz="2800" dirty="0"/>
              <a:t> </a:t>
            </a:r>
            <a:r>
              <a:rPr lang="en-US" sz="2800" dirty="0" err="1"/>
              <a:t>berbagai</a:t>
            </a:r>
            <a:r>
              <a:rPr lang="en-US" sz="2800" dirty="0"/>
              <a:t> </a:t>
            </a:r>
            <a:r>
              <a:rPr lang="en-US" sz="2800" dirty="0" err="1"/>
              <a:t>jenis</a:t>
            </a:r>
            <a:r>
              <a:rPr lang="en-US" sz="2800" dirty="0"/>
              <a:t> </a:t>
            </a:r>
            <a:r>
              <a:rPr lang="en-US" sz="2800" dirty="0" err="1"/>
              <a:t>sistem</a:t>
            </a:r>
            <a:r>
              <a:rPr lang="en-US" sz="2800" dirty="0"/>
              <a:t> </a:t>
            </a:r>
            <a:r>
              <a:rPr lang="en-US" sz="2800" dirty="0" err="1"/>
              <a:t>operasi</a:t>
            </a:r>
            <a:endParaRPr lang="en-US" sz="2800" dirty="0"/>
          </a:p>
          <a:p>
            <a:pPr lvl="1"/>
            <a:r>
              <a:rPr lang="en-US" sz="2800" dirty="0" err="1"/>
              <a:t>Mendukung</a:t>
            </a:r>
            <a:r>
              <a:rPr lang="en-US" sz="2800" dirty="0"/>
              <a:t> </a:t>
            </a:r>
            <a:r>
              <a:rPr lang="en-US" sz="2800" dirty="0" err="1"/>
              <a:t>komunikasi</a:t>
            </a:r>
            <a:r>
              <a:rPr lang="en-US" sz="2800" dirty="0"/>
              <a:t> </a:t>
            </a:r>
            <a:r>
              <a:rPr lang="en-US" sz="2800" dirty="0" err="1"/>
              <a:t>kecepatan</a:t>
            </a:r>
            <a:r>
              <a:rPr lang="en-US" sz="2800" dirty="0"/>
              <a:t> </a:t>
            </a:r>
            <a:r>
              <a:rPr lang="en-US" sz="2800" dirty="0" err="1"/>
              <a:t>tinggi</a:t>
            </a:r>
            <a:endParaRPr lang="en-US" sz="2800" dirty="0"/>
          </a:p>
          <a:p>
            <a:pPr lvl="1"/>
            <a:r>
              <a:rPr lang="en-US" sz="2800" dirty="0" err="1"/>
              <a:t>Menangani</a:t>
            </a:r>
            <a:r>
              <a:rPr lang="en-US" sz="2800" dirty="0"/>
              <a:t> </a:t>
            </a:r>
            <a:r>
              <a:rPr lang="en-US" sz="2800" dirty="0" err="1"/>
              <a:t>jaringan</a:t>
            </a:r>
            <a:r>
              <a:rPr lang="en-US" sz="2800" dirty="0"/>
              <a:t> yang </a:t>
            </a:r>
            <a:r>
              <a:rPr lang="en-US" sz="2800" dirty="0" err="1"/>
              <a:t>komplek</a:t>
            </a:r>
            <a:r>
              <a:rPr lang="en-US" sz="2800" dirty="0"/>
              <a:t> </a:t>
            </a:r>
            <a:r>
              <a:rPr lang="en-US" sz="2800" dirty="0" err="1"/>
              <a:t>dan</a:t>
            </a:r>
            <a:r>
              <a:rPr lang="en-US" sz="2800" dirty="0"/>
              <a:t> </a:t>
            </a:r>
            <a:r>
              <a:rPr lang="en-US" sz="2800" dirty="0" err="1"/>
              <a:t>luas</a:t>
            </a:r>
            <a:endParaRPr lang="en-US" dirty="0" smtClean="0"/>
          </a:p>
          <a:p>
            <a:endParaRPr lang="en-US" dirty="0"/>
          </a:p>
        </p:txBody>
      </p:sp>
    </p:spTree>
    <p:extLst>
      <p:ext uri="{BB962C8B-B14F-4D97-AF65-F5344CB8AC3E}">
        <p14:creationId xmlns:p14="http://schemas.microsoft.com/office/powerpoint/2010/main" val="321735373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2B9AB79F-ED46-44BF-8194-2C889341E1E9}" type="slidenum">
              <a:rPr lang="en-CA" altLang="en-US"/>
              <a:pPr/>
              <a:t>290</a:t>
            </a:fld>
            <a:endParaRPr lang="en-CA" altLang="en-US"/>
          </a:p>
        </p:txBody>
      </p:sp>
      <p:sp>
        <p:nvSpPr>
          <p:cNvPr id="97282" name="Rectangle 2"/>
          <p:cNvSpPr>
            <a:spLocks noGrp="1"/>
          </p:cNvSpPr>
          <p:nvPr>
            <p:ph type="title"/>
          </p:nvPr>
        </p:nvSpPr>
        <p:spPr>
          <a:xfrm>
            <a:off x="2133600" y="228600"/>
            <a:ext cx="8153400" cy="990600"/>
          </a:xfrm>
        </p:spPr>
        <p:txBody>
          <a:bodyPr/>
          <a:lstStyle/>
          <a:p>
            <a:r>
              <a:rPr lang="en-US" altLang="en-US" smtClean="0"/>
              <a:t>Overview of </a:t>
            </a:r>
            <a:r>
              <a:rPr lang="en-CA" altLang="en-US" smtClean="0"/>
              <a:t>802.11e</a:t>
            </a:r>
            <a:endParaRPr lang="en-US" altLang="en-US" smtClean="0"/>
          </a:p>
        </p:txBody>
      </p:sp>
      <p:sp>
        <p:nvSpPr>
          <p:cNvPr id="97283" name="Rectangle 3"/>
          <p:cNvSpPr>
            <a:spLocks noGrp="1"/>
          </p:cNvSpPr>
          <p:nvPr>
            <p:ph type="body" idx="1"/>
          </p:nvPr>
        </p:nvSpPr>
        <p:spPr>
          <a:xfrm>
            <a:off x="2136775" y="1600201"/>
            <a:ext cx="8153400" cy="4525963"/>
          </a:xfrm>
        </p:spPr>
        <p:txBody>
          <a:bodyPr>
            <a:normAutofit lnSpcReduction="10000"/>
          </a:bodyPr>
          <a:lstStyle/>
          <a:p>
            <a:pPr>
              <a:lnSpc>
                <a:spcPct val="90000"/>
              </a:lnSpc>
            </a:pPr>
            <a:r>
              <a:rPr lang="en-US" altLang="en-US" sz="2500"/>
              <a:t>Formed in Sept. 1999. </a:t>
            </a:r>
          </a:p>
          <a:p>
            <a:pPr>
              <a:lnSpc>
                <a:spcPct val="90000"/>
              </a:lnSpc>
            </a:pPr>
            <a:r>
              <a:rPr lang="en-US" altLang="en-US" sz="2500"/>
              <a:t>The first draft was available in late 2001</a:t>
            </a:r>
          </a:p>
          <a:p>
            <a:pPr>
              <a:lnSpc>
                <a:spcPct val="90000"/>
              </a:lnSpc>
            </a:pPr>
            <a:r>
              <a:rPr lang="en-US" altLang="en-US" sz="2500"/>
              <a:t>Aims to support both IntServ and DiffServ</a:t>
            </a:r>
          </a:p>
          <a:p>
            <a:pPr>
              <a:lnSpc>
                <a:spcPct val="90000"/>
              </a:lnSpc>
            </a:pPr>
            <a:r>
              <a:rPr lang="en-US" altLang="en-US" sz="2500"/>
              <a:t>New QoS mechanisms </a:t>
            </a:r>
            <a:r>
              <a:rPr lang="en-US" altLang="en-US" sz="2500">
                <a:sym typeface="Symbol" panose="05050102010706020507" pitchFamily="18" charset="2"/>
              </a:rPr>
              <a:t></a:t>
            </a:r>
            <a:r>
              <a:rPr lang="en-US" altLang="en-US" sz="2500"/>
              <a:t> HCF (Hybrid Coordination Function): 2 modes</a:t>
            </a:r>
          </a:p>
          <a:p>
            <a:pPr lvl="1">
              <a:lnSpc>
                <a:spcPct val="90000"/>
              </a:lnSpc>
            </a:pPr>
            <a:r>
              <a:rPr lang="en-US" altLang="en-US" sz="2200"/>
              <a:t>EDCA (Enhanced Distributed Channel Access ) </a:t>
            </a:r>
          </a:p>
          <a:p>
            <a:pPr lvl="2">
              <a:lnSpc>
                <a:spcPct val="90000"/>
              </a:lnSpc>
            </a:pPr>
            <a:r>
              <a:rPr lang="en-US" altLang="en-US" sz="2100"/>
              <a:t>contention-based, distributed</a:t>
            </a:r>
          </a:p>
          <a:p>
            <a:pPr lvl="1">
              <a:lnSpc>
                <a:spcPct val="90000"/>
              </a:lnSpc>
            </a:pPr>
            <a:r>
              <a:rPr lang="en-US" altLang="en-US" sz="2200"/>
              <a:t>HCCA (HCF controlled channel access)</a:t>
            </a:r>
          </a:p>
          <a:p>
            <a:pPr lvl="2">
              <a:lnSpc>
                <a:spcPct val="90000"/>
              </a:lnSpc>
            </a:pPr>
            <a:r>
              <a:rPr lang="en-US" altLang="en-US" sz="2100"/>
              <a:t>requires a central control entity and synchronization among nodes</a:t>
            </a:r>
          </a:p>
          <a:p>
            <a:pPr lvl="2">
              <a:lnSpc>
                <a:spcPct val="90000"/>
              </a:lnSpc>
            </a:pPr>
            <a:r>
              <a:rPr lang="en-US" altLang="en-US" sz="2100"/>
              <a:t>not suitable for WMNs</a:t>
            </a:r>
          </a:p>
          <a:p>
            <a:pPr>
              <a:lnSpc>
                <a:spcPct val="90000"/>
              </a:lnSpc>
            </a:pPr>
            <a:r>
              <a:rPr lang="en-US" altLang="en-US" sz="2500"/>
              <a:t>Backward compatible with DCF and PCF</a:t>
            </a:r>
          </a:p>
        </p:txBody>
      </p:sp>
    </p:spTree>
    <p:extLst>
      <p:ext uri="{BB962C8B-B14F-4D97-AF65-F5344CB8AC3E}">
        <p14:creationId xmlns:p14="http://schemas.microsoft.com/office/powerpoint/2010/main" val="19378973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9FEECEAA-2754-4F9E-8FCB-A370E07AF325}" type="slidenum">
              <a:rPr lang="en-CA" altLang="en-US"/>
              <a:pPr/>
              <a:t>291</a:t>
            </a:fld>
            <a:endParaRPr lang="en-CA" altLang="en-US"/>
          </a:p>
        </p:txBody>
      </p:sp>
      <p:sp>
        <p:nvSpPr>
          <p:cNvPr id="105474" name="Text Placeholder 1"/>
          <p:cNvSpPr>
            <a:spLocks noGrp="1"/>
          </p:cNvSpPr>
          <p:nvPr>
            <p:ph type="body" sz="half" idx="4294967295"/>
          </p:nvPr>
        </p:nvSpPr>
        <p:spPr>
          <a:xfrm>
            <a:off x="3124200" y="5486400"/>
            <a:ext cx="7315200" cy="685800"/>
          </a:xfrm>
        </p:spPr>
        <p:txBody>
          <a:bodyPr/>
          <a:lstStyle/>
          <a:p>
            <a:pPr marL="0" indent="0">
              <a:buNone/>
            </a:pPr>
            <a:r>
              <a:rPr lang="en-CA" altLang="en-US" sz="2400"/>
              <a:t>802.11e MAC architecture</a:t>
            </a:r>
          </a:p>
        </p:txBody>
      </p:sp>
      <p:sp>
        <p:nvSpPr>
          <p:cNvPr id="105475" name="Title 2"/>
          <p:cNvSpPr>
            <a:spLocks noGrp="1"/>
          </p:cNvSpPr>
          <p:nvPr>
            <p:ph type="title" idx="4294967295"/>
          </p:nvPr>
        </p:nvSpPr>
        <p:spPr>
          <a:xfrm>
            <a:off x="3124200" y="4648200"/>
            <a:ext cx="7315200" cy="685800"/>
          </a:xfrm>
        </p:spPr>
        <p:txBody>
          <a:bodyPr/>
          <a:lstStyle/>
          <a:p>
            <a:endParaRPr lang="en-CA" altLang="en-US" sz="2800">
              <a:solidFill>
                <a:srgbClr val="FFFFFF"/>
              </a:solidFill>
            </a:endParaRPr>
          </a:p>
        </p:txBody>
      </p:sp>
      <p:pic>
        <p:nvPicPr>
          <p:cNvPr id="105478"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071814" y="1773238"/>
            <a:ext cx="7343775" cy="26987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99070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B13F69D4-3A5C-4F47-8EC4-2D824C2F5E13}" type="slidenum">
              <a:rPr lang="en-CA" altLang="en-US"/>
              <a:pPr/>
              <a:t>292</a:t>
            </a:fld>
            <a:endParaRPr lang="en-CA" altLang="en-US"/>
          </a:p>
        </p:txBody>
      </p:sp>
      <p:sp>
        <p:nvSpPr>
          <p:cNvPr id="98306" name="Rectangle 2"/>
          <p:cNvSpPr>
            <a:spLocks noGrp="1"/>
          </p:cNvSpPr>
          <p:nvPr>
            <p:ph type="title"/>
          </p:nvPr>
        </p:nvSpPr>
        <p:spPr>
          <a:xfrm>
            <a:off x="2133600" y="228600"/>
            <a:ext cx="8153400" cy="990600"/>
          </a:xfrm>
        </p:spPr>
        <p:txBody>
          <a:bodyPr>
            <a:normAutofit fontScale="90000"/>
          </a:bodyPr>
          <a:lstStyle/>
          <a:p>
            <a:r>
              <a:rPr lang="en-US" altLang="en-US" sz="4000"/>
              <a:t>Wireless Multimedia Extensions (WME)</a:t>
            </a:r>
          </a:p>
        </p:txBody>
      </p:sp>
      <p:sp>
        <p:nvSpPr>
          <p:cNvPr id="98307" name="Rectangle 3"/>
          <p:cNvSpPr>
            <a:spLocks noGrp="1"/>
          </p:cNvSpPr>
          <p:nvPr>
            <p:ph type="body" idx="1"/>
          </p:nvPr>
        </p:nvSpPr>
        <p:spPr>
          <a:xfrm>
            <a:off x="2136775" y="1600201"/>
            <a:ext cx="8153400" cy="4525963"/>
          </a:xfrm>
        </p:spPr>
        <p:txBody>
          <a:bodyPr/>
          <a:lstStyle/>
          <a:p>
            <a:r>
              <a:rPr lang="en-US" altLang="en-US" smtClean="0"/>
              <a:t>a.k.a Wi-Fi Multimedia (WMM)</a:t>
            </a:r>
          </a:p>
          <a:p>
            <a:r>
              <a:rPr lang="en-US" altLang="en-US" smtClean="0"/>
              <a:t>subset of 802.11e to be implemented by the industry</a:t>
            </a:r>
          </a:p>
          <a:p>
            <a:r>
              <a:rPr lang="en-US" altLang="en-US" smtClean="0"/>
              <a:t>4 access categories (ACs): voice, video, best effort, and background</a:t>
            </a:r>
          </a:p>
          <a:p>
            <a:r>
              <a:rPr lang="en-US" altLang="en-US" smtClean="0"/>
              <a:t>no guaranteed throughput though</a:t>
            </a:r>
          </a:p>
          <a:p>
            <a:r>
              <a:rPr lang="en-US" altLang="en-US" smtClean="0"/>
              <a:t>suitable for simple applications that require QoS, such as Voice over IP (VoIP) on Wi-Fi phones</a:t>
            </a:r>
          </a:p>
          <a:p>
            <a:endParaRPr lang="en-US" altLang="en-US" smtClean="0"/>
          </a:p>
        </p:txBody>
      </p:sp>
    </p:spTree>
    <p:extLst>
      <p:ext uri="{BB962C8B-B14F-4D97-AF65-F5344CB8AC3E}">
        <p14:creationId xmlns:p14="http://schemas.microsoft.com/office/powerpoint/2010/main" val="27194254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D4CD5E02-866D-4DBB-B776-5AFF0C270B8E}" type="slidenum">
              <a:rPr lang="en-CA" altLang="en-US"/>
              <a:pPr/>
              <a:t>293</a:t>
            </a:fld>
            <a:endParaRPr lang="en-CA" altLang="en-US"/>
          </a:p>
        </p:txBody>
      </p:sp>
      <p:sp>
        <p:nvSpPr>
          <p:cNvPr id="99330" name="Rectangle 2"/>
          <p:cNvSpPr>
            <a:spLocks noGrp="1"/>
          </p:cNvSpPr>
          <p:nvPr>
            <p:ph type="title"/>
          </p:nvPr>
        </p:nvSpPr>
        <p:spPr>
          <a:xfrm>
            <a:off x="2133600" y="228600"/>
            <a:ext cx="8153400" cy="990600"/>
          </a:xfrm>
        </p:spPr>
        <p:txBody>
          <a:bodyPr/>
          <a:lstStyle/>
          <a:p>
            <a:r>
              <a:rPr lang="en-US" altLang="en-US" smtClean="0"/>
              <a:t>EDCA</a:t>
            </a:r>
          </a:p>
        </p:txBody>
      </p:sp>
      <p:sp>
        <p:nvSpPr>
          <p:cNvPr id="99331" name="Rectangle 3"/>
          <p:cNvSpPr>
            <a:spLocks noGrp="1"/>
          </p:cNvSpPr>
          <p:nvPr>
            <p:ph type="body" idx="1"/>
          </p:nvPr>
        </p:nvSpPr>
        <p:spPr>
          <a:xfrm>
            <a:off x="2136775" y="1600201"/>
            <a:ext cx="8153400" cy="4525963"/>
          </a:xfrm>
        </p:spPr>
        <p:txBody>
          <a:bodyPr/>
          <a:lstStyle/>
          <a:p>
            <a:pPr>
              <a:lnSpc>
                <a:spcPct val="90000"/>
              </a:lnSpc>
            </a:pPr>
            <a:r>
              <a:rPr lang="en-US" altLang="en-US" smtClean="0"/>
              <a:t>enhances the original DCF by providing prioritized medium access based on access categories (ACs)</a:t>
            </a:r>
          </a:p>
          <a:p>
            <a:pPr>
              <a:lnSpc>
                <a:spcPct val="90000"/>
              </a:lnSpc>
            </a:pPr>
            <a:r>
              <a:rPr lang="en-US" altLang="en-US" smtClean="0"/>
              <a:t>IEEE 802.11e defines four ACs, each having its own queue and set of QoS parameters</a:t>
            </a:r>
          </a:p>
          <a:p>
            <a:pPr>
              <a:lnSpc>
                <a:spcPct val="90000"/>
              </a:lnSpc>
            </a:pPr>
            <a:r>
              <a:rPr lang="en-US" altLang="en-US" smtClean="0"/>
              <a:t>priority between ACs is realized by setting different values for the EDCA parameters</a:t>
            </a:r>
          </a:p>
          <a:p>
            <a:pPr lvl="1">
              <a:lnSpc>
                <a:spcPct val="90000"/>
              </a:lnSpc>
            </a:pPr>
            <a:r>
              <a:rPr lang="en-US" altLang="en-US" smtClean="0"/>
              <a:t>arbitration interframe space number (AIFSN), </a:t>
            </a:r>
          </a:p>
          <a:p>
            <a:pPr lvl="1">
              <a:lnSpc>
                <a:spcPct val="90000"/>
              </a:lnSpc>
            </a:pPr>
            <a:r>
              <a:rPr lang="en-US" altLang="en-US" smtClean="0"/>
              <a:t>minimum contention window (CWmin), </a:t>
            </a:r>
          </a:p>
          <a:p>
            <a:pPr lvl="1">
              <a:lnSpc>
                <a:spcPct val="90000"/>
              </a:lnSpc>
            </a:pPr>
            <a:r>
              <a:rPr lang="en-US" altLang="en-US" smtClean="0"/>
              <a:t>maximum contention window (CWmax), </a:t>
            </a:r>
          </a:p>
          <a:p>
            <a:pPr lvl="1">
              <a:lnSpc>
                <a:spcPct val="90000"/>
              </a:lnSpc>
            </a:pPr>
            <a:r>
              <a:rPr lang="en-US" altLang="en-US" smtClean="0"/>
              <a:t>transmission opportunity (TXOP) limit</a:t>
            </a:r>
          </a:p>
        </p:txBody>
      </p:sp>
    </p:spTree>
    <p:extLst>
      <p:ext uri="{BB962C8B-B14F-4D97-AF65-F5344CB8AC3E}">
        <p14:creationId xmlns:p14="http://schemas.microsoft.com/office/powerpoint/2010/main" val="33476461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A7D70051-6B97-45C9-86E7-D86C97717E93}" type="slidenum">
              <a:rPr lang="en-CA" altLang="en-US"/>
              <a:pPr/>
              <a:t>294</a:t>
            </a:fld>
            <a:endParaRPr lang="en-CA" altLang="en-US"/>
          </a:p>
        </p:txBody>
      </p:sp>
      <p:sp>
        <p:nvSpPr>
          <p:cNvPr id="104450" name="Text Placeholder 1"/>
          <p:cNvSpPr>
            <a:spLocks noGrp="1"/>
          </p:cNvSpPr>
          <p:nvPr>
            <p:ph type="body" sz="half" idx="4294967295"/>
          </p:nvPr>
        </p:nvSpPr>
        <p:spPr>
          <a:xfrm>
            <a:off x="3124200" y="5486400"/>
            <a:ext cx="7315200" cy="685800"/>
          </a:xfrm>
        </p:spPr>
        <p:txBody>
          <a:bodyPr>
            <a:normAutofit fontScale="92500" lnSpcReduction="10000"/>
          </a:bodyPr>
          <a:lstStyle/>
          <a:p>
            <a:pPr marL="0" indent="0">
              <a:buNone/>
            </a:pPr>
            <a:endParaRPr lang="en-CA" altLang="en-US" sz="1700"/>
          </a:p>
          <a:p>
            <a:pPr marL="0" indent="0">
              <a:buNone/>
            </a:pPr>
            <a:r>
              <a:rPr lang="en-CA" altLang="en-US" sz="2400"/>
              <a:t>Relationship of different IFSs</a:t>
            </a:r>
          </a:p>
        </p:txBody>
      </p:sp>
      <p:sp>
        <p:nvSpPr>
          <p:cNvPr id="104451" name="Title 2"/>
          <p:cNvSpPr>
            <a:spLocks noGrp="1"/>
          </p:cNvSpPr>
          <p:nvPr>
            <p:ph type="title" idx="4294967295"/>
          </p:nvPr>
        </p:nvSpPr>
        <p:spPr>
          <a:xfrm>
            <a:off x="3124200" y="4648200"/>
            <a:ext cx="7315200" cy="685800"/>
          </a:xfrm>
        </p:spPr>
        <p:txBody>
          <a:bodyPr/>
          <a:lstStyle/>
          <a:p>
            <a:endParaRPr lang="en-CA" altLang="en-US" sz="2800">
              <a:solidFill>
                <a:srgbClr val="FFFFFF"/>
              </a:solidFill>
            </a:endParaRPr>
          </a:p>
        </p:txBody>
      </p:sp>
      <p:pic>
        <p:nvPicPr>
          <p:cNvPr id="104454" name="Picture 6"/>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95551" y="1557339"/>
            <a:ext cx="7993063" cy="30257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996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D2702263-F572-48BB-9C61-7165DE153220}" type="slidenum">
              <a:rPr lang="en-CA" altLang="en-US"/>
              <a:pPr/>
              <a:t>295</a:t>
            </a:fld>
            <a:endParaRPr lang="en-CA" altLang="en-US"/>
          </a:p>
        </p:txBody>
      </p:sp>
      <p:sp>
        <p:nvSpPr>
          <p:cNvPr id="106498" name="Text Placeholder 1"/>
          <p:cNvSpPr>
            <a:spLocks noGrp="1"/>
          </p:cNvSpPr>
          <p:nvPr>
            <p:ph type="body" sz="half" idx="4294967295"/>
          </p:nvPr>
        </p:nvSpPr>
        <p:spPr>
          <a:xfrm>
            <a:off x="3124200" y="5486400"/>
            <a:ext cx="7315200" cy="685800"/>
          </a:xfrm>
        </p:spPr>
        <p:txBody>
          <a:bodyPr/>
          <a:lstStyle/>
          <a:p>
            <a:pPr marL="0" indent="0">
              <a:buNone/>
            </a:pPr>
            <a:r>
              <a:rPr lang="en-CA" altLang="en-US" sz="2500"/>
              <a:t>Default EDCA parameter set</a:t>
            </a:r>
          </a:p>
        </p:txBody>
      </p:sp>
      <p:sp>
        <p:nvSpPr>
          <p:cNvPr id="106499" name="Title 2"/>
          <p:cNvSpPr>
            <a:spLocks noGrp="1"/>
          </p:cNvSpPr>
          <p:nvPr>
            <p:ph type="title" idx="4294967295"/>
          </p:nvPr>
        </p:nvSpPr>
        <p:spPr>
          <a:xfrm>
            <a:off x="3124200" y="4648200"/>
            <a:ext cx="7315200" cy="685800"/>
          </a:xfrm>
        </p:spPr>
        <p:txBody>
          <a:bodyPr/>
          <a:lstStyle/>
          <a:p>
            <a:endParaRPr lang="en-CA" altLang="en-US" sz="2800">
              <a:solidFill>
                <a:srgbClr val="FFFFFF"/>
              </a:solidFill>
            </a:endParaRPr>
          </a:p>
        </p:txBody>
      </p:sp>
      <p:pic>
        <p:nvPicPr>
          <p:cNvPr id="106501" name="Picture 5"/>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566988" y="692151"/>
            <a:ext cx="8101012" cy="40354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293816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2"/>
          <p:cNvSpPr>
            <a:spLocks noGrp="1"/>
          </p:cNvSpPr>
          <p:nvPr>
            <p:ph type="sldNum" sz="quarter" idx="12"/>
          </p:nvPr>
        </p:nvSpPr>
        <p:spPr/>
        <p:txBody>
          <a:bodyPr/>
          <a:lstStyle/>
          <a:p>
            <a:fld id="{5E52734C-5D8F-465A-9613-B60E0E98F80D}" type="slidenum">
              <a:rPr lang="en-CA" altLang="en-US"/>
              <a:pPr/>
              <a:t>296</a:t>
            </a:fld>
            <a:endParaRPr lang="en-CA" altLang="en-US"/>
          </a:p>
        </p:txBody>
      </p:sp>
      <p:sp>
        <p:nvSpPr>
          <p:cNvPr id="52226" name="Title 1"/>
          <p:cNvSpPr>
            <a:spLocks noGrp="1"/>
          </p:cNvSpPr>
          <p:nvPr>
            <p:ph type="title"/>
          </p:nvPr>
        </p:nvSpPr>
        <p:spPr>
          <a:xfrm>
            <a:off x="2136775" y="228600"/>
            <a:ext cx="8153400" cy="990600"/>
          </a:xfrm>
        </p:spPr>
        <p:txBody>
          <a:bodyPr/>
          <a:lstStyle/>
          <a:p>
            <a:r>
              <a:rPr lang="en-CA" altLang="en-US" smtClean="0"/>
              <a:t>References</a:t>
            </a:r>
          </a:p>
        </p:txBody>
      </p:sp>
      <p:sp>
        <p:nvSpPr>
          <p:cNvPr id="52227" name="Content Placeholder 2"/>
          <p:cNvSpPr>
            <a:spLocks noGrp="1"/>
          </p:cNvSpPr>
          <p:nvPr>
            <p:ph sz="quarter" idx="1"/>
          </p:nvPr>
        </p:nvSpPr>
        <p:spPr>
          <a:xfrm>
            <a:off x="2136775" y="1600200"/>
            <a:ext cx="8153400" cy="4495800"/>
          </a:xfrm>
        </p:spPr>
        <p:txBody>
          <a:bodyPr/>
          <a:lstStyle/>
          <a:p>
            <a:r>
              <a:rPr lang="en-CA" altLang="en-US" smtClean="0"/>
              <a:t>WMN textbook, 5.1</a:t>
            </a:r>
            <a:r>
              <a:rPr lang="en-CA" altLang="en-US" smtClean="0">
                <a:cs typeface="Times New Roman" panose="02020603050405020304" pitchFamily="18" charset="0"/>
              </a:rPr>
              <a:t>─ 5.2</a:t>
            </a:r>
            <a:endParaRPr lang="en-CA" altLang="en-US" smtClean="0"/>
          </a:p>
          <a:p>
            <a:r>
              <a:rPr lang="en-CA" altLang="en-US" smtClean="0"/>
              <a:t>Communication Networks by A. Leon-Garcia</a:t>
            </a:r>
          </a:p>
          <a:p>
            <a:r>
              <a:rPr lang="en-CA" altLang="en-US" smtClean="0"/>
              <a:t>Data &amp; Computer Communications by William Stallings</a:t>
            </a:r>
          </a:p>
        </p:txBody>
      </p:sp>
    </p:spTree>
    <p:extLst>
      <p:ext uri="{BB962C8B-B14F-4D97-AF65-F5344CB8AC3E}">
        <p14:creationId xmlns:p14="http://schemas.microsoft.com/office/powerpoint/2010/main" val="361166757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4"/>
          <p:cNvSpPr txBox="1">
            <a:spLocks noChangeArrowheads="1"/>
          </p:cNvSpPr>
          <p:nvPr/>
        </p:nvSpPr>
        <p:spPr bwMode="auto">
          <a:xfrm>
            <a:off x="1524000" y="6507164"/>
            <a:ext cx="9144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0"/>
              </a:spcBef>
              <a:buClrTx/>
              <a:buSzTx/>
              <a:buFontTx/>
              <a:buNone/>
            </a:pPr>
            <a:r>
              <a:rPr lang="en-US" altLang="en-US" sz="1200">
                <a:solidFill>
                  <a:schemeClr val="tx1"/>
                </a:solidFill>
                <a:latin typeface="Times New Roman" panose="02020603050405020304" pitchFamily="18" charset="0"/>
              </a:rPr>
              <a:t>Copyright © The McGraw-Hill Companies, Inc. Permission required for reproduction or display.</a:t>
            </a:r>
          </a:p>
        </p:txBody>
      </p:sp>
      <p:sp>
        <p:nvSpPr>
          <p:cNvPr id="21506" name="Title 3"/>
          <p:cNvSpPr>
            <a:spLocks noGrp="1" noChangeArrowheads="1"/>
          </p:cNvSpPr>
          <p:nvPr>
            <p:ph type="ctrTitle"/>
          </p:nvPr>
        </p:nvSpPr>
        <p:spPr>
          <a:xfrm>
            <a:off x="1371600" y="2405064"/>
            <a:ext cx="7848600" cy="1646237"/>
          </a:xfrm>
        </p:spPr>
        <p:txBody>
          <a:bodyPr>
            <a:normAutofit fontScale="90000"/>
          </a:bodyPr>
          <a:lstStyle/>
          <a:p>
            <a:pPr eaLnBrk="1" hangingPunct="1"/>
            <a:r>
              <a:rPr lang="en-US" altLang="en-US" dirty="0" smtClean="0"/>
              <a:t>Multiple Access Control (MAC) Protocols</a:t>
            </a:r>
          </a:p>
        </p:txBody>
      </p:sp>
    </p:spTree>
    <p:extLst>
      <p:ext uri="{BB962C8B-B14F-4D97-AF65-F5344CB8AC3E}">
        <p14:creationId xmlns:p14="http://schemas.microsoft.com/office/powerpoint/2010/main" val="4092403014"/>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026"/>
          <p:cNvSpPr>
            <a:spLocks noGrp="1" noChangeArrowheads="1"/>
          </p:cNvSpPr>
          <p:nvPr>
            <p:ph type="title"/>
          </p:nvPr>
        </p:nvSpPr>
        <p:spPr>
          <a:xfrm>
            <a:off x="2209800" y="312738"/>
            <a:ext cx="7772400" cy="762000"/>
          </a:xfrm>
        </p:spPr>
        <p:txBody>
          <a:bodyPr/>
          <a:lstStyle/>
          <a:p>
            <a:pPr eaLnBrk="1" hangingPunct="1"/>
            <a:r>
              <a:rPr lang="en-US" altLang="en-US" smtClean="0"/>
              <a:t>Multiple Access</a:t>
            </a:r>
          </a:p>
        </p:txBody>
      </p:sp>
      <p:pic>
        <p:nvPicPr>
          <p:cNvPr id="23554" name="Picture 102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297364" y="3541714"/>
            <a:ext cx="2962275" cy="1639887"/>
          </a:xfrm>
          <a:noFill/>
        </p:spPr>
      </p:pic>
      <p:sp>
        <p:nvSpPr>
          <p:cNvPr id="23555" name="Text Box 1028"/>
          <p:cNvSpPr txBox="1">
            <a:spLocks noChangeArrowheads="1"/>
          </p:cNvSpPr>
          <p:nvPr/>
        </p:nvSpPr>
        <p:spPr bwMode="auto">
          <a:xfrm>
            <a:off x="2438400" y="1371601"/>
            <a:ext cx="7315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 typeface="Wingdings" panose="05000000000000000000" pitchFamily="2" charset="2"/>
              <a:buChar char="§"/>
            </a:pPr>
            <a:r>
              <a:rPr lang="en-US" altLang="en-US" b="1">
                <a:solidFill>
                  <a:schemeClr val="tx1"/>
                </a:solidFill>
                <a:latin typeface="Times New Roman" panose="02020603050405020304" pitchFamily="18" charset="0"/>
              </a:rPr>
              <a:t> Broadcast link</a:t>
            </a:r>
            <a:r>
              <a:rPr lang="en-US" altLang="en-US">
                <a:solidFill>
                  <a:schemeClr val="tx1"/>
                </a:solidFill>
                <a:latin typeface="Times New Roman" panose="02020603050405020304" pitchFamily="18" charset="0"/>
              </a:rPr>
              <a:t> used in LAN consists of </a:t>
            </a:r>
            <a:r>
              <a:rPr lang="en-US" altLang="en-US" u="sng">
                <a:solidFill>
                  <a:schemeClr val="tx1"/>
                </a:solidFill>
                <a:latin typeface="Times New Roman" panose="02020603050405020304" pitchFamily="18" charset="0"/>
              </a:rPr>
              <a:t>multiple sending</a:t>
            </a:r>
            <a:r>
              <a:rPr lang="en-US" altLang="en-US">
                <a:solidFill>
                  <a:schemeClr val="tx1"/>
                </a:solidFill>
                <a:latin typeface="Times New Roman" panose="02020603050405020304" pitchFamily="18" charset="0"/>
              </a:rPr>
              <a:t> and </a:t>
            </a:r>
            <a:r>
              <a:rPr lang="en-US" altLang="en-US" u="sng">
                <a:solidFill>
                  <a:schemeClr val="tx1"/>
                </a:solidFill>
                <a:latin typeface="Times New Roman" panose="02020603050405020304" pitchFamily="18" charset="0"/>
              </a:rPr>
              <a:t>receiving nodes</a:t>
            </a:r>
            <a:r>
              <a:rPr lang="en-US" altLang="en-US">
                <a:solidFill>
                  <a:schemeClr val="tx1"/>
                </a:solidFill>
                <a:latin typeface="Times New Roman" panose="02020603050405020304" pitchFamily="18" charset="0"/>
              </a:rPr>
              <a:t> connected to or use a </a:t>
            </a:r>
            <a:r>
              <a:rPr lang="en-US" altLang="en-US" u="sng">
                <a:solidFill>
                  <a:schemeClr val="tx1"/>
                </a:solidFill>
                <a:latin typeface="Times New Roman" panose="02020603050405020304" pitchFamily="18" charset="0"/>
              </a:rPr>
              <a:t>single shared link</a:t>
            </a:r>
            <a:r>
              <a:rPr lang="en-US" altLang="en-US" b="1">
                <a:solidFill>
                  <a:schemeClr val="tx1"/>
                </a:solidFill>
                <a:latin typeface="Times New Roman" panose="02020603050405020304" pitchFamily="18" charset="0"/>
              </a:rPr>
              <a:t> </a:t>
            </a:r>
          </a:p>
        </p:txBody>
      </p:sp>
      <p:sp>
        <p:nvSpPr>
          <p:cNvPr id="23556" name="Text Box 1030"/>
          <p:cNvSpPr txBox="1">
            <a:spLocks noChangeArrowheads="1"/>
          </p:cNvSpPr>
          <p:nvPr/>
        </p:nvSpPr>
        <p:spPr bwMode="auto">
          <a:xfrm>
            <a:off x="3352800" y="2667000"/>
            <a:ext cx="525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b="1">
                <a:solidFill>
                  <a:schemeClr val="tx1"/>
                </a:solidFill>
                <a:latin typeface="Tahoma" panose="020B0604030504040204" pitchFamily="34" charset="0"/>
              </a:rPr>
              <a:t>Broadcast links Examples</a:t>
            </a:r>
          </a:p>
        </p:txBody>
      </p:sp>
    </p:spTree>
    <p:extLst>
      <p:ext uri="{BB962C8B-B14F-4D97-AF65-F5344CB8AC3E}">
        <p14:creationId xmlns:p14="http://schemas.microsoft.com/office/powerpoint/2010/main" val="542019416"/>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8"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79" name="Text Box 4"/>
          <p:cNvSpPr txBox="1">
            <a:spLocks noChangeArrowheads="1"/>
          </p:cNvSpPr>
          <p:nvPr/>
        </p:nvSpPr>
        <p:spPr bwMode="auto">
          <a:xfrm>
            <a:off x="1828801" y="381001"/>
            <a:ext cx="78911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sz="2400" b="1">
                <a:solidFill>
                  <a:schemeClr val="folHlink"/>
                </a:solidFill>
                <a:latin typeface="Times New Roman" panose="02020603050405020304" pitchFamily="18" charset="0"/>
              </a:rPr>
              <a:t>Figure 12.1  </a:t>
            </a:r>
            <a:r>
              <a:rPr lang="en-US" altLang="en-US" b="1" i="1">
                <a:solidFill>
                  <a:schemeClr val="tx1"/>
                </a:solidFill>
                <a:latin typeface="Times New Roman" panose="02020603050405020304" pitchFamily="18" charset="0"/>
              </a:rPr>
              <a:t>Data link layer divided into two functionality-oriented sublayers</a:t>
            </a:r>
          </a:p>
        </p:txBody>
      </p:sp>
      <p:sp>
        <p:nvSpPr>
          <p:cNvPr id="24580"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45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26" y="2038350"/>
            <a:ext cx="53752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 Box 7"/>
          <p:cNvSpPr txBox="1">
            <a:spLocks noChangeArrowheads="1"/>
          </p:cNvSpPr>
          <p:nvPr/>
        </p:nvSpPr>
        <p:spPr bwMode="auto">
          <a:xfrm>
            <a:off x="4648200" y="3048000"/>
            <a:ext cx="2286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a:spcBef>
                <a:spcPct val="50000"/>
              </a:spcBef>
              <a:buClrTx/>
              <a:buSzTx/>
              <a:buFontTx/>
              <a:buNone/>
            </a:pPr>
            <a:r>
              <a:rPr lang="en-US" altLang="en-US" sz="1200" b="1">
                <a:solidFill>
                  <a:schemeClr val="tx1"/>
                </a:solidFill>
                <a:latin typeface="Arial" panose="020B0604020202020204" pitchFamily="34" charset="0"/>
                <a:cs typeface="Arial" panose="020B0604020202020204" pitchFamily="34" charset="0"/>
              </a:rPr>
              <a:t>Link Layer Control</a:t>
            </a:r>
            <a:r>
              <a:rPr lang="en-US" altLang="en-US" sz="1200" b="1">
                <a:solidFill>
                  <a:schemeClr val="tx1"/>
                </a:solidFill>
                <a:latin typeface="Tahoma" panose="020B0604030504040204" pitchFamily="34" charset="0"/>
              </a:rPr>
              <a:t> (LLC)</a:t>
            </a:r>
          </a:p>
        </p:txBody>
      </p:sp>
      <p:sp>
        <p:nvSpPr>
          <p:cNvPr id="24583" name="Text Box 8"/>
          <p:cNvSpPr txBox="1">
            <a:spLocks noChangeArrowheads="1"/>
          </p:cNvSpPr>
          <p:nvPr/>
        </p:nvSpPr>
        <p:spPr bwMode="auto">
          <a:xfrm>
            <a:off x="5334000" y="397510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ahoma" panose="020B0604030504040204" pitchFamily="34" charset="0"/>
              </a:rPr>
              <a:t>MAC</a:t>
            </a:r>
          </a:p>
        </p:txBody>
      </p:sp>
      <p:sp>
        <p:nvSpPr>
          <p:cNvPr id="24584" name="Text Box 9"/>
          <p:cNvSpPr txBox="1">
            <a:spLocks noChangeArrowheads="1"/>
          </p:cNvSpPr>
          <p:nvPr/>
        </p:nvSpPr>
        <p:spPr bwMode="auto">
          <a:xfrm>
            <a:off x="7391400" y="1524000"/>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imes New Roman" panose="02020603050405020304" pitchFamily="18" charset="0"/>
              </a:rPr>
              <a:t>Responsible for error and flow control</a:t>
            </a:r>
          </a:p>
        </p:txBody>
      </p:sp>
      <p:sp>
        <p:nvSpPr>
          <p:cNvPr id="24585" name="Line 10"/>
          <p:cNvSpPr>
            <a:spLocks noChangeShapeType="1"/>
          </p:cNvSpPr>
          <p:nvPr/>
        </p:nvSpPr>
        <p:spPr bwMode="auto">
          <a:xfrm flipH="1">
            <a:off x="7010400" y="1981200"/>
            <a:ext cx="7620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6" name="Rectangle 11"/>
          <p:cNvSpPr>
            <a:spLocks noChangeArrowheads="1"/>
          </p:cNvSpPr>
          <p:nvPr/>
        </p:nvSpPr>
        <p:spPr bwMode="auto">
          <a:xfrm>
            <a:off x="6108700" y="3695700"/>
            <a:ext cx="1066800"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chemeClr val="tx1"/>
                </a:solidFill>
                <a:latin typeface="Tahoma" panose="020B0604030504040204" pitchFamily="34" charset="0"/>
              </a:rPr>
              <a:t>Control</a:t>
            </a:r>
          </a:p>
        </p:txBody>
      </p:sp>
      <p:cxnSp>
        <p:nvCxnSpPr>
          <p:cNvPr id="24587" name="Straight Arrow Connector 12"/>
          <p:cNvCxnSpPr>
            <a:cxnSpLocks noChangeShapeType="1"/>
          </p:cNvCxnSpPr>
          <p:nvPr/>
        </p:nvCxnSpPr>
        <p:spPr bwMode="auto">
          <a:xfrm>
            <a:off x="7162800" y="4038600"/>
            <a:ext cx="1371600" cy="914400"/>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4588" name="Text Box 9"/>
          <p:cNvSpPr txBox="1">
            <a:spLocks noChangeArrowheads="1"/>
          </p:cNvSpPr>
          <p:nvPr/>
        </p:nvSpPr>
        <p:spPr bwMode="auto">
          <a:xfrm>
            <a:off x="7772400" y="4800601"/>
            <a:ext cx="243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imes New Roman" panose="02020603050405020304" pitchFamily="18" charset="0"/>
              </a:rPr>
              <a:t>Responsible framing and MAC address and Multiple Access Control</a:t>
            </a:r>
          </a:p>
        </p:txBody>
      </p:sp>
    </p:spTree>
    <p:extLst>
      <p:ext uri="{BB962C8B-B14F-4D97-AF65-F5344CB8AC3E}">
        <p14:creationId xmlns:p14="http://schemas.microsoft.com/office/powerpoint/2010/main" val="2624925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lstStyle/>
          <a:p>
            <a:pPr marL="0" indent="0">
              <a:buNone/>
            </a:pPr>
            <a:r>
              <a:rPr lang="id-ID" sz="6000" dirty="0" smtClean="0">
                <a:solidFill>
                  <a:srgbClr val="FFC000"/>
                </a:solidFill>
              </a:rPr>
              <a:t>TRANSMISI DATA</a:t>
            </a:r>
            <a:endParaRPr lang="en-US" sz="6000" dirty="0" smtClean="0">
              <a:solidFill>
                <a:srgbClr val="FFC000"/>
              </a:solidFill>
            </a:endParaRPr>
          </a:p>
          <a:p>
            <a:pPr marL="0" indent="0">
              <a:buNone/>
            </a:pPr>
            <a:endParaRPr lang="en-US" dirty="0"/>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762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id-ID" dirty="0"/>
          </a:p>
        </p:txBody>
      </p:sp>
      <p:sp>
        <p:nvSpPr>
          <p:cNvPr id="3" name="Content Placeholder 2"/>
          <p:cNvSpPr>
            <a:spLocks noGrp="1"/>
          </p:cNvSpPr>
          <p:nvPr>
            <p:ph idx="1"/>
          </p:nvPr>
        </p:nvSpPr>
        <p:spPr/>
        <p:txBody>
          <a:bodyPr/>
          <a:lstStyle/>
          <a:p>
            <a:r>
              <a:rPr lang="en-US" sz="2400" dirty="0" err="1">
                <a:latin typeface="Calibri" pitchFamily="34" charset="0"/>
                <a:cs typeface="Calibri" pitchFamily="34" charset="0"/>
              </a:rPr>
              <a:t>Dalam</a:t>
            </a:r>
            <a:r>
              <a:rPr lang="en-US" sz="2400" dirty="0">
                <a:latin typeface="Calibri" pitchFamily="34" charset="0"/>
                <a:cs typeface="Calibri" pitchFamily="34" charset="0"/>
              </a:rPr>
              <a:t> internet, </a:t>
            </a:r>
            <a:r>
              <a:rPr lang="en-US" sz="2400" dirty="0" err="1">
                <a:latin typeface="Calibri" pitchFamily="34" charset="0"/>
                <a:cs typeface="Calibri" pitchFamily="34" charset="0"/>
              </a:rPr>
              <a:t>pesan</a:t>
            </a:r>
            <a:r>
              <a:rPr lang="en-US" sz="2400" dirty="0">
                <a:latin typeface="Calibri" pitchFamily="34" charset="0"/>
                <a:cs typeface="Calibri" pitchFamily="34" charset="0"/>
              </a:rPr>
              <a:t> </a:t>
            </a:r>
            <a:r>
              <a:rPr lang="en-US" sz="2400" dirty="0" err="1">
                <a:latin typeface="Calibri" pitchFamily="34" charset="0"/>
                <a:cs typeface="Calibri" pitchFamily="34" charset="0"/>
              </a:rPr>
              <a:t>dikirim</a:t>
            </a:r>
            <a:r>
              <a:rPr lang="en-US" sz="2400" dirty="0">
                <a:latin typeface="Calibri" pitchFamily="34" charset="0"/>
                <a:cs typeface="Calibri" pitchFamily="34" charset="0"/>
              </a:rPr>
              <a:t> </a:t>
            </a:r>
            <a:r>
              <a:rPr lang="en-US" sz="2400" dirty="0" err="1">
                <a:latin typeface="Calibri" pitchFamily="34" charset="0"/>
                <a:cs typeface="Calibri" pitchFamily="34" charset="0"/>
              </a:rPr>
              <a:t>melalui</a:t>
            </a:r>
            <a:r>
              <a:rPr lang="en-US" sz="2400" dirty="0">
                <a:latin typeface="Calibri" pitchFamily="34" charset="0"/>
                <a:cs typeface="Calibri" pitchFamily="34" charset="0"/>
              </a:rPr>
              <a:t> </a:t>
            </a:r>
            <a:r>
              <a:rPr lang="en-US" sz="2400" dirty="0" err="1">
                <a:latin typeface="Calibri" pitchFamily="34" charset="0"/>
                <a:cs typeface="Calibri" pitchFamily="34" charset="0"/>
              </a:rPr>
              <a:t>hirarki</a:t>
            </a:r>
            <a:r>
              <a:rPr lang="en-US" sz="2400" dirty="0">
                <a:latin typeface="Calibri" pitchFamily="34" charset="0"/>
                <a:cs typeface="Calibri" pitchFamily="34" charset="0"/>
              </a:rPr>
              <a:t> unit software yang </a:t>
            </a:r>
            <a:r>
              <a:rPr lang="en-US" sz="2400" dirty="0" err="1">
                <a:latin typeface="Calibri" pitchFamily="34" charset="0"/>
                <a:cs typeface="Calibri" pitchFamily="34" charset="0"/>
              </a:rPr>
              <a:t>melakukan</a:t>
            </a:r>
            <a:r>
              <a:rPr lang="en-US" sz="2400" dirty="0">
                <a:latin typeface="Calibri" pitchFamily="34" charset="0"/>
                <a:cs typeface="Calibri" pitchFamily="34" charset="0"/>
              </a:rPr>
              <a:t> </a:t>
            </a:r>
            <a:r>
              <a:rPr lang="en-US" sz="2400" dirty="0" err="1">
                <a:latin typeface="Calibri" pitchFamily="34" charset="0"/>
                <a:cs typeface="Calibri" pitchFamily="34" charset="0"/>
              </a:rPr>
              <a:t>tugas</a:t>
            </a:r>
            <a:r>
              <a:rPr lang="en-US" sz="2400" dirty="0">
                <a:latin typeface="Calibri" pitchFamily="34" charset="0"/>
                <a:cs typeface="Calibri" pitchFamily="34" charset="0"/>
              </a:rPr>
              <a:t> – </a:t>
            </a:r>
            <a:r>
              <a:rPr lang="en-US" sz="2400" dirty="0" err="1">
                <a:latin typeface="Calibri" pitchFamily="34" charset="0"/>
                <a:cs typeface="Calibri" pitchFamily="34" charset="0"/>
              </a:rPr>
              <a:t>tugas</a:t>
            </a:r>
            <a:r>
              <a:rPr lang="en-US" sz="2400" dirty="0">
                <a:latin typeface="Calibri" pitchFamily="34" charset="0"/>
                <a:cs typeface="Calibri" pitchFamily="34" charset="0"/>
              </a:rPr>
              <a:t> yang </a:t>
            </a:r>
            <a:r>
              <a:rPr lang="en-US" sz="2400" dirty="0" err="1">
                <a:latin typeface="Calibri" pitchFamily="34" charset="0"/>
                <a:cs typeface="Calibri" pitchFamily="34" charset="0"/>
              </a:rPr>
              <a:t>sesuai</a:t>
            </a:r>
            <a:r>
              <a:rPr lang="en-US" sz="2400" dirty="0">
                <a:latin typeface="Calibri" pitchFamily="34" charset="0"/>
                <a:cs typeface="Calibri" pitchFamily="34" charset="0"/>
              </a:rPr>
              <a:t> </a:t>
            </a:r>
            <a:r>
              <a:rPr lang="en-US" sz="2400" dirty="0" err="1">
                <a:latin typeface="Calibri" pitchFamily="34" charset="0"/>
                <a:cs typeface="Calibri" pitchFamily="34" charset="0"/>
              </a:rPr>
              <a:t>dengan</a:t>
            </a:r>
            <a:r>
              <a:rPr lang="en-US" sz="2400" dirty="0">
                <a:latin typeface="Calibri" pitchFamily="34" charset="0"/>
                <a:cs typeface="Calibri" pitchFamily="34" charset="0"/>
              </a:rPr>
              <a:t> yang </a:t>
            </a:r>
            <a:r>
              <a:rPr lang="en-US" sz="2400" dirty="0" err="1">
                <a:latin typeface="Calibri" pitchFamily="34" charset="0"/>
                <a:cs typeface="Calibri" pitchFamily="34" charset="0"/>
              </a:rPr>
              <a:t>harus</a:t>
            </a:r>
            <a:r>
              <a:rPr lang="en-US" sz="2400" dirty="0">
                <a:latin typeface="Calibri" pitchFamily="34" charset="0"/>
                <a:cs typeface="Calibri" pitchFamily="34" charset="0"/>
              </a:rPr>
              <a:t> </a:t>
            </a:r>
            <a:r>
              <a:rPr lang="en-US" sz="2400" dirty="0" err="1">
                <a:latin typeface="Calibri" pitchFamily="34" charset="0"/>
                <a:cs typeface="Calibri" pitchFamily="34" charset="0"/>
              </a:rPr>
              <a:t>dilakukan</a:t>
            </a:r>
            <a:endParaRPr lang="id-ID" sz="2400" dirty="0">
              <a:latin typeface="Calibri" pitchFamily="34" charset="0"/>
              <a:cs typeface="Calibri"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1583812" y="2728962"/>
            <a:ext cx="8976684" cy="3843311"/>
          </a:xfrm>
          <a:prstGeom prst="rect">
            <a:avLst/>
          </a:prstGeom>
          <a:noFill/>
          <a:ln w="9525">
            <a:noFill/>
            <a:miter lim="800000"/>
            <a:headEnd/>
            <a:tailEnd/>
          </a:ln>
        </p:spPr>
      </p:pic>
    </p:spTree>
    <p:extLst>
      <p:ext uri="{BB962C8B-B14F-4D97-AF65-F5344CB8AC3E}">
        <p14:creationId xmlns:p14="http://schemas.microsoft.com/office/powerpoint/2010/main" val="117399876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a:xfrm>
            <a:off x="2209800" y="152400"/>
            <a:ext cx="7772400" cy="685800"/>
          </a:xfrm>
        </p:spPr>
        <p:txBody>
          <a:bodyPr>
            <a:normAutofit fontScale="90000"/>
          </a:bodyPr>
          <a:lstStyle/>
          <a:p>
            <a:pPr eaLnBrk="1" hangingPunct="1"/>
            <a:r>
              <a:rPr lang="en-US" altLang="en-US" smtClean="0"/>
              <a:t>Multiple Access</a:t>
            </a:r>
          </a:p>
        </p:txBody>
      </p:sp>
      <p:sp>
        <p:nvSpPr>
          <p:cNvPr id="6147" name="Rectangle 3">
            <a:extLst>
              <a:ext uri="{FF2B5EF4-FFF2-40B4-BE49-F238E27FC236}">
                <a16:creationId xmlns:a16="http://schemas.microsoft.com/office/drawing/2014/main" id="{15A9967E-47C5-224E-AC28-E2F5B3C51916}"/>
              </a:ext>
            </a:extLst>
          </p:cNvPr>
          <p:cNvSpPr>
            <a:spLocks noGrp="1" noChangeArrowheads="1"/>
          </p:cNvSpPr>
          <p:nvPr>
            <p:ph idx="1"/>
          </p:nvPr>
        </p:nvSpPr>
        <p:spPr>
          <a:xfrm>
            <a:off x="1828800" y="914400"/>
            <a:ext cx="7772400" cy="5105400"/>
          </a:xfrm>
          <a:extLst/>
        </p:spPr>
        <p:txBody>
          <a:bodyPr rtlCol="0">
            <a:normAutofit/>
          </a:bodyPr>
          <a:lstStyle/>
          <a:p>
            <a:pPr>
              <a:spcBef>
                <a:spcPct val="50000"/>
              </a:spcBef>
              <a:buFont typeface="Wingdings" pitchFamily="2" charset="2"/>
              <a:buChar char="§"/>
              <a:defRPr/>
            </a:pP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Problem</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When two or more nodes transmit at the same time, their frames </a:t>
            </a:r>
            <a:r>
              <a:rPr lang="en-US" altLang="en-US" sz="2000" u="sng" dirty="0">
                <a:solidFill>
                  <a:schemeClr val="tx1">
                    <a:lumMod val="75000"/>
                    <a:lumOff val="25000"/>
                  </a:schemeClr>
                </a:solidFill>
                <a:latin typeface="Times New Roman" panose="02020603050405020304" pitchFamily="18" charset="0"/>
                <a:cs typeface="Times New Roman" panose="02020603050405020304" pitchFamily="18" charset="0"/>
              </a:rPr>
              <a:t>will collide</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and the link bandwidth is</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 wasted</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during collision </a:t>
            </a:r>
          </a:p>
          <a:p>
            <a:pPr lvl="1">
              <a:spcBef>
                <a:spcPct val="50000"/>
              </a:spcBef>
              <a:buFont typeface="Wingdings" pitchFamily="2" charset="2"/>
              <a:buChar char="§"/>
              <a:defRP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How to coordinate the access of multiple sending/receiving nodes to the shared link</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a:t>
            </a:r>
          </a:p>
          <a:p>
            <a:pPr>
              <a:buFont typeface="Wingdings 3" charset="2"/>
              <a:buChar char=""/>
              <a:defRPr/>
            </a:pP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Solution</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We need a </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protocol</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to coordinate the transmission of the active nodes</a:t>
            </a:r>
          </a:p>
          <a:p>
            <a:pPr>
              <a:buFont typeface="Wingdings 3" charset="2"/>
              <a:buChar char=""/>
              <a:defRP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These protocols are called </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Medium or Multiple Access Control (MAC) Protocols</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belong to a </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sublayer</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of the data link layer called </a:t>
            </a:r>
            <a:r>
              <a:rPr lang="en-US" altLang="en-US" sz="2000" b="1" dirty="0">
                <a:solidFill>
                  <a:schemeClr val="tx1">
                    <a:lumMod val="75000"/>
                    <a:lumOff val="25000"/>
                  </a:schemeClr>
                </a:solidFill>
                <a:latin typeface="Times New Roman" panose="02020603050405020304" pitchFamily="18" charset="0"/>
                <a:cs typeface="Times New Roman" panose="02020603050405020304" pitchFamily="18" charset="0"/>
              </a:rPr>
              <a:t>MAC</a:t>
            </a: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(Medium Access Control)</a:t>
            </a:r>
          </a:p>
          <a:p>
            <a:pPr>
              <a:buFont typeface="Wingdings 3" charset="2"/>
              <a:buChar char=""/>
              <a:defRP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What is expected from Multiple Access Protocols:</a:t>
            </a:r>
          </a:p>
          <a:p>
            <a:pPr lvl="1">
              <a:buFont typeface="Wingdings 3" charset="2"/>
              <a:buChar char=""/>
              <a:defRPr/>
            </a:pPr>
            <a:r>
              <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rPr>
              <a:t>Main task is to </a:t>
            </a:r>
            <a:r>
              <a:rPr lang="en-US" altLang="en-US" sz="1800" b="1" dirty="0">
                <a:solidFill>
                  <a:schemeClr val="tx1">
                    <a:lumMod val="75000"/>
                    <a:lumOff val="25000"/>
                  </a:schemeClr>
                </a:solidFill>
                <a:latin typeface="Times New Roman" panose="02020603050405020304" pitchFamily="18" charset="0"/>
                <a:cs typeface="Times New Roman" panose="02020603050405020304" pitchFamily="18" charset="0"/>
              </a:rPr>
              <a:t>minimize collisions </a:t>
            </a:r>
            <a:r>
              <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rPr>
              <a:t>in order to </a:t>
            </a:r>
            <a:r>
              <a:rPr lang="en-US" altLang="en-US" sz="1800" b="1" dirty="0">
                <a:solidFill>
                  <a:schemeClr val="tx1">
                    <a:lumMod val="75000"/>
                    <a:lumOff val="25000"/>
                  </a:schemeClr>
                </a:solidFill>
                <a:latin typeface="Times New Roman" panose="02020603050405020304" pitchFamily="18" charset="0"/>
                <a:cs typeface="Times New Roman" panose="02020603050405020304" pitchFamily="18" charset="0"/>
              </a:rPr>
              <a:t>utilize the bandwidth</a:t>
            </a:r>
            <a:r>
              <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rPr>
              <a:t> by: </a:t>
            </a:r>
          </a:p>
          <a:p>
            <a:pPr lvl="2">
              <a:buFont typeface="Wingdings 3" charset="2"/>
              <a:buChar char=""/>
              <a:defRPr/>
            </a:pPr>
            <a:r>
              <a:rPr lang="en-US" altLang="en-US" sz="1600" dirty="0">
                <a:solidFill>
                  <a:schemeClr val="tx1">
                    <a:lumMod val="75000"/>
                    <a:lumOff val="25000"/>
                  </a:schemeClr>
                </a:solidFill>
                <a:latin typeface="Times New Roman" panose="02020603050405020304" pitchFamily="18" charset="0"/>
                <a:cs typeface="Times New Roman" panose="02020603050405020304" pitchFamily="18" charset="0"/>
              </a:rPr>
              <a:t>Determining </a:t>
            </a:r>
            <a:r>
              <a:rPr lang="en-US"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when </a:t>
            </a:r>
            <a:r>
              <a:rPr lang="en-US" altLang="en-US" sz="1600" dirty="0">
                <a:solidFill>
                  <a:schemeClr val="tx1">
                    <a:lumMod val="75000"/>
                    <a:lumOff val="25000"/>
                  </a:schemeClr>
                </a:solidFill>
                <a:latin typeface="Times New Roman" panose="02020603050405020304" pitchFamily="18" charset="0"/>
                <a:cs typeface="Times New Roman" panose="02020603050405020304" pitchFamily="18" charset="0"/>
              </a:rPr>
              <a:t> a station can use the link (medium)</a:t>
            </a:r>
          </a:p>
          <a:p>
            <a:pPr lvl="2">
              <a:buFont typeface="Wingdings 3" charset="2"/>
              <a:buChar char=""/>
              <a:defRPr/>
            </a:pPr>
            <a:r>
              <a:rPr lang="en-US"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what </a:t>
            </a:r>
            <a:r>
              <a:rPr lang="en-US" altLang="en-US" sz="1600" dirty="0">
                <a:solidFill>
                  <a:schemeClr val="tx1">
                    <a:lumMod val="75000"/>
                    <a:lumOff val="25000"/>
                  </a:schemeClr>
                </a:solidFill>
                <a:latin typeface="Times New Roman" panose="02020603050405020304" pitchFamily="18" charset="0"/>
                <a:cs typeface="Times New Roman" panose="02020603050405020304" pitchFamily="18" charset="0"/>
              </a:rPr>
              <a:t>a station should do when the link is </a:t>
            </a:r>
            <a:r>
              <a:rPr lang="en-US"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busy</a:t>
            </a:r>
          </a:p>
          <a:p>
            <a:pPr lvl="2">
              <a:buFont typeface="Wingdings 3" charset="2"/>
              <a:buChar char=""/>
              <a:defRPr/>
            </a:pPr>
            <a:r>
              <a:rPr lang="en-US"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what</a:t>
            </a:r>
            <a:r>
              <a:rPr lang="en-US" altLang="en-US" sz="1600" dirty="0">
                <a:solidFill>
                  <a:schemeClr val="tx1">
                    <a:lumMod val="75000"/>
                    <a:lumOff val="25000"/>
                  </a:schemeClr>
                </a:solidFill>
                <a:latin typeface="Times New Roman" panose="02020603050405020304" pitchFamily="18" charset="0"/>
                <a:cs typeface="Times New Roman" panose="02020603050405020304" pitchFamily="18" charset="0"/>
              </a:rPr>
              <a:t> the station should do when it is involved in </a:t>
            </a:r>
            <a:r>
              <a:rPr lang="en-US" altLang="en-US" sz="1600" b="1" dirty="0">
                <a:solidFill>
                  <a:schemeClr val="tx1">
                    <a:lumMod val="75000"/>
                    <a:lumOff val="25000"/>
                  </a:schemeClr>
                </a:solidFill>
                <a:latin typeface="Times New Roman" panose="02020603050405020304" pitchFamily="18" charset="0"/>
                <a:cs typeface="Times New Roman" panose="02020603050405020304" pitchFamily="18" charset="0"/>
              </a:rPr>
              <a:t>collision</a:t>
            </a:r>
            <a:r>
              <a:rPr lang="en-US" altLang="en-US" sz="1600" dirty="0">
                <a:solidFill>
                  <a:schemeClr val="tx1">
                    <a:lumMod val="75000"/>
                    <a:lumOff val="25000"/>
                  </a:schemeClr>
                </a:solidFill>
                <a:latin typeface="Times New Roman" panose="02020603050405020304" pitchFamily="18" charset="0"/>
                <a:cs typeface="Times New Roman" panose="02020603050405020304" pitchFamily="18" charset="0"/>
              </a:rPr>
              <a:t> </a:t>
            </a:r>
          </a:p>
          <a:p>
            <a:pPr lvl="1">
              <a:buNone/>
              <a:defRPr/>
            </a:pPr>
            <a:endParaRPr lang="en-US" altLang="en-US" sz="1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585354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noChangeArrowheads="1"/>
          </p:cNvSpPr>
          <p:nvPr>
            <p:ph type="title"/>
          </p:nvPr>
        </p:nvSpPr>
        <p:spPr/>
        <p:txBody>
          <a:bodyPr/>
          <a:lstStyle/>
          <a:p>
            <a:r>
              <a:rPr lang="en-US" altLang="en-US" smtClean="0"/>
              <a:t>Terms</a:t>
            </a:r>
          </a:p>
        </p:txBody>
      </p:sp>
      <p:sp>
        <p:nvSpPr>
          <p:cNvPr id="70658" name="Content Placeholder 2"/>
          <p:cNvSpPr>
            <a:spLocks noGrp="1" noChangeArrowheads="1"/>
          </p:cNvSpPr>
          <p:nvPr>
            <p:ph idx="1"/>
          </p:nvPr>
        </p:nvSpPr>
        <p:spPr>
          <a:xfrm>
            <a:off x="2133601" y="1676400"/>
            <a:ext cx="6348413" cy="3881438"/>
          </a:xfrm>
        </p:spPr>
        <p:txBody>
          <a:bodyPr/>
          <a:lstStyle/>
          <a:p>
            <a:r>
              <a:rPr lang="en-GB" altLang="en-US" b="1" smtClean="0"/>
              <a:t>Throughput:</a:t>
            </a:r>
            <a:r>
              <a:rPr lang="en-GB" altLang="en-US" smtClean="0"/>
              <a:t> is the amount of data moved successfully from one place to another in a given time period.</a:t>
            </a:r>
          </a:p>
          <a:p>
            <a:r>
              <a:rPr lang="en-GB" altLang="en-US" b="1" smtClean="0"/>
              <a:t>propagation</a:t>
            </a:r>
            <a:r>
              <a:rPr lang="en-GB" altLang="en-US" smtClean="0"/>
              <a:t> </a:t>
            </a:r>
            <a:r>
              <a:rPr lang="en-GB" altLang="en-US" b="1" smtClean="0"/>
              <a:t>delay:</a:t>
            </a:r>
            <a:r>
              <a:rPr lang="en-GB" altLang="en-US" smtClean="0"/>
              <a:t> is the amount of time it takes for the head of the signal to travel from the sender to the receiver.</a:t>
            </a:r>
            <a:endParaRPr lang="en-US" altLang="en-US" smtClean="0"/>
          </a:p>
        </p:txBody>
      </p:sp>
    </p:spTree>
    <p:extLst>
      <p:ext uri="{BB962C8B-B14F-4D97-AF65-F5344CB8AC3E}">
        <p14:creationId xmlns:p14="http://schemas.microsoft.com/office/powerpoint/2010/main" val="1625886305"/>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0"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1"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2765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4" y="1439864"/>
            <a:ext cx="6556375"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6"/>
          <p:cNvSpPr>
            <a:spLocks noChangeArrowheads="1"/>
          </p:cNvSpPr>
          <p:nvPr/>
        </p:nvSpPr>
        <p:spPr bwMode="auto">
          <a:xfrm>
            <a:off x="3200400" y="4457700"/>
            <a:ext cx="1066800" cy="381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cxnSp>
        <p:nvCxnSpPr>
          <p:cNvPr id="27654" name="Straight Arrow Connector 8"/>
          <p:cNvCxnSpPr>
            <a:cxnSpLocks noChangeShapeType="1"/>
          </p:cNvCxnSpPr>
          <p:nvPr/>
        </p:nvCxnSpPr>
        <p:spPr bwMode="auto">
          <a:xfrm>
            <a:off x="4257675" y="4838700"/>
            <a:ext cx="914400" cy="457200"/>
          </a:xfrm>
          <a:prstGeom prst="straightConnector1">
            <a:avLst/>
          </a:prstGeom>
          <a:noFill/>
          <a:ln w="9525" algn="ctr">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7655" name="TextBox 9"/>
          <p:cNvSpPr txBox="1">
            <a:spLocks noChangeArrowheads="1"/>
          </p:cNvSpPr>
          <p:nvPr/>
        </p:nvSpPr>
        <p:spPr bwMode="auto">
          <a:xfrm>
            <a:off x="5126038" y="5143500"/>
            <a:ext cx="2209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chemeClr val="tx1"/>
                </a:solidFill>
                <a:latin typeface="Tahoma" panose="020B0604030504040204" pitchFamily="34" charset="0"/>
              </a:rPr>
              <a:t>For wireless</a:t>
            </a:r>
          </a:p>
        </p:txBody>
      </p:sp>
    </p:spTree>
    <p:extLst>
      <p:ext uri="{BB962C8B-B14F-4D97-AF65-F5344CB8AC3E}">
        <p14:creationId xmlns:p14="http://schemas.microsoft.com/office/powerpoint/2010/main" val="393878129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2057400" y="533400"/>
            <a:ext cx="7772400" cy="685800"/>
          </a:xfrm>
        </p:spPr>
        <p:txBody>
          <a:bodyPr>
            <a:normAutofit fontScale="90000"/>
          </a:bodyPr>
          <a:lstStyle/>
          <a:p>
            <a:pPr eaLnBrk="1" hangingPunct="1"/>
            <a:r>
              <a:rPr lang="en-US" altLang="en-US" smtClean="0"/>
              <a:t>Random Access</a:t>
            </a:r>
          </a:p>
        </p:txBody>
      </p:sp>
      <p:sp>
        <p:nvSpPr>
          <p:cNvPr id="8195" name="Rectangle 3">
            <a:extLst>
              <a:ext uri="{FF2B5EF4-FFF2-40B4-BE49-F238E27FC236}">
                <a16:creationId xmlns:a16="http://schemas.microsoft.com/office/drawing/2014/main" id="{C0195459-78C5-7C4B-A1E2-7C5B18349D4C}"/>
              </a:ext>
            </a:extLst>
          </p:cNvPr>
          <p:cNvSpPr>
            <a:spLocks noGrp="1" noChangeArrowheads="1"/>
          </p:cNvSpPr>
          <p:nvPr>
            <p:ph idx="1"/>
          </p:nvPr>
        </p:nvSpPr>
        <p:spPr>
          <a:xfrm>
            <a:off x="1676400" y="1600200"/>
            <a:ext cx="7239000" cy="5791200"/>
          </a:xfrm>
          <a:extLst/>
        </p:spPr>
        <p:txBody>
          <a:bodyPr rtlCol="0">
            <a:normAutofit/>
          </a:bodyPr>
          <a:lstStyle/>
          <a:p>
            <a:pPr>
              <a:lnSpc>
                <a:spcPct val="80000"/>
              </a:lnSpc>
              <a:buFont typeface="Wingdings 3" charset="2"/>
              <a:buChar char=""/>
              <a:defRPr/>
            </a:pPr>
            <a:r>
              <a:rPr lang="en-US" altLang="en-US" dirty="0">
                <a:solidFill>
                  <a:schemeClr val="tx1">
                    <a:lumMod val="75000"/>
                    <a:lumOff val="25000"/>
                  </a:schemeClr>
                </a:solidFill>
              </a:rPr>
              <a:t>Random Access (or contention) Protocols: </a:t>
            </a:r>
          </a:p>
          <a:p>
            <a:pPr lvl="1">
              <a:lnSpc>
                <a:spcPct val="80000"/>
              </a:lnSpc>
              <a:buFont typeface="Wingdings 3" charset="2"/>
              <a:buChar char=""/>
              <a:defRPr/>
            </a:pPr>
            <a:r>
              <a:rPr lang="en-US" altLang="en-US" dirty="0">
                <a:solidFill>
                  <a:schemeClr val="tx1">
                    <a:lumMod val="75000"/>
                    <a:lumOff val="25000"/>
                  </a:schemeClr>
                </a:solidFill>
              </a:rPr>
              <a:t>No station is superior to another station and none is assigned the control over another.</a:t>
            </a:r>
          </a:p>
          <a:p>
            <a:pPr lvl="1">
              <a:lnSpc>
                <a:spcPct val="80000"/>
              </a:lnSpc>
              <a:buFont typeface="Wingdings 3" charset="2"/>
              <a:buChar char=""/>
              <a:defRPr/>
            </a:pPr>
            <a:r>
              <a:rPr lang="en-US" altLang="en-US" dirty="0">
                <a:solidFill>
                  <a:schemeClr val="tx1">
                    <a:lumMod val="75000"/>
                    <a:lumOff val="25000"/>
                  </a:schemeClr>
                </a:solidFill>
              </a:rPr>
              <a:t>A station with a frame to be transmitted can use the link directly based on a procedure defined by the protocol to make a decision on whether or not to send. </a:t>
            </a:r>
          </a:p>
          <a:p>
            <a:pPr lvl="1">
              <a:lnSpc>
                <a:spcPct val="80000"/>
              </a:lnSpc>
              <a:buNone/>
              <a:defRPr/>
            </a:pPr>
            <a:endParaRPr lang="en-US" altLang="en-US" dirty="0">
              <a:solidFill>
                <a:schemeClr val="tx1">
                  <a:lumMod val="75000"/>
                  <a:lumOff val="25000"/>
                </a:schemeClr>
              </a:solidFill>
            </a:endParaRPr>
          </a:p>
          <a:p>
            <a:pPr marL="0" indent="0">
              <a:lnSpc>
                <a:spcPct val="80000"/>
              </a:lnSpc>
              <a:buNone/>
              <a:defRPr/>
            </a:pPr>
            <a:endParaRPr lang="en-US" altLang="en-US" dirty="0">
              <a:solidFill>
                <a:schemeClr val="tx1">
                  <a:lumMod val="75000"/>
                  <a:lumOff val="25000"/>
                </a:schemeClr>
              </a:solidFill>
            </a:endParaRPr>
          </a:p>
          <a:p>
            <a:pPr>
              <a:lnSpc>
                <a:spcPct val="80000"/>
              </a:lnSpc>
              <a:buFont typeface="Wingdings 3" charset="2"/>
              <a:buChar char=""/>
              <a:defRPr/>
            </a:pPr>
            <a:endParaRPr lang="en-US" altLang="en-US" dirty="0">
              <a:solidFill>
                <a:schemeClr val="tx1">
                  <a:lumMod val="75000"/>
                  <a:lumOff val="25000"/>
                </a:schemeClr>
              </a:solidFill>
            </a:endParaRPr>
          </a:p>
        </p:txBody>
      </p:sp>
    </p:spTree>
    <p:extLst>
      <p:ext uri="{BB962C8B-B14F-4D97-AF65-F5344CB8AC3E}">
        <p14:creationId xmlns:p14="http://schemas.microsoft.com/office/powerpoint/2010/main" val="627388085"/>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noChangeArrowheads="1"/>
          </p:cNvSpPr>
          <p:nvPr>
            <p:ph type="title"/>
          </p:nvPr>
        </p:nvSpPr>
        <p:spPr>
          <a:xfrm>
            <a:off x="2133601" y="2700338"/>
            <a:ext cx="6348413" cy="1827212"/>
          </a:xfrm>
        </p:spPr>
        <p:txBody>
          <a:bodyPr/>
          <a:lstStyle/>
          <a:p>
            <a:r>
              <a:rPr lang="en-US" altLang="en-US" smtClean="0"/>
              <a:t>ALOHA</a:t>
            </a:r>
          </a:p>
        </p:txBody>
      </p:sp>
      <p:sp>
        <p:nvSpPr>
          <p:cNvPr id="3" name="Text Placeholder 2">
            <a:extLst>
              <a:ext uri="{FF2B5EF4-FFF2-40B4-BE49-F238E27FC236}">
                <a16:creationId xmlns:a16="http://schemas.microsoft.com/office/drawing/2014/main" id="{97D31668-6BAE-4C46-B1FC-94BC04FD508D}"/>
              </a:ext>
            </a:extLst>
          </p:cNvPr>
          <p:cNvSpPr>
            <a:spLocks noGrp="1"/>
          </p:cNvSpPr>
          <p:nvPr>
            <p:ph type="body" idx="1"/>
          </p:nvPr>
        </p:nvSpPr>
        <p:spPr>
          <a:xfrm>
            <a:off x="2133601" y="4527551"/>
            <a:ext cx="6348413" cy="860425"/>
          </a:xfrm>
        </p:spPr>
        <p:txBody>
          <a:bodyPr/>
          <a:lstStyle/>
          <a:p>
            <a:pPr>
              <a:buFont typeface="Wingdings 3" pitchFamily="2" charset="2"/>
              <a:buNone/>
              <a:defRPr/>
            </a:pPr>
            <a:endParaRPr lang="en-US"/>
          </a:p>
        </p:txBody>
      </p:sp>
    </p:spTree>
    <p:extLst>
      <p:ext uri="{BB962C8B-B14F-4D97-AF65-F5344CB8AC3E}">
        <p14:creationId xmlns:p14="http://schemas.microsoft.com/office/powerpoint/2010/main" val="3938707147"/>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noChangeArrowheads="1"/>
          </p:cNvSpPr>
          <p:nvPr>
            <p:ph type="title"/>
          </p:nvPr>
        </p:nvSpPr>
        <p:spPr>
          <a:xfrm>
            <a:off x="1981200" y="609600"/>
            <a:ext cx="6858000" cy="1320800"/>
          </a:xfrm>
        </p:spPr>
        <p:txBody>
          <a:bodyPr/>
          <a:lstStyle/>
          <a:p>
            <a:r>
              <a:rPr lang="en-US" altLang="en-US" smtClean="0"/>
              <a:t>ALOHA Random Access Scheme</a:t>
            </a:r>
          </a:p>
        </p:txBody>
      </p:sp>
      <p:sp>
        <p:nvSpPr>
          <p:cNvPr id="30722" name="Content Placeholder 2"/>
          <p:cNvSpPr>
            <a:spLocks noGrp="1" noChangeArrowheads="1"/>
          </p:cNvSpPr>
          <p:nvPr>
            <p:ph idx="1"/>
          </p:nvPr>
        </p:nvSpPr>
        <p:spPr>
          <a:xfrm>
            <a:off x="2008188" y="1393826"/>
            <a:ext cx="7212012" cy="4930775"/>
          </a:xfrm>
        </p:spPr>
        <p:txBody>
          <a:bodyPr>
            <a:normAutofit fontScale="85000" lnSpcReduction="20000"/>
          </a:bodyPr>
          <a:lstStyle/>
          <a:p>
            <a:r>
              <a:rPr lang="en-US" altLang="en-US" smtClean="0"/>
              <a:t>It was developed at the University of Hawaii in the early 1970s to connect computers situated on different Hawaiian islands. The computers of the ALOHA network transmit on the same radio channel whenever they have a packet to transmit.</a:t>
            </a:r>
          </a:p>
          <a:p>
            <a:r>
              <a:rPr lang="en-US" altLang="en-US" smtClean="0"/>
              <a:t>From time-to-time packet transmission will collide, but these can be treated as transmission errors, and recovery can take place by retransmission. When traffic is very light, the probability of collision is very small, and so retransmissions need to be carried out infrequently.</a:t>
            </a:r>
          </a:p>
          <a:p>
            <a:r>
              <a:rPr lang="en-US" altLang="en-US" smtClean="0"/>
              <a:t>ALOHA scheme requires stations to use a </a:t>
            </a:r>
            <a:r>
              <a:rPr lang="en-US" altLang="en-US" b="1" smtClean="0"/>
              <a:t>random retransmission time.</a:t>
            </a:r>
            <a:r>
              <a:rPr lang="en-US" altLang="en-US" smtClean="0"/>
              <a:t> (This randomization is intended to spread out the retransmission and reduces the likelihood of additional collisions between stations. )</a:t>
            </a:r>
          </a:p>
          <a:p>
            <a:r>
              <a:rPr lang="en-US" altLang="en-US" smtClean="0"/>
              <a:t>ALOHA is the father of multiple access protocols. </a:t>
            </a:r>
          </a:p>
          <a:p>
            <a:endParaRPr lang="en-US" altLang="en-US" smtClean="0"/>
          </a:p>
        </p:txBody>
      </p:sp>
      <p:sp>
        <p:nvSpPr>
          <p:cNvPr id="3072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fld id="{EA7BFD0D-AAE8-4D41-91C7-B3B5BB4CEE24}" type="slidenum">
              <a:rPr lang="en-US" altLang="en-US" smtClean="0">
                <a:solidFill>
                  <a:schemeClr val="tx1"/>
                </a:solidFill>
                <a:latin typeface="Arial" panose="020B0604020202020204" pitchFamily="34" charset="0"/>
              </a:rPr>
              <a:pPr eaLnBrk="1" hangingPunct="1">
                <a:spcBef>
                  <a:spcPct val="0"/>
                </a:spcBef>
                <a:buClrTx/>
                <a:buSzTx/>
                <a:buFontTx/>
                <a:buNone/>
              </a:pPr>
              <a:t>305</a:t>
            </a:fld>
            <a:endParaRPr lang="en-US" altLang="en-US" smtClean="0">
              <a:solidFill>
                <a:schemeClr val="tx1"/>
              </a:solidFill>
              <a:latin typeface="Arial" panose="020B0604020202020204" pitchFamily="34" charset="0"/>
            </a:endParaRPr>
          </a:p>
        </p:txBody>
      </p:sp>
    </p:spTree>
    <p:extLst>
      <p:ext uri="{BB962C8B-B14F-4D97-AF65-F5344CB8AC3E}">
        <p14:creationId xmlns:p14="http://schemas.microsoft.com/office/powerpoint/2010/main" val="428475746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noChangeArrowheads="1"/>
          </p:cNvSpPr>
          <p:nvPr>
            <p:ph type="title"/>
          </p:nvPr>
        </p:nvSpPr>
        <p:spPr>
          <a:xfrm>
            <a:off x="2133601" y="152400"/>
            <a:ext cx="6348413" cy="1320800"/>
          </a:xfrm>
        </p:spPr>
        <p:txBody>
          <a:bodyPr/>
          <a:lstStyle/>
          <a:p>
            <a:pPr eaLnBrk="1" hangingPunct="1"/>
            <a:r>
              <a:rPr lang="en-US" altLang="en-US" smtClean="0"/>
              <a:t>1 Pure ALOHA</a:t>
            </a:r>
          </a:p>
        </p:txBody>
      </p:sp>
      <p:sp>
        <p:nvSpPr>
          <p:cNvPr id="31746" name="Content Placeholder 2"/>
          <p:cNvSpPr>
            <a:spLocks noGrp="1" noChangeArrowheads="1"/>
          </p:cNvSpPr>
          <p:nvPr>
            <p:ph idx="1"/>
          </p:nvPr>
        </p:nvSpPr>
        <p:spPr>
          <a:xfrm>
            <a:off x="1524000" y="812800"/>
            <a:ext cx="7848600" cy="5511800"/>
          </a:xfrm>
        </p:spPr>
        <p:txBody>
          <a:bodyPr>
            <a:normAutofit fontScale="85000" lnSpcReduction="20000"/>
          </a:bodyPr>
          <a:lstStyle/>
          <a:p>
            <a:pPr lvl="1" eaLnBrk="1" hangingPunct="1">
              <a:lnSpc>
                <a:spcPct val="120000"/>
              </a:lnSpc>
            </a:pPr>
            <a:r>
              <a:rPr lang="en-US" altLang="en-US" smtClean="0"/>
              <a:t>All frames from any station are of fixed length (L bits) </a:t>
            </a:r>
          </a:p>
          <a:p>
            <a:pPr lvl="1" eaLnBrk="1" hangingPunct="1">
              <a:lnSpc>
                <a:spcPct val="120000"/>
              </a:lnSpc>
            </a:pPr>
            <a:r>
              <a:rPr lang="en-US" altLang="en-US" smtClean="0"/>
              <a:t>Stations transmit at equal transmission time (all stations produce frames with equal frame lengths).</a:t>
            </a:r>
          </a:p>
          <a:p>
            <a:pPr lvl="1" eaLnBrk="1" hangingPunct="1">
              <a:lnSpc>
                <a:spcPct val="120000"/>
              </a:lnSpc>
            </a:pPr>
            <a:r>
              <a:rPr lang="en-US" altLang="en-US" smtClean="0"/>
              <a:t>A station that has data can transmit at any time</a:t>
            </a:r>
          </a:p>
          <a:p>
            <a:pPr lvl="1" eaLnBrk="1" hangingPunct="1">
              <a:lnSpc>
                <a:spcPct val="120000"/>
              </a:lnSpc>
            </a:pPr>
            <a:r>
              <a:rPr lang="en-US" altLang="en-US" smtClean="0"/>
              <a:t>After transmitting a frame, the sender waits for an acknowledgment for an amount of time (</a:t>
            </a:r>
            <a:r>
              <a:rPr lang="en-US" altLang="en-US" b="1" smtClean="0"/>
              <a:t>time out</a:t>
            </a:r>
            <a:r>
              <a:rPr lang="en-US" altLang="en-US" smtClean="0"/>
              <a:t>) equal to the maximum round-trip propagation delay  </a:t>
            </a:r>
          </a:p>
          <a:p>
            <a:pPr lvl="1" eaLnBrk="1" hangingPunct="1">
              <a:lnSpc>
                <a:spcPct val="120000"/>
              </a:lnSpc>
            </a:pPr>
            <a:r>
              <a:rPr lang="en-US" altLang="en-US" smtClean="0"/>
              <a:t>Time out= 2* t</a:t>
            </a:r>
            <a:r>
              <a:rPr lang="en-US" altLang="en-US" baseline="-25000" smtClean="0"/>
              <a:t>prop</a:t>
            </a:r>
            <a:r>
              <a:rPr lang="en-US" altLang="en-US" smtClean="0"/>
              <a:t> </a:t>
            </a:r>
          </a:p>
          <a:p>
            <a:pPr lvl="1" eaLnBrk="1" hangingPunct="1">
              <a:lnSpc>
                <a:spcPct val="120000"/>
              </a:lnSpc>
            </a:pPr>
            <a:r>
              <a:rPr lang="en-US" altLang="en-US" smtClean="0"/>
              <a:t>If  no ACK was received, sender assumes that the frame or ACK has been destroyed  and resends that frame after it waits for a random amount of time</a:t>
            </a:r>
          </a:p>
          <a:p>
            <a:pPr lvl="1" eaLnBrk="1" hangingPunct="1">
              <a:lnSpc>
                <a:spcPct val="120000"/>
              </a:lnSpc>
            </a:pPr>
            <a:r>
              <a:rPr lang="en-US" altLang="en-US" smtClean="0"/>
              <a:t>If station fails to receive an ACK after repeated transmissions, it gives up.</a:t>
            </a:r>
          </a:p>
          <a:p>
            <a:pPr lvl="1" eaLnBrk="1" hangingPunct="1">
              <a:lnSpc>
                <a:spcPct val="120000"/>
              </a:lnSpc>
            </a:pPr>
            <a:r>
              <a:rPr lang="en-US" altLang="en-US" smtClean="0"/>
              <a:t>Channel utilization or efficiency or Throughput is the percentage of the transmitted frames that arrive successfully (without collisions)</a:t>
            </a:r>
          </a:p>
          <a:p>
            <a:pPr eaLnBrk="1" hangingPunct="1">
              <a:lnSpc>
                <a:spcPct val="120000"/>
              </a:lnSpc>
            </a:pPr>
            <a:endParaRPr lang="en-US" altLang="en-US" sz="1600"/>
          </a:p>
        </p:txBody>
      </p:sp>
    </p:spTree>
    <p:extLst>
      <p:ext uri="{BB962C8B-B14F-4D97-AF65-F5344CB8AC3E}">
        <p14:creationId xmlns:p14="http://schemas.microsoft.com/office/powerpoint/2010/main" val="20160750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2066925" y="358775"/>
            <a:ext cx="7772400" cy="685800"/>
          </a:xfrm>
        </p:spPr>
        <p:txBody>
          <a:bodyPr>
            <a:normAutofit fontScale="90000"/>
          </a:bodyPr>
          <a:lstStyle/>
          <a:p>
            <a:pPr eaLnBrk="1" hangingPunct="1"/>
            <a:r>
              <a:rPr lang="en-US" altLang="en-US" smtClean="0"/>
              <a:t>Maximum Propagation Delay</a:t>
            </a:r>
          </a:p>
        </p:txBody>
      </p:sp>
      <p:sp>
        <p:nvSpPr>
          <p:cNvPr id="32770" name="AutoShape 3"/>
          <p:cNvSpPr>
            <a:spLocks noGrp="1" noChangeAspect="1" noChangeArrowheads="1"/>
          </p:cNvSpPr>
          <p:nvPr>
            <p:ph idx="1"/>
          </p:nvPr>
        </p:nvSpPr>
        <p:spPr>
          <a:xfrm>
            <a:off x="2057400" y="1066800"/>
            <a:ext cx="7772400" cy="4114800"/>
          </a:xfrm>
        </p:spPr>
        <p:txBody>
          <a:bodyPr/>
          <a:lstStyle/>
          <a:p>
            <a:pPr eaLnBrk="1" hangingPunct="1"/>
            <a:r>
              <a:rPr lang="en-US" altLang="en-US" sz="2000" b="1">
                <a:latin typeface="Times New Roman" panose="02020603050405020304" pitchFamily="18" charset="0"/>
                <a:cs typeface="Times New Roman" panose="02020603050405020304" pitchFamily="18" charset="0"/>
              </a:rPr>
              <a:t>Maximum propagation delay</a:t>
            </a:r>
            <a:r>
              <a:rPr lang="en-US" altLang="en-US" sz="2000">
                <a:latin typeface="Times New Roman" panose="02020603050405020304" pitchFamily="18" charset="0"/>
                <a:cs typeface="Times New Roman" panose="02020603050405020304" pitchFamily="18" charset="0"/>
              </a:rPr>
              <a:t>(t</a:t>
            </a:r>
            <a:r>
              <a:rPr lang="en-US" altLang="en-US" sz="2000" baseline="-25000">
                <a:latin typeface="Times New Roman" panose="02020603050405020304" pitchFamily="18" charset="0"/>
                <a:cs typeface="Times New Roman" panose="02020603050405020304" pitchFamily="18" charset="0"/>
              </a:rPr>
              <a:t>prop</a:t>
            </a:r>
            <a:r>
              <a:rPr lang="en-US" altLang="en-US" sz="2000">
                <a:latin typeface="Times New Roman" panose="02020603050405020304" pitchFamily="18" charset="0"/>
                <a:cs typeface="Times New Roman" panose="02020603050405020304" pitchFamily="18" charset="0"/>
              </a:rPr>
              <a:t>): time it takes for a bit of  a frame to travel between the </a:t>
            </a:r>
            <a:r>
              <a:rPr lang="en-US" altLang="en-US" sz="2000" b="1" u="sng">
                <a:latin typeface="Times New Roman" panose="02020603050405020304" pitchFamily="18" charset="0"/>
                <a:cs typeface="Times New Roman" panose="02020603050405020304" pitchFamily="18" charset="0"/>
              </a:rPr>
              <a:t>two most widely</a:t>
            </a:r>
            <a:r>
              <a:rPr lang="en-US" altLang="en-US" sz="2000" b="1">
                <a:latin typeface="Times New Roman" panose="02020603050405020304" pitchFamily="18" charset="0"/>
                <a:cs typeface="Times New Roman" panose="02020603050405020304" pitchFamily="18" charset="0"/>
              </a:rPr>
              <a:t> </a:t>
            </a:r>
            <a:r>
              <a:rPr lang="en-US" altLang="en-US" sz="2000">
                <a:latin typeface="Times New Roman" panose="02020603050405020304" pitchFamily="18" charset="0"/>
                <a:cs typeface="Times New Roman" panose="02020603050405020304" pitchFamily="18" charset="0"/>
              </a:rPr>
              <a:t>separated stations.</a:t>
            </a:r>
          </a:p>
        </p:txBody>
      </p:sp>
      <p:sp>
        <p:nvSpPr>
          <p:cNvPr id="32771" name="Text Box 6"/>
          <p:cNvSpPr txBox="1">
            <a:spLocks noChangeArrowheads="1"/>
          </p:cNvSpPr>
          <p:nvPr/>
        </p:nvSpPr>
        <p:spPr bwMode="auto">
          <a:xfrm>
            <a:off x="4495800" y="3962400"/>
            <a:ext cx="2057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endParaRPr lang="en-US" altLang="en-US">
              <a:solidFill>
                <a:schemeClr val="tx1"/>
              </a:solidFill>
              <a:latin typeface="Tahoma" panose="020B0604030504040204" pitchFamily="34" charset="0"/>
            </a:endParaRPr>
          </a:p>
        </p:txBody>
      </p:sp>
      <p:pic>
        <p:nvPicPr>
          <p:cNvPr id="3277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6" y="2501900"/>
            <a:ext cx="54324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Line 8"/>
          <p:cNvSpPr>
            <a:spLocks noChangeShapeType="1"/>
          </p:cNvSpPr>
          <p:nvPr/>
        </p:nvSpPr>
        <p:spPr bwMode="auto">
          <a:xfrm flipH="1">
            <a:off x="8001000" y="2743200"/>
            <a:ext cx="228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4" name="Text Box 9"/>
          <p:cNvSpPr txBox="1">
            <a:spLocks noChangeArrowheads="1"/>
          </p:cNvSpPr>
          <p:nvPr/>
        </p:nvSpPr>
        <p:spPr bwMode="auto">
          <a:xfrm>
            <a:off x="8305800" y="24384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imes New Roman" panose="02020603050405020304" pitchFamily="18" charset="0"/>
              </a:rPr>
              <a:t>The farthest station</a:t>
            </a:r>
          </a:p>
        </p:txBody>
      </p:sp>
      <p:pic>
        <p:nvPicPr>
          <p:cNvPr id="3277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86001"/>
            <a:ext cx="29718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Text Box 11"/>
          <p:cNvSpPr txBox="1">
            <a:spLocks noChangeArrowheads="1"/>
          </p:cNvSpPr>
          <p:nvPr/>
        </p:nvSpPr>
        <p:spPr bwMode="auto">
          <a:xfrm>
            <a:off x="8229600" y="3962401"/>
            <a:ext cx="10668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300" b="1">
                <a:solidFill>
                  <a:schemeClr val="tx1"/>
                </a:solidFill>
                <a:latin typeface="Times New Roman" panose="02020603050405020304" pitchFamily="18" charset="0"/>
              </a:rPr>
              <a:t>Station B receives the first bit of the frame at time t= t</a:t>
            </a:r>
            <a:r>
              <a:rPr lang="en-US" altLang="en-US" sz="1300" b="1" baseline="-25000">
                <a:solidFill>
                  <a:schemeClr val="tx1"/>
                </a:solidFill>
                <a:latin typeface="Times New Roman" panose="02020603050405020304" pitchFamily="18" charset="0"/>
              </a:rPr>
              <a:t>prop</a:t>
            </a:r>
          </a:p>
        </p:txBody>
      </p:sp>
      <p:sp>
        <p:nvSpPr>
          <p:cNvPr id="32777" name="Rectangle 13"/>
          <p:cNvSpPr>
            <a:spLocks noChangeArrowheads="1"/>
          </p:cNvSpPr>
          <p:nvPr/>
        </p:nvSpPr>
        <p:spPr bwMode="auto">
          <a:xfrm>
            <a:off x="2362200" y="2133600"/>
            <a:ext cx="609600" cy="762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spTree>
    <p:extLst>
      <p:ext uri="{BB962C8B-B14F-4D97-AF65-F5344CB8AC3E}">
        <p14:creationId xmlns:p14="http://schemas.microsoft.com/office/powerpoint/2010/main" val="103227911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794"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795" name="Text Box 4">
            <a:extLst>
              <a:ext uri="{FF2B5EF4-FFF2-40B4-BE49-F238E27FC236}">
                <a16:creationId xmlns:a16="http://schemas.microsoft.com/office/drawing/2014/main" id="{8AA40CA5-05EA-A347-9473-24012B454C1C}"/>
              </a:ext>
            </a:extLst>
          </p:cNvPr>
          <p:cNvSpPr txBox="1">
            <a:spLocks noChangeArrowheads="1"/>
          </p:cNvSpPr>
          <p:nvPr/>
        </p:nvSpPr>
        <p:spPr bwMode="auto">
          <a:xfrm>
            <a:off x="1828800" y="430214"/>
            <a:ext cx="4827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a:spcBef>
                <a:spcPct val="0"/>
              </a:spcBef>
              <a:buClrTx/>
              <a:buSzTx/>
              <a:buFontTx/>
              <a:buNone/>
              <a:defRPr/>
            </a:pPr>
            <a:r>
              <a:rPr lang="en-US" altLang="en-US" sz="2400" dirty="0">
                <a:solidFill>
                  <a:schemeClr val="accent1"/>
                </a:solidFill>
                <a:latin typeface="+mj-lt"/>
              </a:rPr>
              <a:t>Critical  time for pure ALOHA protocol</a:t>
            </a:r>
          </a:p>
        </p:txBody>
      </p:sp>
      <p:sp>
        <p:nvSpPr>
          <p:cNvPr id="33796"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37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0" y="1154113"/>
            <a:ext cx="5094288"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9">
            <a:extLst>
              <a:ext uri="{FF2B5EF4-FFF2-40B4-BE49-F238E27FC236}">
                <a16:creationId xmlns:a16="http://schemas.microsoft.com/office/drawing/2014/main" id="{BCEC3117-FAA9-0744-8708-599FA1FEEFCC}"/>
              </a:ext>
            </a:extLst>
          </p:cNvPr>
          <p:cNvSpPr txBox="1">
            <a:spLocks noChangeArrowheads="1"/>
          </p:cNvSpPr>
          <p:nvPr/>
        </p:nvSpPr>
        <p:spPr bwMode="auto">
          <a:xfrm>
            <a:off x="1828800" y="3962401"/>
            <a:ext cx="70104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pPr algn="just">
              <a:defRPr/>
            </a:pPr>
            <a:r>
              <a:rPr lang="en-US" altLang="en-US" dirty="0">
                <a:latin typeface="+mn-lt"/>
              </a:rPr>
              <a:t>If the frame </a:t>
            </a:r>
            <a:r>
              <a:rPr lang="en-US" altLang="en-US" u="sng" dirty="0">
                <a:latin typeface="+mn-lt"/>
              </a:rPr>
              <a:t>transmission time</a:t>
            </a:r>
            <a:r>
              <a:rPr lang="en-US" altLang="en-US" dirty="0">
                <a:latin typeface="+mn-lt"/>
              </a:rPr>
              <a:t> is </a:t>
            </a:r>
            <a:r>
              <a:rPr lang="en-US" altLang="en-US" dirty="0" err="1">
                <a:latin typeface="+mn-lt"/>
              </a:rPr>
              <a:t>T</a:t>
            </a:r>
            <a:r>
              <a:rPr lang="en-US" altLang="en-US" baseline="-25000" dirty="0" err="1">
                <a:latin typeface="+mn-lt"/>
              </a:rPr>
              <a:t>fr</a:t>
            </a:r>
            <a:r>
              <a:rPr lang="en-US" altLang="en-US" dirty="0">
                <a:latin typeface="+mn-lt"/>
              </a:rPr>
              <a:t>, then the vulnerable time is   = 2 T</a:t>
            </a:r>
            <a:r>
              <a:rPr lang="en-US" altLang="en-US" baseline="-25000" dirty="0">
                <a:latin typeface="+mn-lt"/>
              </a:rPr>
              <a:t>fr</a:t>
            </a:r>
            <a:r>
              <a:rPr lang="en-US" altLang="en-US" dirty="0">
                <a:latin typeface="+mn-lt"/>
              </a:rPr>
              <a:t>. </a:t>
            </a:r>
          </a:p>
          <a:p>
            <a:pPr algn="just">
              <a:defRPr/>
            </a:pPr>
            <a:r>
              <a:rPr lang="en-US" altLang="en-US" dirty="0">
                <a:latin typeface="+mn-lt"/>
              </a:rPr>
              <a:t>This means no station should send during the </a:t>
            </a:r>
            <a:r>
              <a:rPr lang="en-US" altLang="en-US" dirty="0" err="1">
                <a:latin typeface="+mn-lt"/>
              </a:rPr>
              <a:t>T</a:t>
            </a:r>
            <a:r>
              <a:rPr lang="en-US" altLang="en-US" baseline="-25000" dirty="0" err="1">
                <a:latin typeface="+mn-lt"/>
              </a:rPr>
              <a:t>fr</a:t>
            </a:r>
            <a:r>
              <a:rPr lang="en-US" altLang="en-US" dirty="0">
                <a:latin typeface="+mn-lt"/>
              </a:rPr>
              <a:t> before this station starts transmission and no station should start sending during the T-sec period that the current station is sending.</a:t>
            </a:r>
          </a:p>
          <a:p>
            <a:pPr>
              <a:spcBef>
                <a:spcPct val="50000"/>
              </a:spcBef>
              <a:defRPr/>
            </a:pPr>
            <a:endParaRPr lang="en-US" altLang="en-US" dirty="0">
              <a:latin typeface="+mn-lt"/>
            </a:endParaRPr>
          </a:p>
        </p:txBody>
      </p:sp>
      <p:sp>
        <p:nvSpPr>
          <p:cNvPr id="33799" name="Text Box 10"/>
          <p:cNvSpPr txBox="1">
            <a:spLocks noChangeArrowheads="1"/>
          </p:cNvSpPr>
          <p:nvPr/>
        </p:nvSpPr>
        <p:spPr bwMode="auto">
          <a:xfrm>
            <a:off x="7543800" y="2057401"/>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000" b="1">
                <a:solidFill>
                  <a:schemeClr val="tx1"/>
                </a:solidFill>
                <a:latin typeface="Times New Roman" panose="02020603050405020304" pitchFamily="18" charset="0"/>
              </a:rPr>
              <a:t>T</a:t>
            </a:r>
            <a:r>
              <a:rPr lang="en-US" altLang="en-US" sz="1000" b="1" baseline="-25000">
                <a:solidFill>
                  <a:schemeClr val="tx1"/>
                </a:solidFill>
                <a:latin typeface="Times New Roman" panose="02020603050405020304" pitchFamily="18" charset="0"/>
              </a:rPr>
              <a:t>fr</a:t>
            </a:r>
            <a:r>
              <a:rPr lang="en-US" altLang="en-US" sz="1000" b="1">
                <a:solidFill>
                  <a:schemeClr val="tx1"/>
                </a:solidFill>
                <a:latin typeface="Times New Roman" panose="02020603050405020304" pitchFamily="18" charset="0"/>
              </a:rPr>
              <a:t>=</a:t>
            </a:r>
            <a:r>
              <a:rPr lang="en-US" altLang="en-US" sz="1000">
                <a:solidFill>
                  <a:schemeClr val="tx1"/>
                </a:solidFill>
                <a:latin typeface="Times New Roman" panose="02020603050405020304" pitchFamily="18" charset="0"/>
              </a:rPr>
              <a:t> </a:t>
            </a:r>
            <a:r>
              <a:rPr lang="en-US" altLang="en-US" sz="1000" b="1">
                <a:solidFill>
                  <a:schemeClr val="tx1"/>
                </a:solidFill>
                <a:latin typeface="Times New Roman" panose="02020603050405020304" pitchFamily="18" charset="0"/>
              </a:rPr>
              <a:t>Frame Transmission time</a:t>
            </a:r>
          </a:p>
        </p:txBody>
      </p:sp>
    </p:spTree>
    <p:extLst>
      <p:ext uri="{BB962C8B-B14F-4D97-AF65-F5344CB8AC3E}">
        <p14:creationId xmlns:p14="http://schemas.microsoft.com/office/powerpoint/2010/main" val="2774325718"/>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66308090-DF90-6A47-8FEB-55075ABDF7E4}"/>
              </a:ext>
            </a:extLst>
          </p:cNvPr>
          <p:cNvSpPr>
            <a:spLocks noChangeArrowheads="1"/>
          </p:cNvSpPr>
          <p:nvPr/>
        </p:nvSpPr>
        <p:spPr bwMode="auto">
          <a:xfrm>
            <a:off x="2057400" y="228600"/>
            <a:ext cx="7543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eaLnBrk="1" hangingPunct="1">
              <a:spcBef>
                <a:spcPct val="0"/>
              </a:spcBef>
              <a:buClrTx/>
              <a:buSzTx/>
              <a:buFontTx/>
              <a:buNone/>
              <a:defRPr/>
            </a:pPr>
            <a:r>
              <a:rPr lang="en-US" altLang="en-US" sz="3200" dirty="0">
                <a:solidFill>
                  <a:schemeClr val="accent1"/>
                </a:solidFill>
                <a:latin typeface="+mn-lt"/>
              </a:rPr>
              <a:t>Pure ALOHA</a:t>
            </a:r>
          </a:p>
        </p:txBody>
      </p:sp>
      <p:sp>
        <p:nvSpPr>
          <p:cNvPr id="35842" name="Rectangle 3"/>
          <p:cNvSpPr>
            <a:spLocks noChangeArrowheads="1"/>
          </p:cNvSpPr>
          <p:nvPr/>
        </p:nvSpPr>
        <p:spPr bwMode="auto">
          <a:xfrm>
            <a:off x="838200" y="9017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gn="ctr" eaLnBrk="1" hangingPunct="1">
              <a:spcBef>
                <a:spcPct val="20000"/>
              </a:spcBef>
              <a:buClr>
                <a:schemeClr val="folHlink"/>
              </a:buClr>
              <a:buSzPct val="60000"/>
              <a:buFontTx/>
              <a:buNone/>
            </a:pPr>
            <a:r>
              <a:rPr lang="en-US" altLang="en-US">
                <a:solidFill>
                  <a:schemeClr val="tx1"/>
                </a:solidFill>
                <a:latin typeface="Times New Roman" panose="02020603050405020304" pitchFamily="18" charset="0"/>
              </a:rPr>
              <a:t>In pure ALOHA, frames are transmitted at completely </a:t>
            </a:r>
            <a:r>
              <a:rPr lang="en-US" altLang="en-US" b="1">
                <a:solidFill>
                  <a:schemeClr val="tx1"/>
                </a:solidFill>
                <a:latin typeface="Times New Roman" panose="02020603050405020304" pitchFamily="18" charset="0"/>
              </a:rPr>
              <a:t>random</a:t>
            </a:r>
            <a:r>
              <a:rPr lang="en-US" altLang="en-US">
                <a:solidFill>
                  <a:schemeClr val="tx1"/>
                </a:solidFill>
                <a:latin typeface="Times New Roman" panose="02020603050405020304" pitchFamily="18" charset="0"/>
              </a:rPr>
              <a:t> times.</a:t>
            </a:r>
          </a:p>
        </p:txBody>
      </p:sp>
      <p:pic>
        <p:nvPicPr>
          <p:cNvPr id="358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1600"/>
            <a:ext cx="8077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204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Protokol</a:t>
            </a:r>
            <a:r>
              <a:rPr lang="en-US" dirty="0" smtClean="0"/>
              <a:t> </a:t>
            </a:r>
            <a:r>
              <a:rPr lang="en-US" dirty="0" err="1" smtClean="0"/>
              <a:t>Komunikasi</a:t>
            </a:r>
            <a:endParaRPr lang="en-US" dirty="0"/>
          </a:p>
        </p:txBody>
      </p:sp>
      <p:sp>
        <p:nvSpPr>
          <p:cNvPr id="3" name="Content Placeholder 2"/>
          <p:cNvSpPr>
            <a:spLocks noGrp="1"/>
          </p:cNvSpPr>
          <p:nvPr>
            <p:ph idx="1"/>
          </p:nvPr>
        </p:nvSpPr>
        <p:spPr/>
        <p:txBody>
          <a:bodyPr/>
          <a:lstStyle/>
          <a:p>
            <a:r>
              <a:rPr lang="en-US" dirty="0" smtClean="0"/>
              <a:t>TCP/IP </a:t>
            </a:r>
            <a:r>
              <a:rPr lang="en-US" dirty="0" err="1" smtClean="0"/>
              <a:t>atau</a:t>
            </a:r>
            <a:r>
              <a:rPr lang="en-US" dirty="0" smtClean="0"/>
              <a:t> </a:t>
            </a:r>
            <a:r>
              <a:rPr lang="en-US" i="1" dirty="0" smtClean="0"/>
              <a:t>Transmission Control Protocol/Internet Protocol, </a:t>
            </a:r>
            <a:r>
              <a:rPr lang="en-US" dirty="0" err="1" smtClean="0"/>
              <a:t>terdiri</a:t>
            </a:r>
            <a:r>
              <a:rPr lang="en-US" dirty="0" smtClean="0"/>
              <a:t> </a:t>
            </a:r>
            <a:r>
              <a:rPr lang="en-US" dirty="0" err="1" smtClean="0"/>
              <a:t>dari</a:t>
            </a:r>
            <a:r>
              <a:rPr lang="en-US" dirty="0" smtClean="0"/>
              <a:t> </a:t>
            </a:r>
            <a:r>
              <a:rPr lang="en-US" dirty="0" err="1" smtClean="0"/>
              <a:t>beberapa</a:t>
            </a:r>
            <a:r>
              <a:rPr lang="en-US" dirty="0" smtClean="0"/>
              <a:t> </a:t>
            </a:r>
            <a:r>
              <a:rPr lang="en-US" dirty="0" err="1" smtClean="0"/>
              <a:t>lapisan</a:t>
            </a:r>
            <a:r>
              <a:rPr lang="en-US" dirty="0" smtClean="0"/>
              <a:t> (</a:t>
            </a:r>
            <a:r>
              <a:rPr lang="en-US" i="1" dirty="0" smtClean="0"/>
              <a:t>layers</a:t>
            </a:r>
            <a:r>
              <a:rPr lang="en-US" dirty="0" smtClean="0"/>
              <a:t>) yang </a:t>
            </a:r>
            <a:r>
              <a:rPr lang="en-US" dirty="0" err="1" smtClean="0"/>
              <a:t>mempunyai</a:t>
            </a:r>
            <a:r>
              <a:rPr lang="en-US" dirty="0" smtClean="0"/>
              <a:t> </a:t>
            </a:r>
            <a:r>
              <a:rPr lang="en-US" dirty="0" err="1" smtClean="0"/>
              <a:t>tugas</a:t>
            </a:r>
            <a:r>
              <a:rPr lang="en-US" dirty="0" smtClean="0"/>
              <a:t> </a:t>
            </a:r>
            <a:r>
              <a:rPr lang="en-US" dirty="0" err="1" smtClean="0"/>
              <a:t>masing-masing</a:t>
            </a:r>
            <a:endParaRPr lang="en-US" dirty="0" smtClean="0"/>
          </a:p>
          <a:p>
            <a:endParaRPr lang="en-US" dirty="0"/>
          </a:p>
        </p:txBody>
      </p:sp>
      <p:graphicFrame>
        <p:nvGraphicFramePr>
          <p:cNvPr id="4" name="Table 3"/>
          <p:cNvGraphicFramePr>
            <a:graphicFrameLocks noGrp="1"/>
          </p:cNvGraphicFramePr>
          <p:nvPr/>
        </p:nvGraphicFramePr>
        <p:xfrm>
          <a:off x="2595538" y="3214686"/>
          <a:ext cx="2428892" cy="2497140"/>
        </p:xfrm>
        <a:graphic>
          <a:graphicData uri="http://schemas.openxmlformats.org/drawingml/2006/table">
            <a:tbl>
              <a:tblPr firstRow="1" bandRow="1">
                <a:tableStyleId>{5940675A-B579-460E-94D1-54222C63F5DA}</a:tableStyleId>
              </a:tblPr>
              <a:tblGrid>
                <a:gridCol w="2428892">
                  <a:extLst>
                    <a:ext uri="{9D8B030D-6E8A-4147-A177-3AD203B41FA5}">
                      <a16:colId xmlns:a16="http://schemas.microsoft.com/office/drawing/2014/main" val="20000"/>
                    </a:ext>
                  </a:extLst>
                </a:gridCol>
              </a:tblGrid>
              <a:tr h="499428">
                <a:tc>
                  <a:txBody>
                    <a:bodyPr/>
                    <a:lstStyle/>
                    <a:p>
                      <a:pPr algn="ctr"/>
                      <a:r>
                        <a:rPr lang="en-US" b="1" dirty="0" smtClean="0"/>
                        <a:t>Application</a:t>
                      </a:r>
                      <a:endParaRPr lang="en-US" b="1" dirty="0"/>
                    </a:p>
                  </a:txBody>
                  <a:tcPr/>
                </a:tc>
                <a:extLst>
                  <a:ext uri="{0D108BD9-81ED-4DB2-BD59-A6C34878D82A}">
                    <a16:rowId xmlns:a16="http://schemas.microsoft.com/office/drawing/2014/main" val="10000"/>
                  </a:ext>
                </a:extLst>
              </a:tr>
              <a:tr h="499428">
                <a:tc>
                  <a:txBody>
                    <a:bodyPr/>
                    <a:lstStyle/>
                    <a:p>
                      <a:pPr algn="ctr"/>
                      <a:r>
                        <a:rPr lang="en-US" b="1" dirty="0" smtClean="0"/>
                        <a:t>Transport</a:t>
                      </a:r>
                      <a:endParaRPr lang="en-US" b="1" dirty="0"/>
                    </a:p>
                  </a:txBody>
                  <a:tcPr/>
                </a:tc>
                <a:extLst>
                  <a:ext uri="{0D108BD9-81ED-4DB2-BD59-A6C34878D82A}">
                    <a16:rowId xmlns:a16="http://schemas.microsoft.com/office/drawing/2014/main" val="10001"/>
                  </a:ext>
                </a:extLst>
              </a:tr>
              <a:tr h="499428">
                <a:tc>
                  <a:txBody>
                    <a:bodyPr/>
                    <a:lstStyle/>
                    <a:p>
                      <a:pPr algn="ctr"/>
                      <a:r>
                        <a:rPr lang="en-US" b="1" dirty="0" smtClean="0"/>
                        <a:t>Internet</a:t>
                      </a:r>
                      <a:endParaRPr lang="en-US" b="1" dirty="0"/>
                    </a:p>
                  </a:txBody>
                  <a:tcPr/>
                </a:tc>
                <a:extLst>
                  <a:ext uri="{0D108BD9-81ED-4DB2-BD59-A6C34878D82A}">
                    <a16:rowId xmlns:a16="http://schemas.microsoft.com/office/drawing/2014/main" val="10002"/>
                  </a:ext>
                </a:extLst>
              </a:tr>
              <a:tr h="499428">
                <a:tc>
                  <a:txBody>
                    <a:bodyPr/>
                    <a:lstStyle/>
                    <a:p>
                      <a:pPr algn="ctr"/>
                      <a:r>
                        <a:rPr lang="en-US" b="1" dirty="0" smtClean="0"/>
                        <a:t>Network Interface</a:t>
                      </a:r>
                      <a:endParaRPr lang="en-US" b="1" dirty="0"/>
                    </a:p>
                  </a:txBody>
                  <a:tcPr/>
                </a:tc>
                <a:extLst>
                  <a:ext uri="{0D108BD9-81ED-4DB2-BD59-A6C34878D82A}">
                    <a16:rowId xmlns:a16="http://schemas.microsoft.com/office/drawing/2014/main" val="10003"/>
                  </a:ext>
                </a:extLst>
              </a:tr>
              <a:tr h="499428">
                <a:tc>
                  <a:txBody>
                    <a:bodyPr/>
                    <a:lstStyle/>
                    <a:p>
                      <a:pPr algn="ctr"/>
                      <a:r>
                        <a:rPr lang="en-US" b="1" dirty="0" smtClean="0"/>
                        <a:t>Physical</a:t>
                      </a:r>
                      <a:endParaRPr lang="en-US" b="1" dirty="0"/>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2452662" y="5857892"/>
            <a:ext cx="2857520" cy="400110"/>
          </a:xfrm>
          <a:prstGeom prst="rect">
            <a:avLst/>
          </a:prstGeom>
          <a:noFill/>
        </p:spPr>
        <p:txBody>
          <a:bodyPr wrap="square" rtlCol="0">
            <a:spAutoFit/>
          </a:bodyPr>
          <a:lstStyle/>
          <a:p>
            <a:pPr algn="ctr"/>
            <a:r>
              <a:rPr lang="en-US" sz="2000" dirty="0"/>
              <a:t>Layers TCP/IP</a:t>
            </a:r>
            <a:endParaRPr lang="en-US" sz="2000" dirty="0"/>
          </a:p>
        </p:txBody>
      </p:sp>
      <p:sp>
        <p:nvSpPr>
          <p:cNvPr id="6" name="TextBox 5"/>
          <p:cNvSpPr txBox="1"/>
          <p:nvPr/>
        </p:nvSpPr>
        <p:spPr>
          <a:xfrm>
            <a:off x="5667372" y="4500570"/>
            <a:ext cx="4214842" cy="400110"/>
          </a:xfrm>
          <a:prstGeom prst="rect">
            <a:avLst/>
          </a:prstGeom>
          <a:noFill/>
        </p:spPr>
        <p:txBody>
          <a:bodyPr wrap="square" rtlCol="0">
            <a:spAutoFit/>
          </a:bodyPr>
          <a:lstStyle/>
          <a:p>
            <a:pPr algn="ctr"/>
            <a:r>
              <a:rPr lang="en-US" sz="2000" dirty="0" err="1"/>
              <a:t>Mengirim</a:t>
            </a:r>
            <a:r>
              <a:rPr lang="en-US" sz="2000" dirty="0"/>
              <a:t> </a:t>
            </a:r>
            <a:r>
              <a:rPr lang="en-US" sz="2000" dirty="0" err="1"/>
              <a:t>paket-paket</a:t>
            </a:r>
            <a:r>
              <a:rPr lang="en-US" sz="2000" dirty="0"/>
              <a:t> data </a:t>
            </a:r>
            <a:r>
              <a:rPr lang="en-US" sz="2000" dirty="0" err="1"/>
              <a:t>ke</a:t>
            </a:r>
            <a:r>
              <a:rPr lang="en-US" sz="2000" dirty="0"/>
              <a:t> </a:t>
            </a:r>
            <a:r>
              <a:rPr lang="en-US" sz="2000" dirty="0" err="1"/>
              <a:t>tujuan</a:t>
            </a:r>
            <a:endParaRPr lang="en-US" sz="2000" dirty="0"/>
          </a:p>
        </p:txBody>
      </p:sp>
      <p:sp>
        <p:nvSpPr>
          <p:cNvPr id="7" name="TextBox 6"/>
          <p:cNvSpPr txBox="1"/>
          <p:nvPr/>
        </p:nvSpPr>
        <p:spPr>
          <a:xfrm>
            <a:off x="5595934" y="2928934"/>
            <a:ext cx="4143404" cy="707886"/>
          </a:xfrm>
          <a:prstGeom prst="rect">
            <a:avLst/>
          </a:prstGeom>
          <a:noFill/>
        </p:spPr>
        <p:txBody>
          <a:bodyPr wrap="square" rtlCol="0">
            <a:spAutoFit/>
          </a:bodyPr>
          <a:lstStyle/>
          <a:p>
            <a:pPr algn="ctr"/>
            <a:r>
              <a:rPr lang="en-US" sz="2000" dirty="0" err="1"/>
              <a:t>Menyediakan</a:t>
            </a:r>
            <a:r>
              <a:rPr lang="en-US" sz="2000" dirty="0"/>
              <a:t> </a:t>
            </a:r>
            <a:r>
              <a:rPr lang="en-US" sz="2000" dirty="0" err="1"/>
              <a:t>akses</a:t>
            </a:r>
            <a:r>
              <a:rPr lang="en-US" sz="2000" dirty="0"/>
              <a:t> </a:t>
            </a:r>
            <a:r>
              <a:rPr lang="en-US" sz="2000" dirty="0" err="1"/>
              <a:t>aplikasi</a:t>
            </a:r>
            <a:r>
              <a:rPr lang="en-US" sz="2000" dirty="0"/>
              <a:t> </a:t>
            </a:r>
            <a:r>
              <a:rPr lang="en-US" sz="2000" dirty="0" err="1"/>
              <a:t>ke</a:t>
            </a:r>
            <a:r>
              <a:rPr lang="en-US" sz="2000" dirty="0"/>
              <a:t> </a:t>
            </a:r>
            <a:r>
              <a:rPr lang="en-US" sz="2000" dirty="0" err="1"/>
              <a:t>jaringan</a:t>
            </a:r>
            <a:r>
              <a:rPr lang="en-US" sz="2000" dirty="0"/>
              <a:t>, ex: FTP, HTTP, </a:t>
            </a:r>
            <a:r>
              <a:rPr lang="en-US" sz="2000" dirty="0" err="1"/>
              <a:t>dll</a:t>
            </a:r>
            <a:endParaRPr lang="en-US" sz="2000" dirty="0"/>
          </a:p>
        </p:txBody>
      </p:sp>
      <p:sp>
        <p:nvSpPr>
          <p:cNvPr id="8" name="TextBox 7"/>
          <p:cNvSpPr txBox="1"/>
          <p:nvPr/>
        </p:nvSpPr>
        <p:spPr>
          <a:xfrm>
            <a:off x="5524496" y="3714752"/>
            <a:ext cx="4643470" cy="707886"/>
          </a:xfrm>
          <a:prstGeom prst="rect">
            <a:avLst/>
          </a:prstGeom>
          <a:noFill/>
        </p:spPr>
        <p:txBody>
          <a:bodyPr wrap="square" rtlCol="0">
            <a:spAutoFit/>
          </a:bodyPr>
          <a:lstStyle/>
          <a:p>
            <a:pPr algn="ctr"/>
            <a:r>
              <a:rPr lang="en-US" sz="2000" dirty="0" err="1"/>
              <a:t>Memecah</a:t>
            </a:r>
            <a:r>
              <a:rPr lang="en-US" sz="2000" dirty="0"/>
              <a:t> data </a:t>
            </a:r>
            <a:r>
              <a:rPr lang="en-US" sz="2000" dirty="0" err="1"/>
              <a:t>menjadi</a:t>
            </a:r>
            <a:r>
              <a:rPr lang="en-US" sz="2000" dirty="0"/>
              <a:t> </a:t>
            </a:r>
            <a:r>
              <a:rPr lang="en-US" sz="2000" dirty="0" err="1"/>
              <a:t>paket-paket</a:t>
            </a:r>
            <a:r>
              <a:rPr lang="en-US" sz="2000" dirty="0"/>
              <a:t> data &amp;, </a:t>
            </a:r>
            <a:r>
              <a:rPr lang="en-US" sz="2000" dirty="0" err="1"/>
              <a:t>memeriksa</a:t>
            </a:r>
            <a:r>
              <a:rPr lang="en-US" sz="2000" dirty="0"/>
              <a:t> </a:t>
            </a:r>
            <a:r>
              <a:rPr lang="en-US" sz="2000" dirty="0" err="1"/>
              <a:t>semua</a:t>
            </a:r>
            <a:r>
              <a:rPr lang="en-US" sz="2000" dirty="0"/>
              <a:t> </a:t>
            </a:r>
            <a:r>
              <a:rPr lang="en-US" sz="2000" dirty="0" err="1"/>
              <a:t>paket</a:t>
            </a:r>
            <a:r>
              <a:rPr lang="en-US" sz="2000" dirty="0"/>
              <a:t> </a:t>
            </a:r>
            <a:r>
              <a:rPr lang="en-US" sz="2000" dirty="0" err="1"/>
              <a:t>terkirim</a:t>
            </a:r>
            <a:endParaRPr lang="en-US" sz="2000" dirty="0"/>
          </a:p>
        </p:txBody>
      </p:sp>
      <p:sp>
        <p:nvSpPr>
          <p:cNvPr id="9" name="TextBox 8"/>
          <p:cNvSpPr txBox="1"/>
          <p:nvPr/>
        </p:nvSpPr>
        <p:spPr>
          <a:xfrm>
            <a:off x="5595934" y="5000636"/>
            <a:ext cx="4214842" cy="400110"/>
          </a:xfrm>
          <a:prstGeom prst="rect">
            <a:avLst/>
          </a:prstGeom>
          <a:noFill/>
        </p:spPr>
        <p:txBody>
          <a:bodyPr wrap="square" rtlCol="0">
            <a:spAutoFit/>
          </a:bodyPr>
          <a:lstStyle/>
          <a:p>
            <a:pPr algn="ctr"/>
            <a:r>
              <a:rPr lang="en-US" sz="2000" dirty="0" err="1"/>
              <a:t>Menentukan</a:t>
            </a:r>
            <a:r>
              <a:rPr lang="en-US" sz="2000" dirty="0"/>
              <a:t> </a:t>
            </a:r>
            <a:r>
              <a:rPr lang="en-US" sz="2000" dirty="0" err="1"/>
              <a:t>rute</a:t>
            </a:r>
            <a:r>
              <a:rPr lang="en-US" sz="2000" dirty="0"/>
              <a:t> </a:t>
            </a:r>
            <a:r>
              <a:rPr lang="en-US" sz="2000" dirty="0" err="1"/>
              <a:t>pengiriman</a:t>
            </a:r>
            <a:r>
              <a:rPr lang="en-US" sz="2000" dirty="0"/>
              <a:t> </a:t>
            </a:r>
            <a:r>
              <a:rPr lang="en-US" sz="2000" dirty="0" err="1"/>
              <a:t>paket</a:t>
            </a:r>
            <a:endParaRPr lang="en-US" sz="2000" dirty="0"/>
          </a:p>
        </p:txBody>
      </p:sp>
      <p:sp>
        <p:nvSpPr>
          <p:cNvPr id="10" name="TextBox 9"/>
          <p:cNvSpPr txBox="1"/>
          <p:nvPr/>
        </p:nvSpPr>
        <p:spPr>
          <a:xfrm>
            <a:off x="5667372" y="5500703"/>
            <a:ext cx="4214842" cy="1015663"/>
          </a:xfrm>
          <a:prstGeom prst="rect">
            <a:avLst/>
          </a:prstGeom>
          <a:noFill/>
        </p:spPr>
        <p:txBody>
          <a:bodyPr wrap="square" rtlCol="0">
            <a:spAutoFit/>
          </a:bodyPr>
          <a:lstStyle/>
          <a:p>
            <a:pPr algn="ctr"/>
            <a:r>
              <a:rPr lang="en-US" sz="2000" dirty="0" err="1"/>
              <a:t>Menentukan</a:t>
            </a:r>
            <a:r>
              <a:rPr lang="en-US" sz="2000" dirty="0"/>
              <a:t> </a:t>
            </a:r>
            <a:r>
              <a:rPr lang="en-US" sz="2000" dirty="0" err="1"/>
              <a:t>karakteristik</a:t>
            </a:r>
            <a:r>
              <a:rPr lang="en-US" sz="2000" dirty="0"/>
              <a:t> </a:t>
            </a:r>
            <a:r>
              <a:rPr lang="en-US" sz="2000" dirty="0" err="1"/>
              <a:t>kabel</a:t>
            </a:r>
            <a:r>
              <a:rPr lang="en-US" sz="2000" dirty="0"/>
              <a:t> </a:t>
            </a:r>
            <a:r>
              <a:rPr lang="en-US" sz="2000" dirty="0" err="1"/>
              <a:t>yg</a:t>
            </a:r>
            <a:r>
              <a:rPr lang="en-US" sz="2000" dirty="0"/>
              <a:t> </a:t>
            </a:r>
            <a:r>
              <a:rPr lang="en-US" sz="2000" dirty="0" err="1"/>
              <a:t>digunakan</a:t>
            </a:r>
            <a:r>
              <a:rPr lang="en-US" sz="2000" dirty="0"/>
              <a:t>, </a:t>
            </a:r>
            <a:r>
              <a:rPr lang="en-US" sz="2000" dirty="0" err="1"/>
              <a:t>mentransfer</a:t>
            </a:r>
            <a:r>
              <a:rPr lang="en-US" sz="2000" dirty="0"/>
              <a:t>, </a:t>
            </a:r>
            <a:r>
              <a:rPr lang="en-US" sz="2000" dirty="0" err="1"/>
              <a:t>menentukan</a:t>
            </a:r>
            <a:r>
              <a:rPr lang="en-US" sz="2000" dirty="0"/>
              <a:t> </a:t>
            </a:r>
            <a:r>
              <a:rPr lang="en-US" sz="2000" dirty="0" err="1"/>
              <a:t>cara</a:t>
            </a:r>
            <a:r>
              <a:rPr lang="en-US" sz="2000" dirty="0"/>
              <a:t> bit-bit </a:t>
            </a:r>
            <a:r>
              <a:rPr lang="en-US" sz="2000" dirty="0" err="1"/>
              <a:t>dikodekan</a:t>
            </a:r>
            <a:endParaRPr lang="en-US" sz="2000" dirty="0"/>
          </a:p>
        </p:txBody>
      </p:sp>
    </p:spTree>
    <p:extLst>
      <p:ext uri="{BB962C8B-B14F-4D97-AF65-F5344CB8AC3E}">
        <p14:creationId xmlns:p14="http://schemas.microsoft.com/office/powerpoint/2010/main" val="3445976338"/>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1828800" y="304800"/>
            <a:ext cx="7772400" cy="685800"/>
          </a:xfrm>
        </p:spPr>
        <p:txBody>
          <a:bodyPr>
            <a:normAutofit fontScale="90000"/>
          </a:bodyPr>
          <a:lstStyle/>
          <a:p>
            <a:pPr eaLnBrk="1" hangingPunct="1"/>
            <a:r>
              <a:rPr lang="en-US" altLang="en-US" smtClean="0"/>
              <a:t>2 Slotted ALOHA</a:t>
            </a:r>
          </a:p>
        </p:txBody>
      </p:sp>
      <p:sp>
        <p:nvSpPr>
          <p:cNvPr id="36866" name="Rectangle 3"/>
          <p:cNvSpPr>
            <a:spLocks noGrp="1" noChangeArrowheads="1"/>
          </p:cNvSpPr>
          <p:nvPr>
            <p:ph idx="1"/>
          </p:nvPr>
        </p:nvSpPr>
        <p:spPr>
          <a:xfrm>
            <a:off x="1857375" y="1219200"/>
            <a:ext cx="7772400" cy="5181600"/>
          </a:xfrm>
        </p:spPr>
        <p:txBody>
          <a:bodyPr/>
          <a:lstStyle/>
          <a:p>
            <a:pPr eaLnBrk="1" hangingPunct="1"/>
            <a:r>
              <a:rPr lang="en-US" altLang="en-US" smtClean="0"/>
              <a:t>Time is divided into slots equal to a frame transmission time (Tfr)</a:t>
            </a:r>
          </a:p>
          <a:p>
            <a:pPr eaLnBrk="1" hangingPunct="1"/>
            <a:r>
              <a:rPr lang="en-US" altLang="en-US" smtClean="0"/>
              <a:t>A station can transmit at the beginning of a slot only.</a:t>
            </a:r>
          </a:p>
          <a:p>
            <a:pPr eaLnBrk="1" hangingPunct="1"/>
            <a:r>
              <a:rPr lang="en-US" altLang="en-US" smtClean="0"/>
              <a:t>If a station misses the beginning of a slot, it has to wait until the beginning of the next time slot.</a:t>
            </a:r>
          </a:p>
          <a:p>
            <a:pPr eaLnBrk="1" hangingPunct="1"/>
            <a:r>
              <a:rPr lang="en-US" altLang="en-US" smtClean="0"/>
              <a:t>A central clock or station informs all stations about the start of a each slot</a:t>
            </a:r>
          </a:p>
          <a:p>
            <a:pPr eaLnBrk="1" hangingPunct="1">
              <a:buFont typeface="Wingdings" panose="05000000000000000000" pitchFamily="2" charset="2"/>
              <a:buNone/>
            </a:pPr>
            <a:endParaRPr lang="en-US" altLang="en-US" smtClean="0"/>
          </a:p>
          <a:p>
            <a:pPr lvl="1" eaLnBrk="1" hangingPunct="1"/>
            <a:endParaRPr lang="en-US" altLang="en-US" smtClean="0"/>
          </a:p>
          <a:p>
            <a:pPr lvl="1" eaLnBrk="1" hangingPunct="1">
              <a:buFont typeface="Wingdings" panose="05000000000000000000" pitchFamily="2" charset="2"/>
              <a:buNone/>
            </a:pPr>
            <a:endParaRPr lang="en-US" altLang="en-US" smtClean="0"/>
          </a:p>
        </p:txBody>
      </p:sp>
    </p:spTree>
    <p:extLst>
      <p:ext uri="{BB962C8B-B14F-4D97-AF65-F5344CB8AC3E}">
        <p14:creationId xmlns:p14="http://schemas.microsoft.com/office/powerpoint/2010/main" val="23794485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Line 4"/>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0" name="Line 5"/>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1" name="Text Box 6">
            <a:extLst>
              <a:ext uri="{FF2B5EF4-FFF2-40B4-BE49-F238E27FC236}">
                <a16:creationId xmlns:a16="http://schemas.microsoft.com/office/drawing/2014/main" id="{987DFB19-5284-804E-9C14-537DDA4112C4}"/>
              </a:ext>
            </a:extLst>
          </p:cNvPr>
          <p:cNvSpPr txBox="1">
            <a:spLocks noChangeArrowheads="1"/>
          </p:cNvSpPr>
          <p:nvPr/>
        </p:nvSpPr>
        <p:spPr bwMode="auto">
          <a:xfrm>
            <a:off x="1828801" y="430213"/>
            <a:ext cx="61272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itchFamily="2" charset="2"/>
              <a:buChar char=""/>
              <a:defRPr>
                <a:solidFill>
                  <a:srgbClr val="404040"/>
                </a:solidFill>
                <a:latin typeface="Trebuchet MS" panose="020B0703020202090204" pitchFamily="34" charset="0"/>
              </a:defRPr>
            </a:lvl1pPr>
            <a:lvl2pPr marL="742950" indent="-285750">
              <a:spcBef>
                <a:spcPts val="1000"/>
              </a:spcBef>
              <a:buClr>
                <a:schemeClr val="accent1"/>
              </a:buClr>
              <a:buSzPct val="80000"/>
              <a:buFont typeface="Wingdings 3" pitchFamily="2" charset="2"/>
              <a:buChar char=""/>
              <a:defRPr sz="1600">
                <a:solidFill>
                  <a:srgbClr val="404040"/>
                </a:solidFill>
                <a:latin typeface="Trebuchet MS" panose="020B0703020202090204" pitchFamily="34" charset="0"/>
              </a:defRPr>
            </a:lvl2pPr>
            <a:lvl3pPr marL="1143000" indent="-228600">
              <a:spcBef>
                <a:spcPts val="1000"/>
              </a:spcBef>
              <a:buClr>
                <a:schemeClr val="accent1"/>
              </a:buClr>
              <a:buSzPct val="80000"/>
              <a:buFont typeface="Wingdings 3" pitchFamily="2" charset="2"/>
              <a:buChar char=""/>
              <a:defRPr sz="1400">
                <a:solidFill>
                  <a:srgbClr val="404040"/>
                </a:solidFill>
                <a:latin typeface="Trebuchet MS" panose="020B0703020202090204" pitchFamily="34" charset="0"/>
              </a:defRPr>
            </a:lvl3pPr>
            <a:lvl4pPr marL="16002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4pPr>
            <a:lvl5pPr marL="2057400" indent="-228600">
              <a:spcBef>
                <a:spcPts val="1000"/>
              </a:spcBef>
              <a:buClr>
                <a:schemeClr val="accent1"/>
              </a:buClr>
              <a:buSzPct val="80000"/>
              <a:buFont typeface="Wingdings 3" pitchFamily="2" charset="2"/>
              <a:buChar char=""/>
              <a:defRPr sz="1200">
                <a:solidFill>
                  <a:srgbClr val="404040"/>
                </a:solidFill>
                <a:latin typeface="Trebuchet MS" panose="020B0703020202090204" pitchFamily="34" charset="0"/>
              </a:defRPr>
            </a:lvl5pPr>
            <a:lvl6pPr marL="25146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6pPr>
            <a:lvl7pPr marL="29718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7pPr>
            <a:lvl8pPr marL="34290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8pPr>
            <a:lvl9pPr marL="3886200" indent="-228600" eaLnBrk="0" fontAlgn="base" hangingPunct="0">
              <a:spcBef>
                <a:spcPts val="1000"/>
              </a:spcBef>
              <a:spcAft>
                <a:spcPct val="0"/>
              </a:spcAft>
              <a:buClr>
                <a:schemeClr val="accent1"/>
              </a:buClr>
              <a:buSzPct val="80000"/>
              <a:buFont typeface="Wingdings 3" pitchFamily="2" charset="2"/>
              <a:buChar char=""/>
              <a:defRPr sz="1200">
                <a:solidFill>
                  <a:srgbClr val="404040"/>
                </a:solidFill>
                <a:latin typeface="Trebuchet MS" panose="020B0703020202090204" pitchFamily="34" charset="0"/>
              </a:defRPr>
            </a:lvl9pPr>
          </a:lstStyle>
          <a:p>
            <a:pPr>
              <a:spcBef>
                <a:spcPct val="0"/>
              </a:spcBef>
              <a:buClrTx/>
              <a:buSzTx/>
              <a:buFontTx/>
              <a:buNone/>
              <a:defRPr/>
            </a:pPr>
            <a:r>
              <a:rPr lang="en-US" altLang="en-US" sz="2800" b="1" dirty="0">
                <a:solidFill>
                  <a:schemeClr val="accent1"/>
                </a:solidFill>
                <a:latin typeface="+mj-lt"/>
              </a:rPr>
              <a:t>In danger time for slotted ALOHA protocol</a:t>
            </a:r>
          </a:p>
        </p:txBody>
      </p:sp>
      <p:sp>
        <p:nvSpPr>
          <p:cNvPr id="37892" name="Line 7"/>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789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1430338"/>
            <a:ext cx="7632700" cy="43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4456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5"/>
          <p:cNvSpPr>
            <a:spLocks noChangeArrowheads="1"/>
          </p:cNvSpPr>
          <p:nvPr/>
        </p:nvSpPr>
        <p:spPr bwMode="auto">
          <a:xfrm>
            <a:off x="2209800" y="228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r>
              <a:rPr lang="en-US" altLang="en-US" sz="4000">
                <a:solidFill>
                  <a:schemeClr val="tx2"/>
                </a:solidFill>
                <a:latin typeface="Tahoma" panose="020B0604030504040204" pitchFamily="34" charset="0"/>
              </a:rPr>
              <a:t>Random Access – Slotted ALOHA</a:t>
            </a:r>
          </a:p>
        </p:txBody>
      </p:sp>
      <p:sp>
        <p:nvSpPr>
          <p:cNvPr id="38914" name="Rectangle 9"/>
          <p:cNvSpPr>
            <a:spLocks noChangeArrowheads="1"/>
          </p:cNvSpPr>
          <p:nvPr/>
        </p:nvSpPr>
        <p:spPr bwMode="auto">
          <a:xfrm>
            <a:off x="8305800" y="4114800"/>
            <a:ext cx="990600" cy="685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grpSp>
        <p:nvGrpSpPr>
          <p:cNvPr id="38915" name="Group 10"/>
          <p:cNvGrpSpPr>
            <a:grpSpLocks/>
          </p:cNvGrpSpPr>
          <p:nvPr/>
        </p:nvGrpSpPr>
        <p:grpSpPr bwMode="auto">
          <a:xfrm>
            <a:off x="1981200" y="914400"/>
            <a:ext cx="7772400" cy="5562600"/>
            <a:chOff x="288" y="576"/>
            <a:chExt cx="4896" cy="3504"/>
          </a:xfrm>
        </p:grpSpPr>
        <p:grpSp>
          <p:nvGrpSpPr>
            <p:cNvPr id="38916" name="Group 11"/>
            <p:cNvGrpSpPr>
              <a:grpSpLocks/>
            </p:cNvGrpSpPr>
            <p:nvPr/>
          </p:nvGrpSpPr>
          <p:grpSpPr bwMode="auto">
            <a:xfrm>
              <a:off x="288" y="576"/>
              <a:ext cx="4896" cy="3504"/>
              <a:chOff x="288" y="576"/>
              <a:chExt cx="4896" cy="3504"/>
            </a:xfrm>
          </p:grpSpPr>
          <p:pic>
            <p:nvPicPr>
              <p:cNvPr id="3891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576"/>
                <a:ext cx="4896"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13"/>
              <p:cNvSpPr>
                <a:spLocks noChangeArrowheads="1"/>
              </p:cNvSpPr>
              <p:nvPr/>
            </p:nvSpPr>
            <p:spPr bwMode="auto">
              <a:xfrm>
                <a:off x="4071" y="2745"/>
                <a:ext cx="384" cy="240"/>
              </a:xfrm>
              <a:prstGeom prst="rect">
                <a:avLst/>
              </a:prstGeom>
              <a:solidFill>
                <a:srgbClr val="00C261"/>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grpSp>
        <p:sp>
          <p:nvSpPr>
            <p:cNvPr id="38917" name="Rectangle 14"/>
            <p:cNvSpPr>
              <a:spLocks noChangeArrowheads="1"/>
            </p:cNvSpPr>
            <p:nvPr/>
          </p:nvSpPr>
          <p:spPr bwMode="auto">
            <a:xfrm>
              <a:off x="4416" y="2592"/>
              <a:ext cx="432" cy="4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grpSp>
    </p:spTree>
    <p:extLst>
      <p:ext uri="{BB962C8B-B14F-4D97-AF65-F5344CB8AC3E}">
        <p14:creationId xmlns:p14="http://schemas.microsoft.com/office/powerpoint/2010/main" val="40859752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noChangeArrowheads="1"/>
          </p:cNvSpPr>
          <p:nvPr>
            <p:ph type="title"/>
          </p:nvPr>
        </p:nvSpPr>
        <p:spPr/>
        <p:txBody>
          <a:bodyPr/>
          <a:lstStyle/>
          <a:p>
            <a:pPr eaLnBrk="1" hangingPunct="1"/>
            <a:r>
              <a:rPr lang="en-US" altLang="en-US" smtClean="0"/>
              <a:t>ALOHA </a:t>
            </a:r>
          </a:p>
        </p:txBody>
      </p:sp>
      <p:sp>
        <p:nvSpPr>
          <p:cNvPr id="39938" name="Content Placeholder 2"/>
          <p:cNvSpPr>
            <a:spLocks noGrp="1" noChangeArrowheads="1"/>
          </p:cNvSpPr>
          <p:nvPr>
            <p:ph idx="1"/>
          </p:nvPr>
        </p:nvSpPr>
        <p:spPr>
          <a:xfrm>
            <a:off x="2133600" y="1504950"/>
            <a:ext cx="6629400" cy="4362450"/>
          </a:xfrm>
        </p:spPr>
        <p:txBody>
          <a:bodyPr>
            <a:normAutofit fontScale="92500" lnSpcReduction="10000"/>
          </a:bodyPr>
          <a:lstStyle/>
          <a:p>
            <a:pPr eaLnBrk="1" hangingPunct="1">
              <a:spcBef>
                <a:spcPct val="50000"/>
              </a:spcBef>
              <a:buClr>
                <a:schemeClr val="folHlink"/>
              </a:buClr>
              <a:buSzPct val="60000"/>
              <a:buFont typeface="Wingdings" panose="05000000000000000000" pitchFamily="2" charset="2"/>
              <a:buChar char="n"/>
            </a:pPr>
            <a:r>
              <a:rPr lang="en-US" altLang="en-US" sz="2400"/>
              <a:t>Advantage of ALOHA protocols</a:t>
            </a:r>
          </a:p>
          <a:p>
            <a:pPr lvl="1" eaLnBrk="1" hangingPunct="1">
              <a:spcBef>
                <a:spcPct val="50000"/>
              </a:spcBef>
              <a:buClr>
                <a:schemeClr val="hlink"/>
              </a:buClr>
              <a:buSzPct val="55000"/>
              <a:buFont typeface="Wingdings" panose="05000000000000000000" pitchFamily="2" charset="2"/>
              <a:buChar char="n"/>
            </a:pPr>
            <a:r>
              <a:rPr lang="en-US" altLang="en-US" smtClean="0"/>
              <a:t>A node that has frames to be transmitted  can </a:t>
            </a:r>
            <a:r>
              <a:rPr lang="en-US" altLang="en-US" b="1" smtClean="0"/>
              <a:t>transmit continuously</a:t>
            </a:r>
            <a:r>
              <a:rPr lang="en-US" altLang="en-US" smtClean="0"/>
              <a:t> at the </a:t>
            </a:r>
            <a:r>
              <a:rPr lang="en-US" altLang="en-US" b="1" smtClean="0"/>
              <a:t>full rate of channel (R bps)</a:t>
            </a:r>
            <a:r>
              <a:rPr lang="en-US" altLang="en-US" smtClean="0"/>
              <a:t> if it is the </a:t>
            </a:r>
            <a:r>
              <a:rPr lang="en-US" altLang="en-US" u="sng" smtClean="0"/>
              <a:t>only node</a:t>
            </a:r>
            <a:r>
              <a:rPr lang="en-US" altLang="en-US" smtClean="0"/>
              <a:t> with frames</a:t>
            </a:r>
          </a:p>
          <a:p>
            <a:pPr lvl="1" eaLnBrk="1" hangingPunct="1">
              <a:spcBef>
                <a:spcPct val="50000"/>
              </a:spcBef>
              <a:buClr>
                <a:schemeClr val="hlink"/>
              </a:buClr>
              <a:buSzPct val="55000"/>
              <a:buFont typeface="Wingdings" panose="05000000000000000000" pitchFamily="2" charset="2"/>
              <a:buChar char="n"/>
            </a:pPr>
            <a:r>
              <a:rPr lang="en-US" altLang="en-US" smtClean="0"/>
              <a:t>Simple to be implemented</a:t>
            </a:r>
          </a:p>
          <a:p>
            <a:pPr lvl="1" eaLnBrk="1" hangingPunct="1">
              <a:spcBef>
                <a:spcPct val="50000"/>
              </a:spcBef>
              <a:buClr>
                <a:schemeClr val="hlink"/>
              </a:buClr>
              <a:buSzPct val="55000"/>
              <a:buFont typeface="Wingdings" panose="05000000000000000000" pitchFamily="2" charset="2"/>
              <a:buChar char="n"/>
            </a:pPr>
            <a:r>
              <a:rPr lang="en-US" altLang="en-US" smtClean="0"/>
              <a:t>No master station is needed to control the medium</a:t>
            </a:r>
          </a:p>
          <a:p>
            <a:pPr eaLnBrk="1" hangingPunct="1">
              <a:spcBef>
                <a:spcPct val="50000"/>
              </a:spcBef>
              <a:buClr>
                <a:schemeClr val="folHlink"/>
              </a:buClr>
              <a:buSzPct val="60000"/>
              <a:buFont typeface="Wingdings" panose="05000000000000000000" pitchFamily="2" charset="2"/>
              <a:buChar char="n"/>
            </a:pPr>
            <a:r>
              <a:rPr lang="en-US" altLang="en-US" sz="2400"/>
              <a:t>Disadvantage</a:t>
            </a:r>
          </a:p>
          <a:p>
            <a:pPr lvl="1" eaLnBrk="1" hangingPunct="1">
              <a:spcBef>
                <a:spcPct val="50000"/>
              </a:spcBef>
              <a:buClr>
                <a:schemeClr val="hlink"/>
              </a:buClr>
              <a:buSzPct val="55000"/>
              <a:buFont typeface="Wingdings" panose="05000000000000000000" pitchFamily="2" charset="2"/>
              <a:buChar char="n"/>
            </a:pPr>
            <a:r>
              <a:rPr lang="en-US" altLang="en-US" smtClean="0"/>
              <a:t>If (M) nodes want to transmit, many collisions can occur and the rate allocated for each node will </a:t>
            </a:r>
            <a:r>
              <a:rPr lang="en-US" altLang="en-US" b="1" smtClean="0"/>
              <a:t>not be on average R/M bps </a:t>
            </a:r>
          </a:p>
          <a:p>
            <a:pPr lvl="1" eaLnBrk="1" hangingPunct="1">
              <a:spcBef>
                <a:spcPct val="50000"/>
              </a:spcBef>
              <a:buClr>
                <a:schemeClr val="hlink"/>
              </a:buClr>
              <a:buSzPct val="55000"/>
              <a:buFont typeface="Wingdings" panose="05000000000000000000" pitchFamily="2" charset="2"/>
              <a:buChar char="n"/>
            </a:pPr>
            <a:r>
              <a:rPr lang="en-US" altLang="en-US" smtClean="0"/>
              <a:t>This causes low channel utilization</a:t>
            </a:r>
          </a:p>
          <a:p>
            <a:pPr eaLnBrk="1" hangingPunct="1"/>
            <a:endParaRPr lang="en-US" altLang="en-US" smtClean="0"/>
          </a:p>
        </p:txBody>
      </p:sp>
    </p:spTree>
    <p:extLst>
      <p:ext uri="{BB962C8B-B14F-4D97-AF65-F5344CB8AC3E}">
        <p14:creationId xmlns:p14="http://schemas.microsoft.com/office/powerpoint/2010/main" val="183659054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BB865AD-EF8D-3240-8892-1A87EC37BE12}"/>
              </a:ext>
            </a:extLst>
          </p:cNvPr>
          <p:cNvGraphicFramePr>
            <a:graphicFrameLocks noGrp="1"/>
          </p:cNvGraphicFramePr>
          <p:nvPr>
            <p:ph idx="1"/>
          </p:nvPr>
        </p:nvGraphicFramePr>
        <p:xfrm>
          <a:off x="1676400" y="685801"/>
          <a:ext cx="8077200" cy="5592764"/>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1470438442"/>
                    </a:ext>
                  </a:extLst>
                </a:gridCol>
                <a:gridCol w="2692400">
                  <a:extLst>
                    <a:ext uri="{9D8B030D-6E8A-4147-A177-3AD203B41FA5}">
                      <a16:colId xmlns:a16="http://schemas.microsoft.com/office/drawing/2014/main" val="1346852751"/>
                    </a:ext>
                  </a:extLst>
                </a:gridCol>
                <a:gridCol w="2692400">
                  <a:extLst>
                    <a:ext uri="{9D8B030D-6E8A-4147-A177-3AD203B41FA5}">
                      <a16:colId xmlns:a16="http://schemas.microsoft.com/office/drawing/2014/main" val="447537098"/>
                    </a:ext>
                  </a:extLst>
                </a:gridCol>
              </a:tblGrid>
              <a:tr h="737893">
                <a:tc>
                  <a:txBody>
                    <a:bodyPr/>
                    <a:lstStyle/>
                    <a:p>
                      <a:r>
                        <a:rPr lang="en-GB" sz="1800" b="1" i="0" kern="1200" cap="all" dirty="0">
                          <a:solidFill>
                            <a:schemeClr val="lt1"/>
                          </a:solidFill>
                          <a:effectLst/>
                          <a:latin typeface="+mn-lt"/>
                          <a:ea typeface="+mn-ea"/>
                          <a:cs typeface="+mn-cs"/>
                        </a:rPr>
                        <a:t>BASIS FOR COMPARISON</a:t>
                      </a:r>
                      <a:endParaRPr lang="en-US" sz="1800" dirty="0"/>
                    </a:p>
                  </a:txBody>
                  <a:tcPr marT="45724" marB="45724"/>
                </a:tc>
                <a:tc>
                  <a:txBody>
                    <a:bodyPr/>
                    <a:lstStyle/>
                    <a:p>
                      <a:r>
                        <a:rPr lang="en-US" sz="1800" dirty="0"/>
                        <a:t>Pure ALOHA</a:t>
                      </a:r>
                    </a:p>
                  </a:txBody>
                  <a:tcPr marT="45724" marB="45724"/>
                </a:tc>
                <a:tc>
                  <a:txBody>
                    <a:bodyPr/>
                    <a:lstStyle/>
                    <a:p>
                      <a:r>
                        <a:rPr lang="en-US" sz="1800" dirty="0"/>
                        <a:t>Slotted ALOHA</a:t>
                      </a:r>
                    </a:p>
                  </a:txBody>
                  <a:tcPr marT="45724" marB="45724"/>
                </a:tc>
                <a:extLst>
                  <a:ext uri="{0D108BD9-81ED-4DB2-BD59-A6C34878D82A}">
                    <a16:rowId xmlns:a16="http://schemas.microsoft.com/office/drawing/2014/main" val="3489918545"/>
                  </a:ext>
                </a:extLst>
              </a:tr>
              <a:tr h="2002853">
                <a:tc>
                  <a:txBody>
                    <a:bodyPr/>
                    <a:lstStyle/>
                    <a:p>
                      <a:r>
                        <a:rPr lang="en-GB" sz="1800" b="0" i="0" kern="1200" dirty="0">
                          <a:solidFill>
                            <a:schemeClr val="dk1"/>
                          </a:solidFill>
                          <a:effectLst/>
                          <a:latin typeface="+mn-lt"/>
                          <a:ea typeface="+mn-ea"/>
                          <a:cs typeface="+mn-cs"/>
                        </a:rPr>
                        <a:t>Frame Transmission</a:t>
                      </a:r>
                      <a:endParaRPr lang="en-US" sz="1800" dirty="0"/>
                    </a:p>
                  </a:txBody>
                  <a:tcPr marT="45724" marB="45724"/>
                </a:tc>
                <a:tc>
                  <a:txBody>
                    <a:bodyPr/>
                    <a:lstStyle/>
                    <a:p>
                      <a:r>
                        <a:rPr lang="en-GB" sz="1800" b="0" i="0" kern="1200" dirty="0">
                          <a:solidFill>
                            <a:schemeClr val="dk1"/>
                          </a:solidFill>
                          <a:effectLst/>
                          <a:latin typeface="+mn-lt"/>
                          <a:ea typeface="+mn-ea"/>
                          <a:cs typeface="+mn-cs"/>
                        </a:rPr>
                        <a:t>The user can transmit the data frame whenever the station has the data to be transmitted.</a:t>
                      </a:r>
                      <a:endParaRPr lang="en-US" sz="1800" dirty="0"/>
                    </a:p>
                  </a:txBody>
                  <a:tcPr marT="45724" marB="45724"/>
                </a:tc>
                <a:tc>
                  <a:txBody>
                    <a:bodyPr/>
                    <a:lstStyle/>
                    <a:p>
                      <a:r>
                        <a:rPr lang="en-GB" sz="1800" b="0" i="0" kern="1200" dirty="0">
                          <a:solidFill>
                            <a:schemeClr val="dk1"/>
                          </a:solidFill>
                          <a:effectLst/>
                          <a:latin typeface="+mn-lt"/>
                          <a:ea typeface="+mn-ea"/>
                          <a:cs typeface="+mn-cs"/>
                        </a:rPr>
                        <a:t>The user has to wait till the next time slot start, to transmit the data frame.</a:t>
                      </a:r>
                      <a:endParaRPr lang="en-US" sz="1800" dirty="0"/>
                    </a:p>
                  </a:txBody>
                  <a:tcPr marT="45724" marB="45724"/>
                </a:tc>
                <a:extLst>
                  <a:ext uri="{0D108BD9-81ED-4DB2-BD59-A6C34878D82A}">
                    <a16:rowId xmlns:a16="http://schemas.microsoft.com/office/drawing/2014/main" val="4088094783"/>
                  </a:ext>
                </a:extLst>
              </a:tr>
              <a:tr h="1054134">
                <a:tc>
                  <a:txBody>
                    <a:bodyPr/>
                    <a:lstStyle/>
                    <a:p>
                      <a:r>
                        <a:rPr lang="en-GB" sz="1800" b="0" i="0" kern="1200" dirty="0">
                          <a:solidFill>
                            <a:schemeClr val="dk1"/>
                          </a:solidFill>
                          <a:effectLst/>
                          <a:latin typeface="+mn-lt"/>
                          <a:ea typeface="+mn-ea"/>
                          <a:cs typeface="+mn-cs"/>
                        </a:rPr>
                        <a:t>Time</a:t>
                      </a:r>
                      <a:endParaRPr lang="en-US" sz="1800" dirty="0"/>
                    </a:p>
                  </a:txBody>
                  <a:tcPr marT="45724" marB="45724"/>
                </a:tc>
                <a:tc>
                  <a:txBody>
                    <a:bodyPr/>
                    <a:lstStyle/>
                    <a:p>
                      <a:r>
                        <a:rPr lang="en-GB" sz="1800" b="0" i="0" kern="1200" dirty="0">
                          <a:solidFill>
                            <a:schemeClr val="dk1"/>
                          </a:solidFill>
                          <a:effectLst/>
                          <a:latin typeface="+mn-lt"/>
                          <a:ea typeface="+mn-ea"/>
                          <a:cs typeface="+mn-cs"/>
                        </a:rPr>
                        <a:t>In Pure ALOHA the time is continuous.</a:t>
                      </a:r>
                      <a:endParaRPr lang="en-US" sz="1800" dirty="0"/>
                    </a:p>
                  </a:txBody>
                  <a:tcPr marT="45724" marB="45724"/>
                </a:tc>
                <a:tc>
                  <a:txBody>
                    <a:bodyPr/>
                    <a:lstStyle/>
                    <a:p>
                      <a:r>
                        <a:rPr lang="en-GB" sz="1800" b="0" i="0" kern="1200" dirty="0">
                          <a:solidFill>
                            <a:schemeClr val="dk1"/>
                          </a:solidFill>
                          <a:effectLst/>
                          <a:latin typeface="+mn-lt"/>
                          <a:ea typeface="+mn-ea"/>
                          <a:cs typeface="+mn-cs"/>
                        </a:rPr>
                        <a:t>In Slotted ALOHA the time is discrete.</a:t>
                      </a:r>
                      <a:endParaRPr lang="en-US" sz="1800" dirty="0"/>
                    </a:p>
                  </a:txBody>
                  <a:tcPr marT="45724" marB="45724"/>
                </a:tc>
                <a:extLst>
                  <a:ext uri="{0D108BD9-81ED-4DB2-BD59-A6C34878D82A}">
                    <a16:rowId xmlns:a16="http://schemas.microsoft.com/office/drawing/2014/main" val="3636628288"/>
                  </a:ext>
                </a:extLst>
              </a:tr>
              <a:tr h="1370374">
                <a:tc>
                  <a:txBody>
                    <a:bodyPr/>
                    <a:lstStyle/>
                    <a:p>
                      <a:r>
                        <a:rPr lang="en-GB" sz="1800" b="0" i="0" kern="1200" dirty="0">
                          <a:solidFill>
                            <a:schemeClr val="dk1"/>
                          </a:solidFill>
                          <a:effectLst/>
                          <a:latin typeface="+mn-lt"/>
                          <a:ea typeface="+mn-ea"/>
                          <a:cs typeface="+mn-cs"/>
                        </a:rPr>
                        <a:t>Throughput</a:t>
                      </a:r>
                      <a:endParaRPr lang="en-US" sz="1800" dirty="0"/>
                    </a:p>
                  </a:txBody>
                  <a:tcPr marT="45724" marB="45724"/>
                </a:tc>
                <a:tc>
                  <a:txBody>
                    <a:bodyPr/>
                    <a:lstStyle/>
                    <a:p>
                      <a:r>
                        <a:rPr lang="en-GB" sz="1800" b="0" i="0" kern="1200" dirty="0">
                          <a:solidFill>
                            <a:schemeClr val="dk1"/>
                          </a:solidFill>
                          <a:effectLst/>
                          <a:latin typeface="+mn-lt"/>
                          <a:ea typeface="+mn-ea"/>
                          <a:cs typeface="+mn-cs"/>
                        </a:rPr>
                        <a:t>The maximum throughput occurs at G = 1/2 which is 18%</a:t>
                      </a:r>
                      <a:endParaRPr lang="en-US" sz="1800" dirty="0"/>
                    </a:p>
                  </a:txBody>
                  <a:tcPr marT="45724" marB="45724"/>
                </a:tc>
                <a:tc>
                  <a:txBody>
                    <a:bodyPr/>
                    <a:lstStyle/>
                    <a:p>
                      <a:r>
                        <a:rPr lang="en-GB" sz="1800" b="0" i="0" kern="1200" dirty="0">
                          <a:solidFill>
                            <a:schemeClr val="dk1"/>
                          </a:solidFill>
                          <a:effectLst/>
                          <a:latin typeface="+mn-lt"/>
                          <a:ea typeface="+mn-ea"/>
                          <a:cs typeface="+mn-cs"/>
                        </a:rPr>
                        <a:t>The maximum throughput occurs at G = 1 which is 37%.</a:t>
                      </a:r>
                      <a:endParaRPr lang="en-US" sz="1800" dirty="0"/>
                    </a:p>
                  </a:txBody>
                  <a:tcPr marT="45724" marB="45724"/>
                </a:tc>
                <a:extLst>
                  <a:ext uri="{0D108BD9-81ED-4DB2-BD59-A6C34878D82A}">
                    <a16:rowId xmlns:a16="http://schemas.microsoft.com/office/drawing/2014/main" val="1130542643"/>
                  </a:ext>
                </a:extLst>
              </a:tr>
              <a:tr h="427510">
                <a:tc>
                  <a:txBody>
                    <a:bodyPr/>
                    <a:lstStyle/>
                    <a:p>
                      <a:r>
                        <a:rPr lang="en-US" sz="1800" dirty="0"/>
                        <a:t>Danger Time</a:t>
                      </a:r>
                    </a:p>
                  </a:txBody>
                  <a:tcPr marT="45724" marB="45724"/>
                </a:tc>
                <a:tc>
                  <a:txBody>
                    <a:bodyPr/>
                    <a:lstStyle/>
                    <a:p>
                      <a:r>
                        <a:rPr lang="en-US" sz="1800" dirty="0"/>
                        <a:t>= </a:t>
                      </a:r>
                      <a:r>
                        <a:rPr lang="en-US" altLang="en-US" sz="1800" dirty="0">
                          <a:latin typeface="+mn-lt"/>
                        </a:rPr>
                        <a:t>2 </a:t>
                      </a:r>
                      <a:r>
                        <a:rPr lang="en-US" altLang="en-US" sz="1800" dirty="0" err="1">
                          <a:latin typeface="+mn-lt"/>
                        </a:rPr>
                        <a:t>T</a:t>
                      </a:r>
                      <a:r>
                        <a:rPr lang="en-US" altLang="en-US" sz="1800" baseline="-25000" dirty="0" err="1">
                          <a:latin typeface="+mn-lt"/>
                        </a:rPr>
                        <a:t>fr</a:t>
                      </a:r>
                      <a:endParaRPr lang="en-US" sz="1800" dirty="0"/>
                    </a:p>
                  </a:txBody>
                  <a:tcPr marT="45724" marB="45724"/>
                </a:tc>
                <a:tc>
                  <a:txBody>
                    <a:bodyPr/>
                    <a:lstStyle/>
                    <a:p>
                      <a:r>
                        <a:rPr lang="en-US" altLang="en-US" sz="1800" dirty="0">
                          <a:latin typeface="+mn-lt"/>
                        </a:rPr>
                        <a:t>= </a:t>
                      </a:r>
                      <a:r>
                        <a:rPr lang="en-US" altLang="en-US" sz="1800" dirty="0" err="1">
                          <a:latin typeface="+mn-lt"/>
                        </a:rPr>
                        <a:t>T</a:t>
                      </a:r>
                      <a:r>
                        <a:rPr lang="en-US" altLang="en-US" sz="1800" baseline="-25000" dirty="0" err="1">
                          <a:latin typeface="+mn-lt"/>
                        </a:rPr>
                        <a:t>fr</a:t>
                      </a:r>
                      <a:endParaRPr lang="en-US" sz="1800" dirty="0"/>
                    </a:p>
                  </a:txBody>
                  <a:tcPr marT="45724" marB="45724"/>
                </a:tc>
                <a:extLst>
                  <a:ext uri="{0D108BD9-81ED-4DB2-BD59-A6C34878D82A}">
                    <a16:rowId xmlns:a16="http://schemas.microsoft.com/office/drawing/2014/main" val="4120216948"/>
                  </a:ext>
                </a:extLst>
              </a:tr>
            </a:tbl>
          </a:graphicData>
        </a:graphic>
      </p:graphicFrame>
    </p:spTree>
    <p:extLst>
      <p:ext uri="{BB962C8B-B14F-4D97-AF65-F5344CB8AC3E}">
        <p14:creationId xmlns:p14="http://schemas.microsoft.com/office/powerpoint/2010/main" val="4194260915"/>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noChangeArrowheads="1"/>
          </p:cNvSpPr>
          <p:nvPr>
            <p:ph type="title"/>
          </p:nvPr>
        </p:nvSpPr>
        <p:spPr>
          <a:xfrm>
            <a:off x="2133600" y="2700338"/>
            <a:ext cx="7086600" cy="1827212"/>
          </a:xfrm>
        </p:spPr>
        <p:txBody>
          <a:bodyPr>
            <a:normAutofit fontScale="90000"/>
          </a:bodyPr>
          <a:lstStyle/>
          <a:p>
            <a:r>
              <a:rPr lang="en-US" altLang="en-US" smtClean="0"/>
              <a:t>Random Access – Carrier Sense Multiple Access (CSMA)</a:t>
            </a:r>
          </a:p>
        </p:txBody>
      </p:sp>
      <p:sp>
        <p:nvSpPr>
          <p:cNvPr id="3" name="Text Placeholder 2">
            <a:extLst>
              <a:ext uri="{FF2B5EF4-FFF2-40B4-BE49-F238E27FC236}">
                <a16:creationId xmlns:a16="http://schemas.microsoft.com/office/drawing/2014/main" id="{2DD97731-695F-584E-BF85-833AABA2F39C}"/>
              </a:ext>
            </a:extLst>
          </p:cNvPr>
          <p:cNvSpPr>
            <a:spLocks noGrp="1"/>
          </p:cNvSpPr>
          <p:nvPr>
            <p:ph type="body" idx="1"/>
          </p:nvPr>
        </p:nvSpPr>
        <p:spPr>
          <a:xfrm>
            <a:off x="2133601" y="4527551"/>
            <a:ext cx="6348413" cy="860425"/>
          </a:xfrm>
        </p:spPr>
        <p:txBody>
          <a:bodyPr/>
          <a:lstStyle/>
          <a:p>
            <a:pPr>
              <a:buFont typeface="Wingdings 3" pitchFamily="2" charset="2"/>
              <a:buNone/>
              <a:defRPr/>
            </a:pPr>
            <a:endParaRPr lang="en-US"/>
          </a:p>
        </p:txBody>
      </p:sp>
    </p:spTree>
    <p:extLst>
      <p:ext uri="{BB962C8B-B14F-4D97-AF65-F5344CB8AC3E}">
        <p14:creationId xmlns:p14="http://schemas.microsoft.com/office/powerpoint/2010/main" val="2411590097"/>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1828800" y="152400"/>
            <a:ext cx="6705600" cy="838200"/>
          </a:xfrm>
        </p:spPr>
        <p:txBody>
          <a:bodyPr/>
          <a:lstStyle/>
          <a:p>
            <a:pPr eaLnBrk="1" hangingPunct="1"/>
            <a:r>
              <a:rPr lang="en-US" altLang="en-US" sz="2400"/>
              <a:t>Random Access – Carrier Sense Multiple Access (CSMA)</a:t>
            </a:r>
          </a:p>
        </p:txBody>
      </p:sp>
      <p:sp>
        <p:nvSpPr>
          <p:cNvPr id="20483" name="Rectangle 3">
            <a:extLst>
              <a:ext uri="{FF2B5EF4-FFF2-40B4-BE49-F238E27FC236}">
                <a16:creationId xmlns:a16="http://schemas.microsoft.com/office/drawing/2014/main" id="{46B2F678-F63F-DB4D-9E0E-F4296ACE05DB}"/>
              </a:ext>
            </a:extLst>
          </p:cNvPr>
          <p:cNvSpPr>
            <a:spLocks noGrp="1" noChangeArrowheads="1"/>
          </p:cNvSpPr>
          <p:nvPr>
            <p:ph idx="1"/>
          </p:nvPr>
        </p:nvSpPr>
        <p:spPr>
          <a:xfrm>
            <a:off x="1828800" y="990600"/>
            <a:ext cx="7391400" cy="3962400"/>
          </a:xfrm>
          <a:extLst/>
        </p:spPr>
        <p:txBody>
          <a:bodyPr rtlCol="0">
            <a:normAutofit fontScale="85000" lnSpcReduction="20000"/>
          </a:bodyPr>
          <a:lstStyle/>
          <a:p>
            <a:pPr>
              <a:buFont typeface="Wingdings 3" charset="2"/>
              <a:buChar char=""/>
              <a:defRPr/>
            </a:pPr>
            <a:r>
              <a:rPr lang="en-GB" dirty="0"/>
              <a:t>A user wishing to transmit first listens to the medium to see if another transmission is in progress (carrier sense)</a:t>
            </a:r>
            <a:endParaRPr lang="en-US" altLang="en-US" dirty="0">
              <a:solidFill>
                <a:schemeClr val="tx1">
                  <a:lumMod val="75000"/>
                  <a:lumOff val="25000"/>
                </a:schemeClr>
              </a:solidFill>
            </a:endParaRPr>
          </a:p>
          <a:p>
            <a:pPr>
              <a:buFont typeface="Wingdings 3" charset="2"/>
              <a:buChar char=""/>
              <a:defRPr/>
            </a:pPr>
            <a:r>
              <a:rPr lang="en-US" altLang="en-US" dirty="0">
                <a:solidFill>
                  <a:schemeClr val="tx1">
                    <a:lumMod val="75000"/>
                    <a:lumOff val="25000"/>
                  </a:schemeClr>
                </a:solidFill>
              </a:rPr>
              <a:t>Based on the fact that in LAN propagation time is very small</a:t>
            </a:r>
          </a:p>
          <a:p>
            <a:pPr>
              <a:buFont typeface="Wingdings 3" charset="2"/>
              <a:buChar char=""/>
              <a:defRPr/>
            </a:pPr>
            <a:r>
              <a:rPr lang="en-US" altLang="en-US" dirty="0">
                <a:solidFill>
                  <a:schemeClr val="tx1">
                    <a:lumMod val="75000"/>
                    <a:lumOff val="25000"/>
                  </a:schemeClr>
                </a:solidFill>
                <a:sym typeface="Wingdings" pitchFamily="2" charset="2"/>
              </a:rPr>
              <a:t> If a frame was sent by a station, </a:t>
            </a:r>
            <a:r>
              <a:rPr lang="en-US" altLang="en-US" dirty="0">
                <a:solidFill>
                  <a:schemeClr val="tx1">
                    <a:lumMod val="75000"/>
                    <a:lumOff val="25000"/>
                  </a:schemeClr>
                </a:solidFill>
              </a:rPr>
              <a:t>All stations knows immediately so they can wait  before start sending</a:t>
            </a:r>
          </a:p>
          <a:p>
            <a:pPr lvl="1">
              <a:buFont typeface="Wingdings 3" charset="2"/>
              <a:buChar char=""/>
              <a:defRPr/>
            </a:pPr>
            <a:r>
              <a:rPr lang="en-US" altLang="en-US" dirty="0">
                <a:solidFill>
                  <a:schemeClr val="tx1">
                    <a:lumMod val="75000"/>
                    <a:lumOff val="25000"/>
                  </a:schemeClr>
                </a:solidFill>
                <a:sym typeface="Wingdings" pitchFamily="2" charset="2"/>
              </a:rPr>
              <a:t> </a:t>
            </a:r>
            <a:r>
              <a:rPr lang="en-US" altLang="en-US" dirty="0">
                <a:solidFill>
                  <a:schemeClr val="tx1">
                    <a:lumMod val="75000"/>
                    <a:lumOff val="25000"/>
                  </a:schemeClr>
                </a:solidFill>
              </a:rPr>
              <a:t>A station with frames to be sent, should sense the medium for the presence of another transmission (carrier) before it starts its own transmission</a:t>
            </a:r>
          </a:p>
          <a:p>
            <a:pPr>
              <a:buFont typeface="Wingdings 3" charset="2"/>
              <a:buChar char=""/>
              <a:defRPr/>
            </a:pPr>
            <a:r>
              <a:rPr lang="en-US" altLang="en-US" dirty="0">
                <a:solidFill>
                  <a:schemeClr val="tx1">
                    <a:lumMod val="75000"/>
                    <a:lumOff val="25000"/>
                  </a:schemeClr>
                </a:solidFill>
              </a:rPr>
              <a:t>This can reduce the possibility of collision but it cannot eliminate it.</a:t>
            </a:r>
          </a:p>
          <a:p>
            <a:pPr lvl="1">
              <a:buFont typeface="Wingdings 3" charset="2"/>
              <a:buChar char=""/>
              <a:defRPr/>
            </a:pPr>
            <a:r>
              <a:rPr lang="en-US" altLang="en-US" dirty="0">
                <a:solidFill>
                  <a:schemeClr val="tx1">
                    <a:lumMod val="75000"/>
                    <a:lumOff val="25000"/>
                  </a:schemeClr>
                </a:solidFill>
              </a:rPr>
              <a:t>Collision can only happen when more than one station begin transmitting within a short time (the propagation time period)</a:t>
            </a:r>
          </a:p>
          <a:p>
            <a:pPr lvl="1">
              <a:buFont typeface="Wingdings 3" charset="2"/>
              <a:buChar char=""/>
              <a:defRPr/>
            </a:pPr>
            <a:endParaRPr lang="en-US" altLang="en-US" dirty="0">
              <a:solidFill>
                <a:schemeClr val="tx1">
                  <a:lumMod val="75000"/>
                  <a:lumOff val="25000"/>
                </a:schemeClr>
              </a:solidFill>
            </a:endParaRPr>
          </a:p>
          <a:p>
            <a:pPr lvl="1">
              <a:buFont typeface="Wingdings 3" charset="2"/>
              <a:buChar char=""/>
              <a:defRPr/>
            </a:pPr>
            <a:endParaRPr lang="en-US" altLang="en-US" dirty="0">
              <a:solidFill>
                <a:schemeClr val="tx1">
                  <a:lumMod val="75000"/>
                  <a:lumOff val="25000"/>
                </a:schemeClr>
              </a:solidFill>
            </a:endParaRPr>
          </a:p>
          <a:p>
            <a:pPr lvl="1">
              <a:buFont typeface="Wingdings 3" charset="2"/>
              <a:buChar char=""/>
              <a:defRPr/>
            </a:pPr>
            <a:endParaRPr lang="en-US" altLang="en-US" dirty="0">
              <a:solidFill>
                <a:schemeClr val="tx1">
                  <a:lumMod val="75000"/>
                  <a:lumOff val="25000"/>
                </a:schemeClr>
              </a:solidFill>
            </a:endParaRPr>
          </a:p>
          <a:p>
            <a:pPr lvl="1">
              <a:buFont typeface="Wingdings 3" charset="2"/>
              <a:buChar char=""/>
              <a:defRPr/>
            </a:pPr>
            <a:endParaRPr lang="en-US" altLang="en-US" dirty="0">
              <a:solidFill>
                <a:schemeClr val="tx1">
                  <a:lumMod val="75000"/>
                  <a:lumOff val="25000"/>
                </a:schemeClr>
              </a:solidFill>
            </a:endParaRPr>
          </a:p>
          <a:p>
            <a:pPr lvl="1">
              <a:buFont typeface="Wingdings 3" charset="2"/>
              <a:buChar char=""/>
              <a:defRPr/>
            </a:pPr>
            <a:endParaRPr lang="en-US" altLang="en-US" dirty="0">
              <a:solidFill>
                <a:schemeClr val="tx1">
                  <a:lumMod val="75000"/>
                  <a:lumOff val="25000"/>
                </a:schemeClr>
              </a:solidFill>
            </a:endParaRPr>
          </a:p>
        </p:txBody>
      </p:sp>
    </p:spTree>
    <p:extLst>
      <p:ext uri="{BB962C8B-B14F-4D97-AF65-F5344CB8AC3E}">
        <p14:creationId xmlns:p14="http://schemas.microsoft.com/office/powerpoint/2010/main" val="1009779628"/>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179763"/>
            <a:ext cx="6477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1"/>
          <p:cNvSpPr>
            <a:spLocks noGrp="1" noChangeArrowheads="1"/>
          </p:cNvSpPr>
          <p:nvPr>
            <p:ph type="title"/>
          </p:nvPr>
        </p:nvSpPr>
        <p:spPr>
          <a:xfrm>
            <a:off x="2133601" y="309563"/>
            <a:ext cx="6348413" cy="1320800"/>
          </a:xfrm>
        </p:spPr>
        <p:txBody>
          <a:bodyPr/>
          <a:lstStyle/>
          <a:p>
            <a:pPr eaLnBrk="1" hangingPunct="1"/>
            <a:r>
              <a:rPr lang="en-US" altLang="en-US" sz="2000"/>
              <a:t>Random Access – Carrier Sense Multiple Access (CSMA)</a:t>
            </a:r>
          </a:p>
        </p:txBody>
      </p:sp>
      <p:sp>
        <p:nvSpPr>
          <p:cNvPr id="41987" name="Content Placeholder 2"/>
          <p:cNvSpPr>
            <a:spLocks noGrp="1" noChangeArrowheads="1"/>
          </p:cNvSpPr>
          <p:nvPr>
            <p:ph idx="1"/>
          </p:nvPr>
        </p:nvSpPr>
        <p:spPr>
          <a:xfrm>
            <a:off x="2133601" y="1266825"/>
            <a:ext cx="6348413" cy="3881438"/>
          </a:xfrm>
        </p:spPr>
        <p:txBody>
          <a:bodyPr/>
          <a:lstStyle/>
          <a:p>
            <a:pPr eaLnBrk="1" hangingPunct="1">
              <a:buFont typeface="Wingdings" panose="05000000000000000000" pitchFamily="2" charset="2"/>
              <a:buChar char="§"/>
            </a:pPr>
            <a:r>
              <a:rPr lang="en-US" altLang="en-US" smtClean="0"/>
              <a:t> Vulnerable time for CSMA is the maximum propagation time</a:t>
            </a:r>
          </a:p>
          <a:p>
            <a:pPr eaLnBrk="1" hangingPunct="1">
              <a:buFont typeface="Wingdings" panose="05000000000000000000" pitchFamily="2" charset="2"/>
              <a:buChar char="§"/>
            </a:pPr>
            <a:r>
              <a:rPr lang="en-US" altLang="en-US" smtClean="0"/>
              <a:t> The longer the propagation delay, the worse the performance of the protocol because of the above case.</a:t>
            </a:r>
          </a:p>
          <a:p>
            <a:pPr eaLnBrk="1" hangingPunct="1"/>
            <a:endParaRPr lang="en-US" altLang="en-US" smtClean="0"/>
          </a:p>
        </p:txBody>
      </p:sp>
    </p:spTree>
    <p:extLst>
      <p:ext uri="{BB962C8B-B14F-4D97-AF65-F5344CB8AC3E}">
        <p14:creationId xmlns:p14="http://schemas.microsoft.com/office/powerpoint/2010/main" val="429494398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1981200" y="381000"/>
            <a:ext cx="7772400" cy="762000"/>
          </a:xfrm>
        </p:spPr>
        <p:txBody>
          <a:bodyPr/>
          <a:lstStyle/>
          <a:p>
            <a:pPr eaLnBrk="1" hangingPunct="1"/>
            <a:r>
              <a:rPr lang="en-US" altLang="en-US" sz="2800"/>
              <a:t>Types of CSMA Protocols</a:t>
            </a:r>
            <a:endParaRPr lang="en-US" altLang="en-US" sz="2400">
              <a:solidFill>
                <a:srgbClr val="000000"/>
              </a:solidFill>
              <a:latin typeface="Times New Roman" panose="02020603050405020304" pitchFamily="18" charset="0"/>
              <a:cs typeface="Times New Roman" panose="02020603050405020304" pitchFamily="18" charset="0"/>
            </a:endParaRPr>
          </a:p>
        </p:txBody>
      </p:sp>
      <p:sp>
        <p:nvSpPr>
          <p:cNvPr id="43010" name="Rectangle 3"/>
          <p:cNvSpPr>
            <a:spLocks noGrp="1" noChangeArrowheads="1"/>
          </p:cNvSpPr>
          <p:nvPr>
            <p:ph idx="1"/>
          </p:nvPr>
        </p:nvSpPr>
        <p:spPr>
          <a:xfrm>
            <a:off x="2209800" y="990600"/>
            <a:ext cx="7772400" cy="5486400"/>
          </a:xfrm>
        </p:spPr>
        <p:txBody>
          <a:bodyPr/>
          <a:lstStyle/>
          <a:p>
            <a:pPr marL="990600" lvl="1" indent="-533400">
              <a:buFont typeface="Wingdings" panose="05000000000000000000" pitchFamily="2" charset="2"/>
              <a:buAutoNum type="arabicPeriod"/>
            </a:pPr>
            <a:endParaRPr lang="en-US" altLang="en-US" sz="2000"/>
          </a:p>
          <a:p>
            <a:pPr marL="990600" lvl="1" indent="-533400">
              <a:buNone/>
            </a:pPr>
            <a:r>
              <a:rPr lang="en-US" altLang="en-US" sz="2000"/>
              <a:t>Different CSMA protocols that determine:</a:t>
            </a:r>
          </a:p>
          <a:p>
            <a:pPr marL="990600" lvl="1" indent="-533400">
              <a:buSzPct val="95000"/>
              <a:buFont typeface="Wingdings" panose="05000000000000000000" pitchFamily="2" charset="2"/>
              <a:buChar char="§"/>
            </a:pPr>
            <a:r>
              <a:rPr lang="en-US" altLang="en-US" sz="2000"/>
              <a:t>What a station should do when the medium is idle?</a:t>
            </a:r>
          </a:p>
          <a:p>
            <a:pPr marL="990600" lvl="1" indent="-533400">
              <a:buSzPct val="95000"/>
              <a:buFont typeface="Wingdings" panose="05000000000000000000" pitchFamily="2" charset="2"/>
              <a:buChar char="§"/>
            </a:pPr>
            <a:r>
              <a:rPr lang="en-US" altLang="en-US" sz="2000"/>
              <a:t>What a station should do when the medium is busy? </a:t>
            </a:r>
          </a:p>
          <a:p>
            <a:pPr marL="990600" lvl="1" indent="-533400">
              <a:buFont typeface="Wingdings" panose="05000000000000000000" pitchFamily="2" charset="2"/>
              <a:buAutoNum type="arabicPeriod"/>
            </a:pPr>
            <a:endParaRPr lang="en-US" altLang="en-US" sz="2000"/>
          </a:p>
          <a:p>
            <a:pPr marL="1371600" lvl="2" indent="-457200">
              <a:buFont typeface="Wingdings" panose="05000000000000000000" pitchFamily="2" charset="2"/>
              <a:buAutoNum type="arabicPeriod"/>
            </a:pPr>
            <a:r>
              <a:rPr lang="en-US" altLang="en-US"/>
              <a:t>Non-Persistent CSMA</a:t>
            </a:r>
          </a:p>
          <a:p>
            <a:pPr marL="1371600" lvl="2" indent="-457200">
              <a:buFont typeface="Wingdings" panose="05000000000000000000" pitchFamily="2" charset="2"/>
              <a:buAutoNum type="arabicPeriod"/>
            </a:pPr>
            <a:r>
              <a:rPr lang="en-US" altLang="en-US"/>
              <a:t>1-Persistent CSMA</a:t>
            </a:r>
          </a:p>
          <a:p>
            <a:pPr marL="1371600" lvl="2" indent="-457200">
              <a:buFont typeface="Wingdings" panose="05000000000000000000" pitchFamily="2" charset="2"/>
              <a:buAutoNum type="arabicPeriod"/>
            </a:pPr>
            <a:r>
              <a:rPr lang="en-US" altLang="en-US"/>
              <a:t>p-Persistent CSMA</a:t>
            </a:r>
          </a:p>
          <a:p>
            <a:pPr marL="609600" indent="-609600">
              <a:buFont typeface="Wingdings" panose="05000000000000000000" pitchFamily="2" charset="2"/>
              <a:buAutoNum type="arabicPeriod"/>
            </a:pPr>
            <a:endParaRPr lang="en-US" altLang="en-US" sz="2400"/>
          </a:p>
        </p:txBody>
      </p:sp>
    </p:spTree>
    <p:extLst>
      <p:ext uri="{BB962C8B-B14F-4D97-AF65-F5344CB8AC3E}">
        <p14:creationId xmlns:p14="http://schemas.microsoft.com/office/powerpoint/2010/main" val="14920796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ChangeArrowheads="1"/>
          </p:cNvSpPr>
          <p:nvPr/>
        </p:nvSpPr>
        <p:spPr bwMode="auto">
          <a:xfrm>
            <a:off x="2057400" y="1295400"/>
            <a:ext cx="8178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914400" indent="-4572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
            </a:pPr>
            <a:endParaRPr lang="en-US" altLang="en-US">
              <a:solidFill>
                <a:schemeClr val="tx1"/>
              </a:solidFill>
              <a:latin typeface="Times New Roman" panose="02020603050405020304" pitchFamily="18" charset="0"/>
            </a:endParaRPr>
          </a:p>
        </p:txBody>
      </p:sp>
      <p:pic>
        <p:nvPicPr>
          <p:cNvPr id="4403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4819650"/>
            <a:ext cx="60960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Line 10"/>
          <p:cNvSpPr>
            <a:spLocks noChangeShapeType="1"/>
          </p:cNvSpPr>
          <p:nvPr/>
        </p:nvSpPr>
        <p:spPr bwMode="auto">
          <a:xfrm>
            <a:off x="4343400" y="5257800"/>
            <a:ext cx="533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36" name="Line 11"/>
          <p:cNvSpPr>
            <a:spLocks noChangeShapeType="1"/>
          </p:cNvSpPr>
          <p:nvPr/>
        </p:nvSpPr>
        <p:spPr bwMode="auto">
          <a:xfrm>
            <a:off x="4419600" y="5257800"/>
            <a:ext cx="1676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37" name="Line 12"/>
          <p:cNvSpPr>
            <a:spLocks noChangeShapeType="1"/>
          </p:cNvSpPr>
          <p:nvPr/>
        </p:nvSpPr>
        <p:spPr bwMode="auto">
          <a:xfrm flipH="1">
            <a:off x="3124200" y="5257800"/>
            <a:ext cx="1295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38" name="Text Box 13"/>
          <p:cNvSpPr txBox="1">
            <a:spLocks noChangeArrowheads="1"/>
          </p:cNvSpPr>
          <p:nvPr/>
        </p:nvSpPr>
        <p:spPr bwMode="auto">
          <a:xfrm>
            <a:off x="2057400" y="50292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200">
                <a:solidFill>
                  <a:schemeClr val="tx1"/>
                </a:solidFill>
                <a:latin typeface="Times New Roman" panose="02020603050405020304" pitchFamily="18" charset="0"/>
              </a:rPr>
              <a:t>Random Waiting times</a:t>
            </a:r>
          </a:p>
        </p:txBody>
      </p:sp>
      <p:sp>
        <p:nvSpPr>
          <p:cNvPr id="44039" name="Freeform 14"/>
          <p:cNvSpPr>
            <a:spLocks/>
          </p:cNvSpPr>
          <p:nvPr/>
        </p:nvSpPr>
        <p:spPr bwMode="auto">
          <a:xfrm>
            <a:off x="5537200" y="6324600"/>
            <a:ext cx="1422400" cy="177800"/>
          </a:xfrm>
          <a:custGeom>
            <a:avLst/>
            <a:gdLst>
              <a:gd name="T0" fmla="*/ 2147483646 w 896"/>
              <a:gd name="T1" fmla="*/ 0 h 112"/>
              <a:gd name="T2" fmla="*/ 2147483646 w 896"/>
              <a:gd name="T3" fmla="*/ 2147483646 h 112"/>
              <a:gd name="T4" fmla="*/ 2147483646 w 896"/>
              <a:gd name="T5" fmla="*/ 2147483646 h 112"/>
              <a:gd name="T6" fmla="*/ 2147483646 w 896"/>
              <a:gd name="T7" fmla="*/ 0 h 112"/>
              <a:gd name="T8" fmla="*/ 0 60000 65536"/>
              <a:gd name="T9" fmla="*/ 0 60000 65536"/>
              <a:gd name="T10" fmla="*/ 0 60000 65536"/>
              <a:gd name="T11" fmla="*/ 0 60000 65536"/>
              <a:gd name="T12" fmla="*/ 0 w 896"/>
              <a:gd name="T13" fmla="*/ 0 h 112"/>
              <a:gd name="T14" fmla="*/ 896 w 896"/>
              <a:gd name="T15" fmla="*/ 112 h 112"/>
            </a:gdLst>
            <a:ahLst/>
            <a:cxnLst>
              <a:cxn ang="T8">
                <a:pos x="T0" y="T1"/>
              </a:cxn>
              <a:cxn ang="T9">
                <a:pos x="T2" y="T3"/>
              </a:cxn>
              <a:cxn ang="T10">
                <a:pos x="T4" y="T5"/>
              </a:cxn>
              <a:cxn ang="T11">
                <a:pos x="T6" y="T7"/>
              </a:cxn>
            </a:cxnLst>
            <a:rect l="T12" t="T13" r="T14" b="T15"/>
            <a:pathLst>
              <a:path w="896" h="112">
                <a:moveTo>
                  <a:pt x="112" y="0"/>
                </a:moveTo>
                <a:cubicBezTo>
                  <a:pt x="56" y="40"/>
                  <a:pt x="0" y="80"/>
                  <a:pt x="112" y="96"/>
                </a:cubicBezTo>
                <a:cubicBezTo>
                  <a:pt x="224" y="112"/>
                  <a:pt x="672" y="112"/>
                  <a:pt x="784" y="96"/>
                </a:cubicBezTo>
                <a:cubicBezTo>
                  <a:pt x="896" y="80"/>
                  <a:pt x="784" y="16"/>
                  <a:pt x="784"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40" name="Line 15"/>
          <p:cNvSpPr>
            <a:spLocks noChangeShapeType="1"/>
          </p:cNvSpPr>
          <p:nvPr/>
        </p:nvSpPr>
        <p:spPr bwMode="auto">
          <a:xfrm flipV="1">
            <a:off x="6477000" y="5867400"/>
            <a:ext cx="1447800" cy="6096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4041" name="Text Box 16"/>
          <p:cNvSpPr txBox="1">
            <a:spLocks noChangeArrowheads="1"/>
          </p:cNvSpPr>
          <p:nvPr/>
        </p:nvSpPr>
        <p:spPr bwMode="auto">
          <a:xfrm>
            <a:off x="7696200" y="5638800"/>
            <a:ext cx="213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ahoma" panose="020B0604030504040204" pitchFamily="34" charset="0"/>
              </a:rPr>
              <a:t>Wasted time</a:t>
            </a:r>
          </a:p>
        </p:txBody>
      </p:sp>
      <p:sp>
        <p:nvSpPr>
          <p:cNvPr id="44042" name="Title 1"/>
          <p:cNvSpPr>
            <a:spLocks noGrp="1" noChangeArrowheads="1"/>
          </p:cNvSpPr>
          <p:nvPr>
            <p:ph type="title"/>
          </p:nvPr>
        </p:nvSpPr>
        <p:spPr>
          <a:xfrm>
            <a:off x="2160589" y="398463"/>
            <a:ext cx="6346825" cy="1320800"/>
          </a:xfrm>
        </p:spPr>
        <p:txBody>
          <a:bodyPr/>
          <a:lstStyle/>
          <a:p>
            <a:pPr eaLnBrk="1" hangingPunct="1"/>
            <a:r>
              <a:rPr lang="en-US" altLang="en-US" smtClean="0"/>
              <a:t>1) Non-persistent CSMA</a:t>
            </a:r>
            <a:br>
              <a:rPr lang="en-US" altLang="en-US" smtClean="0"/>
            </a:br>
            <a:endParaRPr lang="en-US" altLang="en-US" smtClean="0"/>
          </a:p>
        </p:txBody>
      </p:sp>
      <p:sp>
        <p:nvSpPr>
          <p:cNvPr id="3" name="Content Placeholder 2">
            <a:extLst>
              <a:ext uri="{FF2B5EF4-FFF2-40B4-BE49-F238E27FC236}">
                <a16:creationId xmlns:a16="http://schemas.microsoft.com/office/drawing/2014/main" id="{27D090D0-9FA4-3D40-88A5-FACA46C42DCD}"/>
              </a:ext>
            </a:extLst>
          </p:cNvPr>
          <p:cNvSpPr>
            <a:spLocks noGrp="1"/>
          </p:cNvSpPr>
          <p:nvPr>
            <p:ph idx="1"/>
          </p:nvPr>
        </p:nvSpPr>
        <p:spPr>
          <a:xfrm>
            <a:off x="1981200" y="1071564"/>
            <a:ext cx="7543800" cy="3830637"/>
          </a:xfrm>
        </p:spPr>
        <p:txBody>
          <a:bodyPr rtlCol="0">
            <a:normAutofit fontScale="85000" lnSpcReduction="10000"/>
          </a:bodyPr>
          <a:lstStyle/>
          <a:p>
            <a:pPr>
              <a:buFont typeface="Wingdings 3" charset="2"/>
              <a:buChar char=""/>
              <a:defRPr/>
            </a:pPr>
            <a:r>
              <a:rPr lang="en-US" dirty="0">
                <a:solidFill>
                  <a:schemeClr val="tx1">
                    <a:lumMod val="75000"/>
                    <a:lumOff val="25000"/>
                  </a:schemeClr>
                </a:solidFill>
              </a:rPr>
              <a:t>A station with frames to be sent, should sense the medium:</a:t>
            </a:r>
          </a:p>
          <a:p>
            <a:pPr>
              <a:buFont typeface="+mj-lt"/>
              <a:buAutoNum type="arabicPeriod"/>
              <a:defRPr/>
            </a:pPr>
            <a:r>
              <a:rPr lang="en-US" dirty="0">
                <a:solidFill>
                  <a:schemeClr val="tx1">
                    <a:lumMod val="75000"/>
                    <a:lumOff val="25000"/>
                  </a:schemeClr>
                </a:solidFill>
              </a:rPr>
              <a:t>If medium is idle, transmit; otherwise, go to 2</a:t>
            </a:r>
          </a:p>
          <a:p>
            <a:pPr>
              <a:buFont typeface="+mj-lt"/>
              <a:buAutoNum type="arabicPeriod"/>
              <a:defRPr/>
            </a:pPr>
            <a:r>
              <a:rPr lang="en-US" dirty="0">
                <a:solidFill>
                  <a:schemeClr val="tx1">
                    <a:lumMod val="75000"/>
                    <a:lumOff val="25000"/>
                  </a:schemeClr>
                </a:solidFill>
              </a:rPr>
              <a:t>If medium is busy, (</a:t>
            </a:r>
            <a:r>
              <a:rPr lang="en-US" dirty="0" err="1">
                <a:solidFill>
                  <a:schemeClr val="tx1">
                    <a:lumMod val="75000"/>
                    <a:lumOff val="25000"/>
                  </a:schemeClr>
                </a:solidFill>
              </a:rPr>
              <a:t>backoff</a:t>
            </a:r>
            <a:r>
              <a:rPr lang="en-US" dirty="0">
                <a:solidFill>
                  <a:schemeClr val="tx1">
                    <a:lumMod val="75000"/>
                    <a:lumOff val="25000"/>
                  </a:schemeClr>
                </a:solidFill>
              </a:rPr>
              <a:t>) wait a random amount of time and repeat 1</a:t>
            </a:r>
          </a:p>
          <a:p>
            <a:pPr>
              <a:buFont typeface="Wingdings 3" charset="2"/>
              <a:buChar char=""/>
              <a:defRPr/>
            </a:pPr>
            <a:r>
              <a:rPr lang="en-US" dirty="0">
                <a:solidFill>
                  <a:schemeClr val="tx1">
                    <a:lumMod val="75000"/>
                    <a:lumOff val="25000"/>
                  </a:schemeClr>
                </a:solidFill>
              </a:rPr>
              <a:t>Performance:</a:t>
            </a:r>
          </a:p>
          <a:p>
            <a:pPr lvl="1">
              <a:buFont typeface="Wingdings 3" charset="2"/>
              <a:buChar char=""/>
              <a:defRPr/>
            </a:pPr>
            <a:r>
              <a:rPr lang="en-US" dirty="0">
                <a:solidFill>
                  <a:schemeClr val="tx1">
                    <a:lumMod val="75000"/>
                    <a:lumOff val="25000"/>
                  </a:schemeClr>
                </a:solidFill>
              </a:rPr>
              <a:t>Random delays reduces probability of collisions because two stations with data to be transmitted will wait for different amount of times.</a:t>
            </a:r>
          </a:p>
          <a:p>
            <a:pPr lvl="1">
              <a:buFont typeface="Wingdings 3" charset="2"/>
              <a:buChar char=""/>
              <a:defRPr/>
            </a:pPr>
            <a:r>
              <a:rPr lang="en-US" dirty="0">
                <a:solidFill>
                  <a:schemeClr val="tx1">
                    <a:lumMod val="75000"/>
                    <a:lumOff val="25000"/>
                  </a:schemeClr>
                </a:solidFill>
              </a:rPr>
              <a:t>Bandwidth is wasted if waiting time (</a:t>
            </a:r>
            <a:r>
              <a:rPr lang="en-US" dirty="0" err="1">
                <a:solidFill>
                  <a:schemeClr val="tx1">
                    <a:lumMod val="75000"/>
                    <a:lumOff val="25000"/>
                  </a:schemeClr>
                </a:solidFill>
              </a:rPr>
              <a:t>backoff</a:t>
            </a:r>
            <a:r>
              <a:rPr lang="en-US" dirty="0">
                <a:solidFill>
                  <a:schemeClr val="tx1">
                    <a:lumMod val="75000"/>
                    <a:lumOff val="25000"/>
                  </a:schemeClr>
                </a:solidFill>
              </a:rPr>
              <a:t>) is large because medium will remain idle following end of transmission even if one or more stations have frames to send </a:t>
            </a:r>
          </a:p>
          <a:p>
            <a:pPr marL="0" indent="0">
              <a:buNone/>
              <a:defRPr/>
            </a:pPr>
            <a:endParaRPr lang="en-US" dirty="0">
              <a:solidFill>
                <a:schemeClr val="tx1">
                  <a:lumMod val="75000"/>
                  <a:lumOff val="25000"/>
                </a:schemeClr>
              </a:solidFill>
            </a:endParaRPr>
          </a:p>
        </p:txBody>
      </p:sp>
    </p:spTree>
    <p:extLst>
      <p:ext uri="{BB962C8B-B14F-4D97-AF65-F5344CB8AC3E}">
        <p14:creationId xmlns:p14="http://schemas.microsoft.com/office/powerpoint/2010/main" val="2659116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PERANGKAT </a:t>
            </a:r>
            <a:r>
              <a:rPr lang="en-US" dirty="0" err="1" smtClean="0"/>
              <a:t>jaringan</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4126335906"/>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3"/>
          <p:cNvSpPr>
            <a:spLocks noChangeArrowheads="1"/>
          </p:cNvSpPr>
          <p:nvPr/>
        </p:nvSpPr>
        <p:spPr bwMode="auto">
          <a:xfrm>
            <a:off x="1981200" y="1371600"/>
            <a:ext cx="81788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838200" indent="-3810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
                <a:schemeClr val="folHlink"/>
              </a:buClr>
              <a:buSzPct val="60000"/>
              <a:buFont typeface="Wingdings" panose="05000000000000000000" pitchFamily="2" charset="2"/>
              <a:buChar char="n"/>
            </a:pPr>
            <a:endParaRPr lang="en-US" altLang="en-US">
              <a:solidFill>
                <a:schemeClr val="tx1"/>
              </a:solidFill>
              <a:latin typeface="Tahoma" panose="020B0604030504040204" pitchFamily="34" charset="0"/>
            </a:endParaRPr>
          </a:p>
        </p:txBody>
      </p:sp>
      <p:pic>
        <p:nvPicPr>
          <p:cNvPr id="450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867151"/>
            <a:ext cx="60960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itle 1"/>
          <p:cNvSpPr>
            <a:spLocks noGrp="1" noChangeArrowheads="1"/>
          </p:cNvSpPr>
          <p:nvPr>
            <p:ph type="title"/>
          </p:nvPr>
        </p:nvSpPr>
        <p:spPr>
          <a:xfrm>
            <a:off x="2082801" y="82550"/>
            <a:ext cx="6348413" cy="1320800"/>
          </a:xfrm>
        </p:spPr>
        <p:txBody>
          <a:bodyPr/>
          <a:lstStyle/>
          <a:p>
            <a:pPr eaLnBrk="1" hangingPunct="1"/>
            <a:r>
              <a:rPr lang="en-US" altLang="en-US" smtClean="0"/>
              <a:t>2) 1-persistent CSMA</a:t>
            </a:r>
            <a:br>
              <a:rPr lang="en-US" altLang="en-US" smtClean="0"/>
            </a:br>
            <a:endParaRPr lang="en-US" altLang="en-US" smtClean="0"/>
          </a:p>
        </p:txBody>
      </p:sp>
      <p:sp>
        <p:nvSpPr>
          <p:cNvPr id="45060" name="Content Placeholder 2"/>
          <p:cNvSpPr>
            <a:spLocks noGrp="1" noChangeArrowheads="1"/>
          </p:cNvSpPr>
          <p:nvPr>
            <p:ph idx="1"/>
          </p:nvPr>
        </p:nvSpPr>
        <p:spPr>
          <a:xfrm>
            <a:off x="1752600" y="990600"/>
            <a:ext cx="7010400" cy="3881438"/>
          </a:xfrm>
        </p:spPr>
        <p:txBody>
          <a:bodyPr>
            <a:normAutofit fontScale="92500" lnSpcReduction="20000"/>
          </a:bodyPr>
          <a:lstStyle/>
          <a:p>
            <a:pPr eaLnBrk="1" hangingPunct="1">
              <a:spcBef>
                <a:spcPct val="20000"/>
              </a:spcBef>
              <a:buClr>
                <a:schemeClr val="folHlink"/>
              </a:buClr>
              <a:buSzPct val="60000"/>
              <a:buFont typeface="Wingdings" panose="05000000000000000000" pitchFamily="2" charset="2"/>
              <a:buChar char="n"/>
            </a:pPr>
            <a:r>
              <a:rPr lang="en-US" altLang="en-US" smtClean="0"/>
              <a:t>To avoid idle channel time, 1-persistent protocol used</a:t>
            </a:r>
            <a:endParaRPr lang="en-GB" altLang="en-US" smtClean="0"/>
          </a:p>
          <a:p>
            <a:pPr eaLnBrk="1" hangingPunct="1">
              <a:spcBef>
                <a:spcPct val="20000"/>
              </a:spcBef>
              <a:buClr>
                <a:schemeClr val="folHlink"/>
              </a:buClr>
              <a:buSzPct val="60000"/>
              <a:buFont typeface="Wingdings" panose="05000000000000000000" pitchFamily="2" charset="2"/>
              <a:buChar char="n"/>
            </a:pPr>
            <a:r>
              <a:rPr lang="en-GB" altLang="en-US" smtClean="0"/>
              <a:t>Station </a:t>
            </a:r>
            <a:r>
              <a:rPr lang="en-US" altLang="en-US" smtClean="0"/>
              <a:t>wishing to transmit listens to the medium:</a:t>
            </a:r>
          </a:p>
          <a:p>
            <a:pPr lvl="1" eaLnBrk="1" hangingPunct="1">
              <a:spcBef>
                <a:spcPct val="20000"/>
              </a:spcBef>
              <a:buClr>
                <a:schemeClr val="folHlink"/>
              </a:buClr>
              <a:buSzPct val="60000"/>
              <a:buFontTx/>
              <a:buAutoNum type="arabicPeriod"/>
            </a:pPr>
            <a:r>
              <a:rPr lang="en-US" altLang="en-US" smtClean="0"/>
              <a:t>If medium idle, </a:t>
            </a:r>
            <a:r>
              <a:rPr lang="en-US" altLang="en-US" b="1" smtClean="0"/>
              <a:t>transmit</a:t>
            </a:r>
            <a:r>
              <a:rPr lang="en-US" altLang="en-US" smtClean="0"/>
              <a:t> immediately; </a:t>
            </a:r>
          </a:p>
          <a:p>
            <a:pPr lvl="1" eaLnBrk="1" hangingPunct="1">
              <a:spcBef>
                <a:spcPct val="20000"/>
              </a:spcBef>
              <a:buClr>
                <a:schemeClr val="folHlink"/>
              </a:buClr>
              <a:buSzPct val="60000"/>
              <a:buFontTx/>
              <a:buAutoNum type="arabicPeriod"/>
            </a:pPr>
            <a:r>
              <a:rPr lang="en-US" altLang="en-US" smtClean="0"/>
              <a:t>If medium busy, </a:t>
            </a:r>
            <a:r>
              <a:rPr lang="en-US" altLang="en-US" b="1" smtClean="0"/>
              <a:t>continuously listen</a:t>
            </a:r>
            <a:r>
              <a:rPr lang="en-US" altLang="en-US" smtClean="0"/>
              <a:t> until medium becomes idle; then transmit immediately with probability 1</a:t>
            </a:r>
          </a:p>
          <a:p>
            <a:pPr eaLnBrk="1" hangingPunct="1">
              <a:spcBef>
                <a:spcPct val="20000"/>
              </a:spcBef>
              <a:buClr>
                <a:schemeClr val="folHlink"/>
              </a:buClr>
              <a:buSzPct val="60000"/>
              <a:buFont typeface="Wingdings" panose="05000000000000000000" pitchFamily="2" charset="2"/>
              <a:buChar char="§"/>
            </a:pPr>
            <a:r>
              <a:rPr lang="en-US" altLang="en-US" smtClean="0"/>
              <a:t>Performance</a:t>
            </a:r>
          </a:p>
          <a:p>
            <a:pPr lvl="1" eaLnBrk="1" hangingPunct="1">
              <a:spcBef>
                <a:spcPct val="20000"/>
              </a:spcBef>
              <a:buClr>
                <a:schemeClr val="folHlink"/>
              </a:buClr>
              <a:buSzPct val="60000"/>
              <a:buFont typeface="Wingdings" panose="05000000000000000000" pitchFamily="2" charset="2"/>
              <a:buChar char="§"/>
            </a:pPr>
            <a:r>
              <a:rPr lang="en-US" altLang="en-US" smtClean="0"/>
              <a:t>1-persistent stations are </a:t>
            </a:r>
            <a:r>
              <a:rPr lang="en-US" altLang="en-US" b="1" smtClean="0"/>
              <a:t>selfish</a:t>
            </a:r>
            <a:endParaRPr lang="en-GB" altLang="en-US" b="1" smtClean="0"/>
          </a:p>
          <a:p>
            <a:pPr lvl="1" eaLnBrk="1" hangingPunct="1">
              <a:spcBef>
                <a:spcPct val="20000"/>
              </a:spcBef>
              <a:buClr>
                <a:schemeClr val="folHlink"/>
              </a:buClr>
              <a:buSzPct val="60000"/>
              <a:buFont typeface="Wingdings" panose="05000000000000000000" pitchFamily="2" charset="2"/>
              <a:buChar char="§"/>
            </a:pPr>
            <a:r>
              <a:rPr lang="en-US" altLang="en-US" smtClean="0"/>
              <a:t>If two or more stations becomes ready at the same time</a:t>
            </a:r>
            <a:r>
              <a:rPr lang="en-GB" altLang="en-US" smtClean="0"/>
              <a:t>, </a:t>
            </a:r>
            <a:r>
              <a:rPr lang="en-US" altLang="en-US" b="1" smtClean="0"/>
              <a:t>collision guaranteed</a:t>
            </a:r>
            <a:endParaRPr lang="en-GB" altLang="en-US" b="1" smtClean="0"/>
          </a:p>
          <a:p>
            <a:pPr lvl="1" eaLnBrk="1" hangingPunct="1">
              <a:spcBef>
                <a:spcPct val="20000"/>
              </a:spcBef>
              <a:buClr>
                <a:schemeClr val="hlink"/>
              </a:buClr>
              <a:buSzPct val="55000"/>
              <a:buFont typeface="Wingdings 3" panose="05040102010807070707" pitchFamily="18" charset="2"/>
              <a:buNone/>
            </a:pPr>
            <a:endParaRPr lang="en-US" altLang="en-US" b="1" smtClean="0"/>
          </a:p>
          <a:p>
            <a:pPr eaLnBrk="1" hangingPunct="1">
              <a:spcBef>
                <a:spcPct val="20000"/>
              </a:spcBef>
              <a:buClr>
                <a:schemeClr val="folHlink"/>
              </a:buClr>
              <a:buSzPct val="60000"/>
              <a:buFont typeface="Wingdings" panose="05000000000000000000" pitchFamily="2" charset="2"/>
              <a:buChar char="n"/>
            </a:pPr>
            <a:endParaRPr lang="en-US" altLang="en-US" smtClean="0"/>
          </a:p>
          <a:p>
            <a:pPr eaLnBrk="1" hangingPunct="1"/>
            <a:endParaRPr lang="en-US" altLang="en-US" smtClean="0"/>
          </a:p>
        </p:txBody>
      </p:sp>
    </p:spTree>
    <p:extLst>
      <p:ext uri="{BB962C8B-B14F-4D97-AF65-F5344CB8AC3E}">
        <p14:creationId xmlns:p14="http://schemas.microsoft.com/office/powerpoint/2010/main" val="368224380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5"/>
          <p:cNvSpPr>
            <a:spLocks noChangeArrowheads="1"/>
          </p:cNvSpPr>
          <p:nvPr/>
        </p:nvSpPr>
        <p:spPr bwMode="auto">
          <a:xfrm>
            <a:off x="1828800" y="660400"/>
            <a:ext cx="81788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838200" indent="-38100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
                <a:schemeClr val="folHlink"/>
              </a:buClr>
              <a:buSzPct val="60000"/>
              <a:buFont typeface="Wingdings" panose="05000000000000000000" pitchFamily="2" charset="2"/>
              <a:buNone/>
            </a:pPr>
            <a:endParaRPr lang="en-GB" altLang="en-US">
              <a:solidFill>
                <a:schemeClr val="tx1"/>
              </a:solidFill>
              <a:latin typeface="Times New Roman" panose="02020603050405020304" pitchFamily="18" charset="0"/>
            </a:endParaRPr>
          </a:p>
        </p:txBody>
      </p:sp>
      <p:pic>
        <p:nvPicPr>
          <p:cNvPr id="460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038600"/>
            <a:ext cx="6973888"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2"/>
          <p:cNvSpPr>
            <a:spLocks noGrp="1" noChangeArrowheads="1"/>
          </p:cNvSpPr>
          <p:nvPr>
            <p:ph type="title"/>
          </p:nvPr>
        </p:nvSpPr>
        <p:spPr>
          <a:xfrm>
            <a:off x="2138364" y="0"/>
            <a:ext cx="6346825" cy="1320800"/>
          </a:xfrm>
        </p:spPr>
        <p:txBody>
          <a:bodyPr/>
          <a:lstStyle/>
          <a:p>
            <a:pPr eaLnBrk="1" hangingPunct="1"/>
            <a:r>
              <a:rPr lang="en-US" altLang="en-US" smtClean="0"/>
              <a:t>3) P-persistent CSMA</a:t>
            </a:r>
          </a:p>
        </p:txBody>
      </p:sp>
      <p:sp>
        <p:nvSpPr>
          <p:cNvPr id="46084" name="Content Placeholder 3"/>
          <p:cNvSpPr>
            <a:spLocks noGrp="1" noChangeArrowheads="1"/>
          </p:cNvSpPr>
          <p:nvPr>
            <p:ph idx="1"/>
          </p:nvPr>
        </p:nvSpPr>
        <p:spPr>
          <a:xfrm>
            <a:off x="1692275" y="762000"/>
            <a:ext cx="7239000" cy="3881438"/>
          </a:xfrm>
        </p:spPr>
        <p:txBody>
          <a:bodyPr>
            <a:normAutofit fontScale="92500" lnSpcReduction="20000"/>
          </a:bodyPr>
          <a:lstStyle/>
          <a:p>
            <a:pPr eaLnBrk="1" hangingPunct="1">
              <a:spcBef>
                <a:spcPct val="20000"/>
              </a:spcBef>
              <a:buClr>
                <a:schemeClr val="folHlink"/>
              </a:buClr>
              <a:buSzPct val="60000"/>
              <a:buFont typeface="Wingdings" panose="05000000000000000000" pitchFamily="2" charset="2"/>
              <a:buChar char="n"/>
            </a:pPr>
            <a:r>
              <a:rPr lang="en-GB" altLang="en-US" smtClean="0"/>
              <a:t>Time is divided to slots where each Time</a:t>
            </a:r>
            <a:r>
              <a:rPr lang="en-US" altLang="en-US" smtClean="0"/>
              <a:t> unit (slot) typically equals </a:t>
            </a:r>
            <a:r>
              <a:rPr lang="en-US" altLang="en-US" b="1" smtClean="0"/>
              <a:t>maximum propagation delay</a:t>
            </a:r>
            <a:endParaRPr lang="en-GB" altLang="en-US" smtClean="0"/>
          </a:p>
          <a:p>
            <a:pPr eaLnBrk="1" hangingPunct="1">
              <a:spcBef>
                <a:spcPct val="20000"/>
              </a:spcBef>
              <a:buClr>
                <a:schemeClr val="folHlink"/>
              </a:buClr>
              <a:buSzPct val="60000"/>
              <a:buFont typeface="Wingdings" panose="05000000000000000000" pitchFamily="2" charset="2"/>
              <a:buChar char="n"/>
            </a:pPr>
            <a:r>
              <a:rPr lang="en-GB" altLang="en-US" smtClean="0"/>
              <a:t>Station </a:t>
            </a:r>
            <a:r>
              <a:rPr lang="en-US" altLang="en-US" smtClean="0"/>
              <a:t>wishing to transmit listens to the medium:</a:t>
            </a:r>
          </a:p>
          <a:p>
            <a:pPr eaLnBrk="1" hangingPunct="1">
              <a:spcBef>
                <a:spcPct val="20000"/>
              </a:spcBef>
              <a:buClr>
                <a:schemeClr val="folHlink"/>
              </a:buClr>
              <a:buSzPct val="60000"/>
              <a:buFontTx/>
              <a:buAutoNum type="arabicPeriod"/>
            </a:pPr>
            <a:r>
              <a:rPr lang="en-GB" altLang="en-US" smtClean="0"/>
              <a:t>If</a:t>
            </a:r>
            <a:r>
              <a:rPr lang="en-US" altLang="en-US" smtClean="0"/>
              <a:t> medium idle, </a:t>
            </a:r>
          </a:p>
          <a:p>
            <a:pPr lvl="1" eaLnBrk="1" hangingPunct="1">
              <a:spcBef>
                <a:spcPct val="20000"/>
              </a:spcBef>
              <a:buClr>
                <a:schemeClr val="tx1"/>
              </a:buClr>
              <a:buSzPct val="95000"/>
              <a:buFont typeface="Wingdings" panose="05000000000000000000" pitchFamily="2" charset="2"/>
              <a:buChar char="§"/>
            </a:pPr>
            <a:r>
              <a:rPr lang="en-US" altLang="en-US" smtClean="0"/>
              <a:t>transmit with probability (</a:t>
            </a:r>
            <a:r>
              <a:rPr lang="en-US" altLang="en-US" b="1" smtClean="0"/>
              <a:t>p</a:t>
            </a:r>
            <a:r>
              <a:rPr lang="en-US" altLang="en-US" smtClean="0"/>
              <a:t>), OR</a:t>
            </a:r>
          </a:p>
          <a:p>
            <a:pPr lvl="1" eaLnBrk="1" hangingPunct="1">
              <a:spcBef>
                <a:spcPct val="20000"/>
              </a:spcBef>
              <a:buClr>
                <a:schemeClr val="tx1"/>
              </a:buClr>
              <a:buSzPct val="95000"/>
              <a:buFont typeface="Wingdings" panose="05000000000000000000" pitchFamily="2" charset="2"/>
              <a:buChar char="§"/>
            </a:pPr>
            <a:r>
              <a:rPr lang="en-US" altLang="en-US" smtClean="0"/>
              <a:t>wait </a:t>
            </a:r>
            <a:r>
              <a:rPr lang="en-US" altLang="en-US" b="1" smtClean="0"/>
              <a:t>one time unit (slot) </a:t>
            </a:r>
            <a:r>
              <a:rPr lang="en-US" altLang="en-US" smtClean="0"/>
              <a:t>with probability (</a:t>
            </a:r>
            <a:r>
              <a:rPr lang="en-US" altLang="en-US" b="1" smtClean="0"/>
              <a:t>1 – p</a:t>
            </a:r>
            <a:r>
              <a:rPr lang="en-US" altLang="en-US" smtClean="0"/>
              <a:t>), then repeat 1.</a:t>
            </a:r>
            <a:endParaRPr lang="en-GB" altLang="en-US" smtClean="0"/>
          </a:p>
          <a:p>
            <a:pPr eaLnBrk="1" hangingPunct="1">
              <a:spcBef>
                <a:spcPct val="20000"/>
              </a:spcBef>
              <a:buClr>
                <a:schemeClr val="folHlink"/>
              </a:buClr>
              <a:buSzPct val="60000"/>
              <a:buFontTx/>
              <a:buAutoNum type="arabicPeriod"/>
            </a:pPr>
            <a:r>
              <a:rPr lang="en-US" altLang="en-US" smtClean="0"/>
              <a:t>If medium busy, </a:t>
            </a:r>
            <a:r>
              <a:rPr lang="en-US" altLang="en-US" b="1" smtClean="0"/>
              <a:t>continuously listen until</a:t>
            </a:r>
            <a:r>
              <a:rPr lang="en-US" altLang="en-US" smtClean="0"/>
              <a:t> </a:t>
            </a:r>
            <a:r>
              <a:rPr lang="en-US" altLang="en-US" b="1" smtClean="0"/>
              <a:t>idle</a:t>
            </a:r>
            <a:r>
              <a:rPr lang="en-US" altLang="en-US" smtClean="0"/>
              <a:t> and repeat step </a:t>
            </a:r>
            <a:r>
              <a:rPr lang="en-US" altLang="en-US" b="1" smtClean="0"/>
              <a:t>1</a:t>
            </a:r>
          </a:p>
          <a:p>
            <a:pPr eaLnBrk="1" hangingPunct="1">
              <a:spcBef>
                <a:spcPct val="20000"/>
              </a:spcBef>
              <a:buClr>
                <a:schemeClr val="folHlink"/>
              </a:buClr>
              <a:buSzPct val="60000"/>
              <a:buFontTx/>
              <a:buAutoNum type="arabicPeriod"/>
            </a:pPr>
            <a:r>
              <a:rPr lang="en-US" altLang="en-US" smtClean="0"/>
              <a:t>Performance</a:t>
            </a:r>
          </a:p>
          <a:p>
            <a:pPr lvl="1" eaLnBrk="1" hangingPunct="1">
              <a:spcBef>
                <a:spcPct val="20000"/>
              </a:spcBef>
              <a:buClr>
                <a:schemeClr val="folHlink"/>
              </a:buClr>
              <a:buSzPct val="60000"/>
              <a:buFont typeface="Wingdings" panose="05000000000000000000" pitchFamily="2" charset="2"/>
              <a:buChar char="n"/>
            </a:pPr>
            <a:r>
              <a:rPr lang="en-US" altLang="en-US" smtClean="0"/>
              <a:t>Reduces the possibility of collisions</a:t>
            </a:r>
            <a:r>
              <a:rPr lang="en-GB" altLang="en-US" smtClean="0"/>
              <a:t> like </a:t>
            </a:r>
            <a:r>
              <a:rPr lang="en-GB" altLang="en-US" b="1" smtClean="0"/>
              <a:t>non-persistent</a:t>
            </a:r>
          </a:p>
          <a:p>
            <a:pPr lvl="1" eaLnBrk="1" hangingPunct="1">
              <a:spcBef>
                <a:spcPct val="20000"/>
              </a:spcBef>
              <a:buClr>
                <a:schemeClr val="folHlink"/>
              </a:buClr>
              <a:buSzPct val="60000"/>
              <a:buFont typeface="Wingdings" panose="05000000000000000000" pitchFamily="2" charset="2"/>
              <a:buChar char="n"/>
            </a:pPr>
            <a:r>
              <a:rPr lang="en-US" altLang="en-US" smtClean="0"/>
              <a:t>Reduces channel idle time</a:t>
            </a:r>
            <a:r>
              <a:rPr lang="en-GB" altLang="en-US" smtClean="0"/>
              <a:t> like </a:t>
            </a:r>
            <a:r>
              <a:rPr lang="en-US" altLang="en-US" b="1" smtClean="0"/>
              <a:t>1-persistent</a:t>
            </a:r>
            <a:endParaRPr lang="en-GB" altLang="en-US" b="1" smtClean="0"/>
          </a:p>
          <a:p>
            <a:pPr lvl="1" eaLnBrk="1" hangingPunct="1">
              <a:spcBef>
                <a:spcPct val="20000"/>
              </a:spcBef>
              <a:buClr>
                <a:schemeClr val="folHlink"/>
              </a:buClr>
              <a:buSzPct val="60000"/>
              <a:buFontTx/>
              <a:buAutoNum type="arabicPeriod"/>
            </a:pPr>
            <a:endParaRPr lang="en-US" altLang="en-US" b="1" smtClean="0"/>
          </a:p>
          <a:p>
            <a:pPr eaLnBrk="1" hangingPunct="1">
              <a:spcBef>
                <a:spcPct val="20000"/>
              </a:spcBef>
              <a:buClr>
                <a:schemeClr val="folHlink"/>
              </a:buClr>
              <a:buSzPct val="60000"/>
              <a:buFont typeface="Wingdings 3" panose="05040102010807070707" pitchFamily="18" charset="2"/>
              <a:buNone/>
            </a:pPr>
            <a:endParaRPr lang="en-GB" altLang="en-US" smtClean="0"/>
          </a:p>
          <a:p>
            <a:pPr eaLnBrk="1" hangingPunct="1"/>
            <a:endParaRPr lang="en-US" altLang="en-US" smtClean="0"/>
          </a:p>
        </p:txBody>
      </p:sp>
    </p:spTree>
    <p:extLst>
      <p:ext uri="{BB962C8B-B14F-4D97-AF65-F5344CB8AC3E}">
        <p14:creationId xmlns:p14="http://schemas.microsoft.com/office/powerpoint/2010/main" val="3777504625"/>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noChangeArrowheads="1"/>
          </p:cNvSpPr>
          <p:nvPr>
            <p:ph type="title"/>
          </p:nvPr>
        </p:nvSpPr>
        <p:spPr/>
        <p:txBody>
          <a:bodyPr/>
          <a:lstStyle/>
          <a:p>
            <a:r>
              <a:rPr lang="en-US" altLang="en-US" smtClean="0"/>
              <a:t>3) P-persistent CSMA</a:t>
            </a:r>
          </a:p>
        </p:txBody>
      </p:sp>
      <p:sp>
        <p:nvSpPr>
          <p:cNvPr id="74754" name="Content Placeholder 2"/>
          <p:cNvSpPr>
            <a:spLocks noGrp="1" noChangeArrowheads="1"/>
          </p:cNvSpPr>
          <p:nvPr>
            <p:ph idx="1"/>
          </p:nvPr>
        </p:nvSpPr>
        <p:spPr/>
        <p:txBody>
          <a:bodyPr/>
          <a:lstStyle/>
          <a:p>
            <a:r>
              <a:rPr lang="en-US" altLang="en-US" smtClean="0">
                <a:cs typeface="Times New Roman" panose="02020603050405020304" pitchFamily="18" charset="0"/>
              </a:rPr>
              <a:t>the time slot is usually set to the maximum propagation delay.</a:t>
            </a:r>
          </a:p>
          <a:p>
            <a:r>
              <a:rPr lang="en-US" altLang="en-US" smtClean="0">
                <a:cs typeface="Times New Roman" panose="02020603050405020304" pitchFamily="18" charset="0"/>
              </a:rPr>
              <a:t>as </a:t>
            </a:r>
            <a:r>
              <a:rPr lang="en-US" altLang="en-US" b="1" smtClean="0">
                <a:cs typeface="Times New Roman" panose="02020603050405020304" pitchFamily="18" charset="0"/>
              </a:rPr>
              <a:t>p </a:t>
            </a:r>
            <a:r>
              <a:rPr lang="en-US" altLang="en-US" smtClean="0">
                <a:cs typeface="Times New Roman" panose="02020603050405020304" pitchFamily="18" charset="0"/>
              </a:rPr>
              <a:t>decreases,  stations wait longer to transmit but the number of collisions decreases</a:t>
            </a:r>
          </a:p>
          <a:p>
            <a:r>
              <a:rPr lang="en-US" altLang="en-US" smtClean="0">
                <a:cs typeface="Times New Roman" panose="02020603050405020304" pitchFamily="18" charset="0"/>
              </a:rPr>
              <a:t>Considerations for the choice of </a:t>
            </a:r>
            <a:r>
              <a:rPr lang="en-US" altLang="en-US" b="1" smtClean="0">
                <a:cs typeface="Times New Roman" panose="02020603050405020304" pitchFamily="18" charset="0"/>
              </a:rPr>
              <a:t>p: </a:t>
            </a:r>
          </a:p>
          <a:p>
            <a:r>
              <a:rPr lang="en-US" altLang="en-US" b="1" smtClean="0">
                <a:cs typeface="Times New Roman" panose="02020603050405020304" pitchFamily="18" charset="0"/>
              </a:rPr>
              <a:t>(n x p)</a:t>
            </a:r>
            <a:r>
              <a:rPr lang="en-US" altLang="en-US" smtClean="0">
                <a:cs typeface="Times New Roman" panose="02020603050405020304" pitchFamily="18" charset="0"/>
              </a:rPr>
              <a:t> must be </a:t>
            </a:r>
            <a:r>
              <a:rPr lang="en-US" altLang="en-US" b="1" smtClean="0">
                <a:cs typeface="Times New Roman" panose="02020603050405020304" pitchFamily="18" charset="0"/>
              </a:rPr>
              <a:t>&lt; 1</a:t>
            </a:r>
            <a:r>
              <a:rPr lang="en-US" altLang="en-US" smtClean="0">
                <a:cs typeface="Times New Roman" panose="02020603050405020304" pitchFamily="18" charset="0"/>
              </a:rPr>
              <a:t> for stability, where </a:t>
            </a:r>
            <a:r>
              <a:rPr lang="en-US" altLang="en-US" b="1" smtClean="0">
                <a:cs typeface="Times New Roman" panose="02020603050405020304" pitchFamily="18" charset="0"/>
              </a:rPr>
              <a:t>n</a:t>
            </a:r>
            <a:r>
              <a:rPr lang="en-US" altLang="en-US" smtClean="0">
                <a:cs typeface="Times New Roman" panose="02020603050405020304" pitchFamily="18" charset="0"/>
              </a:rPr>
              <a:t> is maximum number of stations, i.e.,</a:t>
            </a:r>
          </a:p>
          <a:p>
            <a:pPr>
              <a:buFontTx/>
              <a:buNone/>
            </a:pPr>
            <a:r>
              <a:rPr lang="en-US" altLang="en-US" smtClean="0">
                <a:cs typeface="Times New Roman" panose="02020603050405020304" pitchFamily="18" charset="0"/>
              </a:rPr>
              <a:t>                                     </a:t>
            </a:r>
            <a:r>
              <a:rPr lang="en-US" altLang="en-US" smtClean="0">
                <a:solidFill>
                  <a:srgbClr val="000066"/>
                </a:solidFill>
                <a:cs typeface="Times New Roman" panose="02020603050405020304" pitchFamily="18" charset="0"/>
              </a:rPr>
              <a:t>p &lt; 1/n</a:t>
            </a:r>
            <a:endParaRPr lang="en-US" altLang="en-US" smtClean="0">
              <a:cs typeface="Times New Roman" panose="02020603050405020304" pitchFamily="18" charset="0"/>
            </a:endParaRPr>
          </a:p>
          <a:p>
            <a:endParaRPr lang="en-US" altLang="en-US" smtClean="0"/>
          </a:p>
        </p:txBody>
      </p:sp>
    </p:spTree>
    <p:extLst>
      <p:ext uri="{BB962C8B-B14F-4D97-AF65-F5344CB8AC3E}">
        <p14:creationId xmlns:p14="http://schemas.microsoft.com/office/powerpoint/2010/main" val="9682819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ChangeArrowheads="1"/>
          </p:cNvSpPr>
          <p:nvPr/>
        </p:nvSpPr>
        <p:spPr bwMode="auto">
          <a:xfrm>
            <a:off x="2057400" y="228600"/>
            <a:ext cx="8129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0"/>
              </a:spcBef>
              <a:buClrTx/>
              <a:buSzTx/>
              <a:buFontTx/>
              <a:buNone/>
            </a:pPr>
            <a:endParaRPr lang="en-US" altLang="en-US" sz="4400">
              <a:solidFill>
                <a:schemeClr val="tx2"/>
              </a:solidFill>
              <a:latin typeface="Tahoma" panose="020B0604030504040204" pitchFamily="34" charset="0"/>
            </a:endParaRPr>
          </a:p>
        </p:txBody>
      </p:sp>
      <p:sp>
        <p:nvSpPr>
          <p:cNvPr id="28675" name="Rectangle 3">
            <a:extLst>
              <a:ext uri="{FF2B5EF4-FFF2-40B4-BE49-F238E27FC236}">
                <a16:creationId xmlns:a16="http://schemas.microsoft.com/office/drawing/2014/main" id="{BBAAC56E-515D-6F42-9018-B0401F667854}"/>
              </a:ext>
            </a:extLst>
          </p:cNvPr>
          <p:cNvSpPr>
            <a:spLocks noChangeArrowheads="1"/>
          </p:cNvSpPr>
          <p:nvPr/>
        </p:nvSpPr>
        <p:spPr bwMode="auto">
          <a:xfrm>
            <a:off x="1936750" y="1066800"/>
            <a:ext cx="71310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pPr eaLnBrk="1" hangingPunct="1">
              <a:spcBef>
                <a:spcPct val="20000"/>
              </a:spcBef>
              <a:buClr>
                <a:schemeClr val="folHlink"/>
              </a:buClr>
              <a:buSzPct val="60000"/>
              <a:buFont typeface="Wingdings" pitchFamily="2" charset="2"/>
              <a:buChar char="§"/>
              <a:defRPr/>
            </a:pPr>
            <a:r>
              <a:rPr lang="en-US" altLang="en-US" dirty="0">
                <a:latin typeface="+mn-lt"/>
              </a:rPr>
              <a:t>CSMA (all previous methods) has an inefficiency:</a:t>
            </a:r>
          </a:p>
          <a:p>
            <a:pPr lvl="1" eaLnBrk="1" hangingPunct="1">
              <a:spcBef>
                <a:spcPct val="20000"/>
              </a:spcBef>
              <a:buClr>
                <a:schemeClr val="folHlink"/>
              </a:buClr>
              <a:buSzPct val="60000"/>
              <a:buFont typeface="Wingdings" pitchFamily="2" charset="2"/>
              <a:buChar char="§"/>
              <a:defRPr/>
            </a:pPr>
            <a:r>
              <a:rPr lang="en-US" altLang="en-US" dirty="0">
                <a:latin typeface="+mn-lt"/>
              </a:rPr>
              <a:t>If a collision has occurred, the channel is unstable until colliding packets have </a:t>
            </a:r>
            <a:r>
              <a:rPr lang="en-US" altLang="en-US" u="sng" dirty="0">
                <a:latin typeface="+mn-lt"/>
              </a:rPr>
              <a:t>been fully transmitted</a:t>
            </a:r>
          </a:p>
          <a:p>
            <a:pPr eaLnBrk="1" hangingPunct="1">
              <a:spcBef>
                <a:spcPct val="20000"/>
              </a:spcBef>
              <a:buClr>
                <a:schemeClr val="folHlink"/>
              </a:buClr>
              <a:buSzPct val="60000"/>
              <a:buFont typeface="Wingdings" pitchFamily="2" charset="2"/>
              <a:buChar char="§"/>
              <a:defRPr/>
            </a:pPr>
            <a:r>
              <a:rPr lang="en-US" altLang="en-US" dirty="0">
                <a:latin typeface="+mn-lt"/>
              </a:rPr>
              <a:t>CSMA/CD (</a:t>
            </a:r>
            <a:r>
              <a:rPr lang="en-US" altLang="en-US" dirty="0">
                <a:solidFill>
                  <a:srgbClr val="000000"/>
                </a:solidFill>
                <a:latin typeface="+mn-lt"/>
              </a:rPr>
              <a:t>Carrier Sense Multiple Access with Collision</a:t>
            </a:r>
          </a:p>
          <a:p>
            <a:pPr eaLnBrk="1" hangingPunct="1">
              <a:spcBef>
                <a:spcPct val="20000"/>
              </a:spcBef>
              <a:buClr>
                <a:schemeClr val="folHlink"/>
              </a:buClr>
              <a:buSzPct val="60000"/>
              <a:buFont typeface="Wingdings" pitchFamily="2" charset="2"/>
              <a:buNone/>
              <a:defRPr/>
            </a:pPr>
            <a:r>
              <a:rPr lang="en-US" altLang="en-US" dirty="0">
                <a:solidFill>
                  <a:srgbClr val="000000"/>
                </a:solidFill>
                <a:latin typeface="+mn-lt"/>
              </a:rPr>
              <a:t>Detection)</a:t>
            </a:r>
            <a:r>
              <a:rPr lang="en-US" altLang="en-US" dirty="0">
                <a:latin typeface="+mn-lt"/>
              </a:rPr>
              <a:t> overcomes this as follows:</a:t>
            </a:r>
          </a:p>
          <a:p>
            <a:pPr lvl="1" eaLnBrk="1" hangingPunct="1">
              <a:spcBef>
                <a:spcPct val="20000"/>
              </a:spcBef>
              <a:buClr>
                <a:schemeClr val="folHlink"/>
              </a:buClr>
              <a:buSzPct val="60000"/>
              <a:buFont typeface="Wingdings" pitchFamily="2" charset="2"/>
              <a:buChar char="§"/>
              <a:defRPr/>
            </a:pPr>
            <a:r>
              <a:rPr lang="en-US" altLang="en-US" dirty="0">
                <a:latin typeface="+mn-lt"/>
              </a:rPr>
              <a:t>While transmitting, the sender is listening to medium for collisions. </a:t>
            </a:r>
          </a:p>
          <a:p>
            <a:pPr lvl="1" eaLnBrk="1" hangingPunct="1">
              <a:spcBef>
                <a:spcPct val="20000"/>
              </a:spcBef>
              <a:buClr>
                <a:schemeClr val="folHlink"/>
              </a:buClr>
              <a:buSzPct val="60000"/>
              <a:buFont typeface="Wingdings" pitchFamily="2" charset="2"/>
              <a:buChar char="§"/>
              <a:defRPr/>
            </a:pPr>
            <a:r>
              <a:rPr lang="en-US" altLang="en-US" dirty="0">
                <a:latin typeface="+mn-lt"/>
              </a:rPr>
              <a:t>Sender stops transmission if collision has occurred reducing channel wastage .</a:t>
            </a:r>
          </a:p>
          <a:p>
            <a:pPr eaLnBrk="1" hangingPunct="1">
              <a:spcBef>
                <a:spcPct val="20000"/>
              </a:spcBef>
              <a:buClr>
                <a:schemeClr val="folHlink"/>
              </a:buClr>
              <a:buSzPct val="60000"/>
              <a:buFont typeface="Wingdings" pitchFamily="2" charset="2"/>
              <a:buNone/>
              <a:defRPr/>
            </a:pPr>
            <a:r>
              <a:rPr lang="en-US" altLang="en-US" dirty="0">
                <a:solidFill>
                  <a:srgbClr val="000000"/>
                </a:solidFill>
                <a:latin typeface="+mn-lt"/>
              </a:rPr>
              <a:t>CSMA/CD is Widely used for bus topology LANs (IEEE 802.3, </a:t>
            </a:r>
            <a:r>
              <a:rPr lang="en-US" altLang="en-US" dirty="0">
                <a:solidFill>
                  <a:srgbClr val="FF0000"/>
                </a:solidFill>
                <a:latin typeface="+mn-lt"/>
              </a:rPr>
              <a:t>Ethernet</a:t>
            </a:r>
            <a:r>
              <a:rPr lang="en-US" altLang="en-US" dirty="0">
                <a:solidFill>
                  <a:srgbClr val="000000"/>
                </a:solidFill>
                <a:latin typeface="+mn-lt"/>
              </a:rPr>
              <a:t>).</a:t>
            </a:r>
          </a:p>
          <a:p>
            <a:pPr eaLnBrk="1" hangingPunct="1">
              <a:spcBef>
                <a:spcPct val="20000"/>
              </a:spcBef>
              <a:buClr>
                <a:schemeClr val="folHlink"/>
              </a:buClr>
              <a:buSzPct val="60000"/>
              <a:buFont typeface="Wingdings" pitchFamily="2" charset="2"/>
              <a:buNone/>
              <a:defRPr/>
            </a:pPr>
            <a:endParaRPr lang="en-US" altLang="en-US" dirty="0">
              <a:solidFill>
                <a:srgbClr val="FF0000"/>
              </a:solidFill>
              <a:latin typeface="+mn-lt"/>
            </a:endParaRPr>
          </a:p>
        </p:txBody>
      </p:sp>
      <p:sp>
        <p:nvSpPr>
          <p:cNvPr id="2" name="Title 1">
            <a:extLst>
              <a:ext uri="{FF2B5EF4-FFF2-40B4-BE49-F238E27FC236}">
                <a16:creationId xmlns:a16="http://schemas.microsoft.com/office/drawing/2014/main" id="{17D72B73-FF80-BF45-B5C1-BAE4F6DB4506}"/>
              </a:ext>
            </a:extLst>
          </p:cNvPr>
          <p:cNvSpPr>
            <a:spLocks noGrp="1"/>
          </p:cNvSpPr>
          <p:nvPr>
            <p:ph type="title"/>
          </p:nvPr>
        </p:nvSpPr>
        <p:spPr>
          <a:xfrm>
            <a:off x="2133601" y="152400"/>
            <a:ext cx="6348413" cy="685800"/>
          </a:xfrm>
        </p:spPr>
        <p:txBody>
          <a:bodyPr rtlCol="0">
            <a:normAutofit fontScale="90000"/>
          </a:bodyPr>
          <a:lstStyle/>
          <a:p>
            <a:pPr>
              <a:defRPr/>
            </a:pPr>
            <a:r>
              <a:rPr lang="en-US" dirty="0"/>
              <a:t>CSMA/CD (Collision Detection)</a:t>
            </a:r>
            <a:br>
              <a:rPr lang="en-US" dirty="0"/>
            </a:br>
            <a:endParaRPr lang="en-US" dirty="0"/>
          </a:p>
        </p:txBody>
      </p:sp>
    </p:spTree>
    <p:extLst>
      <p:ext uri="{BB962C8B-B14F-4D97-AF65-F5344CB8AC3E}">
        <p14:creationId xmlns:p14="http://schemas.microsoft.com/office/powerpoint/2010/main" val="3169211415"/>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3"/>
          <p:cNvPicPr>
            <a:picLocks noChangeAspect="1" noChangeArrowheads="1"/>
          </p:cNvPicPr>
          <p:nvPr/>
        </p:nvPicPr>
        <p:blipFill>
          <a:blip r:embed="rId2">
            <a:extLst>
              <a:ext uri="{28A0092B-C50C-407E-A947-70E740481C1C}">
                <a14:useLocalDpi xmlns:a14="http://schemas.microsoft.com/office/drawing/2010/main" val="0"/>
              </a:ext>
            </a:extLst>
          </a:blip>
          <a:srcRect r="-3571" b="46153"/>
          <a:stretch>
            <a:fillRect/>
          </a:stretch>
        </p:blipFill>
        <p:spPr bwMode="auto">
          <a:xfrm>
            <a:off x="1828800" y="381000"/>
            <a:ext cx="8839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Rectangle 4"/>
          <p:cNvSpPr>
            <a:spLocks noChangeArrowheads="1"/>
          </p:cNvSpPr>
          <p:nvPr/>
        </p:nvSpPr>
        <p:spPr bwMode="auto">
          <a:xfrm>
            <a:off x="8610600" y="1524000"/>
            <a:ext cx="304800" cy="228600"/>
          </a:xfrm>
          <a:prstGeom prst="rect">
            <a:avLst/>
          </a:prstGeom>
          <a:solidFill>
            <a:schemeClr val="bg1"/>
          </a:solidFill>
          <a:ln w="9525">
            <a:solidFill>
              <a:schemeClr val="bg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sp>
        <p:nvSpPr>
          <p:cNvPr id="48131" name="Rectangle 5"/>
          <p:cNvSpPr>
            <a:spLocks noChangeArrowheads="1"/>
          </p:cNvSpPr>
          <p:nvPr/>
        </p:nvSpPr>
        <p:spPr bwMode="auto">
          <a:xfrm>
            <a:off x="2247900" y="1814513"/>
            <a:ext cx="32766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a:solidFill>
                <a:schemeClr val="tx1"/>
              </a:solidFill>
              <a:latin typeface="Tahoma" panose="020B0604030504040204" pitchFamily="34" charset="0"/>
            </a:endParaRPr>
          </a:p>
        </p:txBody>
      </p:sp>
      <p:sp>
        <p:nvSpPr>
          <p:cNvPr id="48132" name="Text Box 6"/>
          <p:cNvSpPr txBox="1">
            <a:spLocks noChangeArrowheads="1"/>
          </p:cNvSpPr>
          <p:nvPr/>
        </p:nvSpPr>
        <p:spPr bwMode="auto">
          <a:xfrm>
            <a:off x="8491538" y="1419225"/>
            <a:ext cx="152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ahoma" panose="020B0604030504040204" pitchFamily="34" charset="0"/>
              </a:rPr>
              <a:t>of its own</a:t>
            </a:r>
          </a:p>
        </p:txBody>
      </p:sp>
      <p:sp>
        <p:nvSpPr>
          <p:cNvPr id="48133" name="Text Box 8"/>
          <p:cNvSpPr txBox="1">
            <a:spLocks noChangeArrowheads="1"/>
          </p:cNvSpPr>
          <p:nvPr/>
        </p:nvSpPr>
        <p:spPr bwMode="auto">
          <a:xfrm>
            <a:off x="2286000" y="1752600"/>
            <a:ext cx="7696200"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a:solidFill>
                  <a:schemeClr val="tx1"/>
                </a:solidFill>
                <a:latin typeface="Tahoma" panose="020B0604030504040204" pitchFamily="34" charset="0"/>
              </a:rPr>
              <a:t>signal, it means collision occurred </a:t>
            </a:r>
          </a:p>
        </p:txBody>
      </p:sp>
    </p:spTree>
    <p:extLst>
      <p:ext uri="{BB962C8B-B14F-4D97-AF65-F5344CB8AC3E}">
        <p14:creationId xmlns:p14="http://schemas.microsoft.com/office/powerpoint/2010/main" val="2798906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1855788" y="457200"/>
            <a:ext cx="7772400" cy="762000"/>
          </a:xfrm>
        </p:spPr>
        <p:txBody>
          <a:bodyPr/>
          <a:lstStyle/>
          <a:p>
            <a:pPr eaLnBrk="1" hangingPunct="1"/>
            <a:r>
              <a:rPr lang="en-US" altLang="en-US" smtClean="0"/>
              <a:t>CSMA/CD Protocol</a:t>
            </a:r>
          </a:p>
        </p:txBody>
      </p:sp>
      <p:sp>
        <p:nvSpPr>
          <p:cNvPr id="49154" name="Rectangle 3"/>
          <p:cNvSpPr>
            <a:spLocks noGrp="1" noChangeArrowheads="1"/>
          </p:cNvSpPr>
          <p:nvPr>
            <p:ph idx="1"/>
          </p:nvPr>
        </p:nvSpPr>
        <p:spPr>
          <a:xfrm>
            <a:off x="1828800" y="1600200"/>
            <a:ext cx="7772400" cy="5410200"/>
          </a:xfrm>
        </p:spPr>
        <p:txBody>
          <a:bodyPr/>
          <a:lstStyle/>
          <a:p>
            <a:pPr eaLnBrk="1" hangingPunct="1"/>
            <a:r>
              <a:rPr lang="en-US" altLang="en-US" smtClean="0"/>
              <a:t> Use one of the CSMA persistence algorithm</a:t>
            </a:r>
          </a:p>
          <a:p>
            <a:pPr eaLnBrk="1" hangingPunct="1">
              <a:buFont typeface="Wingdings" panose="05000000000000000000" pitchFamily="2" charset="2"/>
              <a:buNone/>
            </a:pPr>
            <a:r>
              <a:rPr lang="en-US" altLang="en-US" smtClean="0"/>
              <a:t>(non-persistent, 1-persistent, p-persistent) for transmission</a:t>
            </a:r>
          </a:p>
          <a:p>
            <a:pPr eaLnBrk="1" hangingPunct="1"/>
            <a:r>
              <a:rPr lang="en-US" altLang="en-US" smtClean="0"/>
              <a:t>If a collision is detected by a station during its transmission then it should do the following:</a:t>
            </a:r>
          </a:p>
          <a:p>
            <a:pPr lvl="1" eaLnBrk="1" hangingPunct="1"/>
            <a:r>
              <a:rPr lang="en-US" altLang="en-US" smtClean="0"/>
              <a:t>Abort transmission and </a:t>
            </a:r>
          </a:p>
          <a:p>
            <a:pPr lvl="1" eaLnBrk="1" hangingPunct="1"/>
            <a:r>
              <a:rPr lang="en-US" altLang="en-US" smtClean="0"/>
              <a:t>Transmit a </a:t>
            </a:r>
            <a:r>
              <a:rPr lang="en-US" altLang="en-US" b="1" smtClean="0"/>
              <a:t>jam signal</a:t>
            </a:r>
            <a:r>
              <a:rPr lang="en-US" altLang="en-US" smtClean="0"/>
              <a:t> to notify other stations of collision so that they will discard the transmitted frame also to make sure that the collision signal will stay until detected by the furthest station</a:t>
            </a:r>
          </a:p>
          <a:p>
            <a:pPr lvl="1" eaLnBrk="1" hangingPunct="1"/>
            <a:r>
              <a:rPr lang="en-US" altLang="en-US" smtClean="0"/>
              <a:t>After sending the jam signal, backoff (wait) for a random amount of time, then</a:t>
            </a:r>
          </a:p>
          <a:p>
            <a:pPr lvl="1" eaLnBrk="1" hangingPunct="1"/>
            <a:r>
              <a:rPr lang="en-US" altLang="en-US" smtClean="0"/>
              <a:t>Transmit the frame again</a:t>
            </a:r>
          </a:p>
          <a:p>
            <a:pPr eaLnBrk="1" hangingPunct="1"/>
            <a:endParaRPr lang="en-US" altLang="en-US" smtClean="0"/>
          </a:p>
        </p:txBody>
      </p:sp>
    </p:spTree>
    <p:extLst>
      <p:ext uri="{BB962C8B-B14F-4D97-AF65-F5344CB8AC3E}">
        <p14:creationId xmlns:p14="http://schemas.microsoft.com/office/powerpoint/2010/main" val="354588225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2209800" y="228600"/>
            <a:ext cx="7772400" cy="762000"/>
          </a:xfrm>
        </p:spPr>
        <p:txBody>
          <a:bodyPr/>
          <a:lstStyle/>
          <a:p>
            <a:pPr eaLnBrk="1" hangingPunct="1"/>
            <a:r>
              <a:rPr lang="en-US" altLang="en-US" smtClean="0"/>
              <a:t>CSMA/CD</a:t>
            </a:r>
          </a:p>
        </p:txBody>
      </p:sp>
      <p:sp>
        <p:nvSpPr>
          <p:cNvPr id="50178" name="Rectangle 3"/>
          <p:cNvSpPr>
            <a:spLocks noGrp="1" noChangeArrowheads="1"/>
          </p:cNvSpPr>
          <p:nvPr>
            <p:ph idx="1"/>
          </p:nvPr>
        </p:nvSpPr>
        <p:spPr>
          <a:xfrm>
            <a:off x="2209800" y="1066800"/>
            <a:ext cx="7772400" cy="4114800"/>
          </a:xfrm>
        </p:spPr>
        <p:txBody>
          <a:bodyPr/>
          <a:lstStyle/>
          <a:p>
            <a:pPr eaLnBrk="1" hangingPunct="1"/>
            <a:r>
              <a:rPr lang="en-US" altLang="en-US" sz="2000" b="1" i="1">
                <a:solidFill>
                  <a:srgbClr val="3333CE"/>
                </a:solidFill>
                <a:latin typeface="Times New Roman" panose="02020603050405020304" pitchFamily="18" charset="0"/>
              </a:rPr>
              <a:t>Question: </a:t>
            </a:r>
            <a:r>
              <a:rPr lang="en-US" altLang="en-US" sz="2000">
                <a:solidFill>
                  <a:srgbClr val="000000"/>
                </a:solidFill>
                <a:latin typeface="Times New Roman" panose="02020603050405020304" pitchFamily="18" charset="0"/>
              </a:rPr>
              <a:t>How long does it take to detect a collision?</a:t>
            </a:r>
          </a:p>
          <a:p>
            <a:pPr eaLnBrk="1" hangingPunct="1"/>
            <a:r>
              <a:rPr lang="en-US" altLang="en-US" sz="2000" b="1" i="1">
                <a:solidFill>
                  <a:srgbClr val="3333CE"/>
                </a:solidFill>
                <a:latin typeface="Times New Roman" panose="02020603050405020304" pitchFamily="18" charset="0"/>
              </a:rPr>
              <a:t>Answer: </a:t>
            </a:r>
            <a:r>
              <a:rPr lang="en-US" altLang="en-US" sz="2000" i="1">
                <a:solidFill>
                  <a:srgbClr val="000000"/>
                </a:solidFill>
                <a:latin typeface="Times New Roman" panose="02020603050405020304" pitchFamily="18" charset="0"/>
              </a:rPr>
              <a:t>In the </a:t>
            </a:r>
            <a:r>
              <a:rPr lang="en-US" altLang="en-US" sz="2000" b="1" i="1">
                <a:solidFill>
                  <a:srgbClr val="000000"/>
                </a:solidFill>
                <a:latin typeface="Times New Roman" panose="02020603050405020304" pitchFamily="18" charset="0"/>
              </a:rPr>
              <a:t>worst case</a:t>
            </a:r>
            <a:r>
              <a:rPr lang="en-US" altLang="en-US" sz="2000">
                <a:solidFill>
                  <a:srgbClr val="000000"/>
                </a:solidFill>
                <a:latin typeface="Times New Roman" panose="02020603050405020304" pitchFamily="18" charset="0"/>
              </a:rPr>
              <a:t>, </a:t>
            </a:r>
            <a:r>
              <a:rPr lang="en-US" altLang="en-US" sz="2000" b="1">
                <a:solidFill>
                  <a:srgbClr val="000000"/>
                </a:solidFill>
                <a:latin typeface="Times New Roman" panose="02020603050405020304" pitchFamily="18" charset="0"/>
              </a:rPr>
              <a:t>twice the maximum propagation delay of the medium</a:t>
            </a:r>
          </a:p>
          <a:p>
            <a:pPr eaLnBrk="1" hangingPunct="1"/>
            <a:endParaRPr lang="en-US" altLang="en-US" sz="2000" b="1"/>
          </a:p>
        </p:txBody>
      </p:sp>
      <p:pic>
        <p:nvPicPr>
          <p:cNvPr id="5017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14600"/>
            <a:ext cx="762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Text Box 5"/>
          <p:cNvSpPr txBox="1">
            <a:spLocks noChangeArrowheads="1"/>
          </p:cNvSpPr>
          <p:nvPr/>
        </p:nvSpPr>
        <p:spPr bwMode="auto">
          <a:xfrm>
            <a:off x="4724400" y="1981200"/>
            <a:ext cx="3733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Tx/>
              <a:buNone/>
            </a:pPr>
            <a:r>
              <a:rPr lang="en-US" altLang="en-US" sz="1400">
                <a:solidFill>
                  <a:schemeClr val="tx1"/>
                </a:solidFill>
                <a:latin typeface="Times New Roman" panose="02020603050405020304" pitchFamily="18" charset="0"/>
              </a:rPr>
              <a:t>Note: </a:t>
            </a:r>
            <a:r>
              <a:rPr lang="en-US" altLang="en-US" sz="1600" b="1">
                <a:solidFill>
                  <a:schemeClr val="tx1"/>
                </a:solidFill>
                <a:latin typeface="Times New Roman" panose="02020603050405020304" pitchFamily="18" charset="0"/>
              </a:rPr>
              <a:t>a = maximum propagation delay</a:t>
            </a:r>
          </a:p>
        </p:txBody>
      </p:sp>
    </p:spTree>
    <p:extLst>
      <p:ext uri="{BB962C8B-B14F-4D97-AF65-F5344CB8AC3E}">
        <p14:creationId xmlns:p14="http://schemas.microsoft.com/office/powerpoint/2010/main" val="1337730247"/>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a:xfrm>
            <a:off x="2057400" y="473075"/>
            <a:ext cx="7772400" cy="1143000"/>
          </a:xfrm>
        </p:spPr>
        <p:txBody>
          <a:bodyPr/>
          <a:lstStyle/>
          <a:p>
            <a:pPr eaLnBrk="1" hangingPunct="1"/>
            <a:r>
              <a:rPr lang="en-US" altLang="en-US" smtClean="0"/>
              <a:t>CSMA/CD</a:t>
            </a:r>
          </a:p>
        </p:txBody>
      </p:sp>
      <p:sp>
        <p:nvSpPr>
          <p:cNvPr id="51202" name="Rectangle 3"/>
          <p:cNvSpPr>
            <a:spLocks noGrp="1" noChangeArrowheads="1"/>
          </p:cNvSpPr>
          <p:nvPr>
            <p:ph idx="1"/>
          </p:nvPr>
        </p:nvSpPr>
        <p:spPr>
          <a:xfrm>
            <a:off x="1752600" y="1600200"/>
            <a:ext cx="7086600" cy="4114800"/>
          </a:xfrm>
        </p:spPr>
        <p:txBody>
          <a:bodyPr/>
          <a:lstStyle/>
          <a:p>
            <a:pPr eaLnBrk="1" hangingPunct="1">
              <a:buFont typeface="Wingdings" panose="05000000000000000000" pitchFamily="2" charset="2"/>
              <a:buChar char="§"/>
            </a:pPr>
            <a:r>
              <a:rPr lang="en-US" altLang="en-US" sz="2000"/>
              <a:t>Restrictions of CSMA / CD:</a:t>
            </a:r>
          </a:p>
          <a:p>
            <a:pPr lvl="1" eaLnBrk="1" hangingPunct="1">
              <a:buFont typeface="Wingdings" panose="05000000000000000000" pitchFamily="2" charset="2"/>
              <a:buChar char="§"/>
            </a:pPr>
            <a:r>
              <a:rPr lang="en-US" altLang="en-US" sz="1800"/>
              <a:t>Packet transmission time should be at least as long as the time needed to detect a collision (2 * maximum propagation delay + jam sequence transmission time)</a:t>
            </a:r>
          </a:p>
          <a:p>
            <a:pPr lvl="1" eaLnBrk="1" hangingPunct="1">
              <a:buFont typeface="Wingdings" panose="05000000000000000000" pitchFamily="2" charset="2"/>
              <a:buChar char="§"/>
            </a:pPr>
            <a:r>
              <a:rPr lang="en-US" altLang="en-US" sz="1800"/>
              <a:t>Otherwise, CSMA/CD does not have an advantage over CSMA</a:t>
            </a:r>
          </a:p>
          <a:p>
            <a:pPr eaLnBrk="1" hangingPunct="1">
              <a:buFont typeface="Wingdings" panose="05000000000000000000" pitchFamily="2" charset="2"/>
              <a:buChar char="§"/>
            </a:pPr>
            <a:endParaRPr lang="en-US" altLang="en-US" sz="2000"/>
          </a:p>
          <a:p>
            <a:pPr eaLnBrk="1" hangingPunct="1"/>
            <a:endParaRPr lang="en-US" altLang="en-US" sz="2000"/>
          </a:p>
        </p:txBody>
      </p:sp>
    </p:spTree>
    <p:extLst>
      <p:ext uri="{BB962C8B-B14F-4D97-AF65-F5344CB8AC3E}">
        <p14:creationId xmlns:p14="http://schemas.microsoft.com/office/powerpoint/2010/main" val="2835793929"/>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noChangeArrowheads="1"/>
          </p:cNvSpPr>
          <p:nvPr>
            <p:ph type="title"/>
          </p:nvPr>
        </p:nvSpPr>
        <p:spPr>
          <a:xfrm>
            <a:off x="2133600" y="2700338"/>
            <a:ext cx="7010400" cy="1827212"/>
          </a:xfrm>
        </p:spPr>
        <p:txBody>
          <a:bodyPr/>
          <a:lstStyle/>
          <a:p>
            <a:r>
              <a:rPr lang="en-US" altLang="en-US" smtClean="0">
                <a:latin typeface="Times New Roman" panose="02020603050405020304" pitchFamily="18" charset="0"/>
                <a:cs typeface="Times New Roman" panose="02020603050405020304" pitchFamily="18" charset="0"/>
              </a:rPr>
              <a:t>Controlled Access or Scheduling</a:t>
            </a:r>
            <a:endParaRPr lang="en-US" altLang="en-US" smtClean="0"/>
          </a:p>
        </p:txBody>
      </p:sp>
      <p:sp>
        <p:nvSpPr>
          <p:cNvPr id="3" name="Text Placeholder 2">
            <a:extLst>
              <a:ext uri="{FF2B5EF4-FFF2-40B4-BE49-F238E27FC236}">
                <a16:creationId xmlns:a16="http://schemas.microsoft.com/office/drawing/2014/main" id="{91268F7F-7BCD-9242-9FF9-840A2C0B6B5B}"/>
              </a:ext>
            </a:extLst>
          </p:cNvPr>
          <p:cNvSpPr>
            <a:spLocks noGrp="1"/>
          </p:cNvSpPr>
          <p:nvPr>
            <p:ph type="body" idx="1"/>
          </p:nvPr>
        </p:nvSpPr>
        <p:spPr>
          <a:xfrm>
            <a:off x="2133601" y="4527551"/>
            <a:ext cx="6348413" cy="860425"/>
          </a:xfrm>
        </p:spPr>
        <p:txBody>
          <a:bodyPr/>
          <a:lstStyle/>
          <a:p>
            <a:pPr>
              <a:buFont typeface="Wingdings 3" pitchFamily="2" charset="2"/>
              <a:buNone/>
              <a:defRPr/>
            </a:pPr>
            <a:endParaRPr lang="en-US"/>
          </a:p>
        </p:txBody>
      </p:sp>
    </p:spTree>
    <p:extLst>
      <p:ext uri="{BB962C8B-B14F-4D97-AF65-F5344CB8AC3E}">
        <p14:creationId xmlns:p14="http://schemas.microsoft.com/office/powerpoint/2010/main" val="1726527485"/>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2209800" y="609600"/>
            <a:ext cx="6248400" cy="914400"/>
          </a:xfrm>
        </p:spPr>
        <p:txBody>
          <a:bodyPr/>
          <a:lstStyle/>
          <a:p>
            <a:pPr eaLnBrk="1" hangingPunct="1"/>
            <a:r>
              <a:rPr lang="en-US" altLang="en-US" sz="2800">
                <a:cs typeface="Times New Roman" panose="02020603050405020304" pitchFamily="18" charset="0"/>
              </a:rPr>
              <a:t>Controlled Access or Scheduling</a:t>
            </a:r>
          </a:p>
        </p:txBody>
      </p:sp>
      <p:sp>
        <p:nvSpPr>
          <p:cNvPr id="52226" name="Rectangle 3"/>
          <p:cNvSpPr>
            <a:spLocks noGrp="1" noChangeArrowheads="1"/>
          </p:cNvSpPr>
          <p:nvPr>
            <p:ph idx="1"/>
          </p:nvPr>
        </p:nvSpPr>
        <p:spPr>
          <a:xfrm>
            <a:off x="1752600" y="1555750"/>
            <a:ext cx="7391400" cy="4114800"/>
          </a:xfrm>
        </p:spPr>
        <p:txBody>
          <a:bodyPr/>
          <a:lstStyle/>
          <a:p>
            <a:pPr eaLnBrk="1" hangingPunct="1"/>
            <a:r>
              <a:rPr lang="en-US" altLang="en-US" sz="2400">
                <a:cs typeface="Times New Roman" panose="02020603050405020304" pitchFamily="18" charset="0"/>
              </a:rPr>
              <a:t>Provides </a:t>
            </a:r>
            <a:r>
              <a:rPr lang="en-US" altLang="en-US" sz="2400" b="1">
                <a:cs typeface="Times New Roman" panose="02020603050405020304" pitchFamily="18" charset="0"/>
              </a:rPr>
              <a:t>in order access</a:t>
            </a:r>
            <a:r>
              <a:rPr lang="en-US" altLang="en-US" sz="2400">
                <a:cs typeface="Times New Roman" panose="02020603050405020304" pitchFamily="18" charset="0"/>
              </a:rPr>
              <a:t> to shared medium so that every station has chance to transfer (</a:t>
            </a:r>
            <a:r>
              <a:rPr lang="en-US" altLang="en-US" sz="2400" b="1">
                <a:cs typeface="Times New Roman" panose="02020603050405020304" pitchFamily="18" charset="0"/>
              </a:rPr>
              <a:t>fair protocol</a:t>
            </a:r>
            <a:r>
              <a:rPr lang="en-US" altLang="en-US" sz="2400">
                <a:cs typeface="Times New Roman" panose="02020603050405020304" pitchFamily="18" charset="0"/>
              </a:rPr>
              <a:t>)</a:t>
            </a:r>
          </a:p>
          <a:p>
            <a:pPr eaLnBrk="1" hangingPunct="1"/>
            <a:endParaRPr lang="en-US" altLang="en-US" sz="2400">
              <a:cs typeface="Times New Roman" panose="02020603050405020304" pitchFamily="18" charset="0"/>
            </a:endParaRPr>
          </a:p>
          <a:p>
            <a:pPr eaLnBrk="1" hangingPunct="1"/>
            <a:r>
              <a:rPr lang="en-US" altLang="en-US" sz="2400" b="1" i="1">
                <a:cs typeface="Times New Roman" panose="02020603050405020304" pitchFamily="18" charset="0"/>
              </a:rPr>
              <a:t>Eliminates</a:t>
            </a:r>
            <a:r>
              <a:rPr lang="en-US" altLang="en-US" sz="2400">
                <a:cs typeface="Times New Roman" panose="02020603050405020304" pitchFamily="18" charset="0"/>
              </a:rPr>
              <a:t> </a:t>
            </a:r>
            <a:r>
              <a:rPr lang="en-US" altLang="en-US" sz="2400" u="sng">
                <a:cs typeface="Times New Roman" panose="02020603050405020304" pitchFamily="18" charset="0"/>
              </a:rPr>
              <a:t>collision completely</a:t>
            </a:r>
          </a:p>
          <a:p>
            <a:pPr eaLnBrk="1" hangingPunct="1"/>
            <a:r>
              <a:rPr lang="en-US" altLang="en-US" sz="2400" b="1">
                <a:cs typeface="Times New Roman" panose="02020603050405020304" pitchFamily="18" charset="0"/>
              </a:rPr>
              <a:t>Three methods</a:t>
            </a:r>
            <a:r>
              <a:rPr lang="en-US" altLang="en-US" sz="2400">
                <a:cs typeface="Times New Roman" panose="02020603050405020304" pitchFamily="18" charset="0"/>
              </a:rPr>
              <a:t> for controlled access:</a:t>
            </a:r>
          </a:p>
          <a:p>
            <a:pPr lvl="1" eaLnBrk="1" hangingPunct="1"/>
            <a:r>
              <a:rPr lang="en-US" altLang="en-US" sz="1800">
                <a:cs typeface="Times New Roman" panose="02020603050405020304" pitchFamily="18" charset="0"/>
              </a:rPr>
              <a:t>Reservation</a:t>
            </a:r>
          </a:p>
          <a:p>
            <a:pPr lvl="1" eaLnBrk="1" hangingPunct="1"/>
            <a:r>
              <a:rPr lang="en-US" altLang="en-US" sz="1800">
                <a:cs typeface="Times New Roman" panose="02020603050405020304" pitchFamily="18" charset="0"/>
              </a:rPr>
              <a:t>Polling</a:t>
            </a:r>
          </a:p>
          <a:p>
            <a:pPr lvl="1" eaLnBrk="1" hangingPunct="1"/>
            <a:r>
              <a:rPr lang="en-US" altLang="en-US" sz="1800">
                <a:cs typeface="Times New Roman" panose="02020603050405020304" pitchFamily="18" charset="0"/>
              </a:rPr>
              <a:t>Token Passing</a:t>
            </a:r>
          </a:p>
        </p:txBody>
      </p:sp>
    </p:spTree>
    <p:extLst>
      <p:ext uri="{BB962C8B-B14F-4D97-AF65-F5344CB8AC3E}">
        <p14:creationId xmlns:p14="http://schemas.microsoft.com/office/powerpoint/2010/main" val="4193859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p:txBody>
          <a:bodyPr/>
          <a:lstStyle/>
          <a:p>
            <a:pPr marL="0" indent="0">
              <a:buNone/>
            </a:pPr>
            <a:r>
              <a:rPr lang="en-US" dirty="0" err="1" smtClean="0"/>
              <a:t>Beberapa</a:t>
            </a:r>
            <a:r>
              <a:rPr lang="en-US" dirty="0" smtClean="0"/>
              <a:t> </a:t>
            </a:r>
            <a:r>
              <a:rPr lang="en-US" dirty="0" err="1" smtClean="0"/>
              <a:t>perangkat</a:t>
            </a:r>
            <a:r>
              <a:rPr lang="en-US" dirty="0" smtClean="0"/>
              <a:t> </a:t>
            </a:r>
            <a:r>
              <a:rPr lang="en-US" dirty="0" err="1" smtClean="0"/>
              <a:t>jaringan</a:t>
            </a:r>
            <a:r>
              <a:rPr lang="en-US" dirty="0" smtClean="0"/>
              <a:t> yang </a:t>
            </a:r>
            <a:r>
              <a:rPr lang="en-US" dirty="0" err="1" smtClean="0"/>
              <a:t>sering</a:t>
            </a:r>
            <a:r>
              <a:rPr lang="en-US" dirty="0" smtClean="0"/>
              <a:t> </a:t>
            </a:r>
            <a:r>
              <a:rPr lang="en-US" dirty="0" err="1" smtClean="0"/>
              <a:t>digunakan</a:t>
            </a:r>
            <a:r>
              <a:rPr lang="en-US" dirty="0" smtClean="0"/>
              <a:t> </a:t>
            </a:r>
            <a:r>
              <a:rPr lang="en-US" dirty="0" err="1" smtClean="0"/>
              <a:t>antara</a:t>
            </a:r>
            <a:r>
              <a:rPr lang="en-US" dirty="0" smtClean="0"/>
              <a:t> lain:</a:t>
            </a:r>
          </a:p>
          <a:p>
            <a:r>
              <a:rPr lang="en-US" i="1" dirty="0" smtClean="0"/>
              <a:t>NIC </a:t>
            </a:r>
          </a:p>
          <a:p>
            <a:r>
              <a:rPr lang="en-US" i="1" dirty="0" smtClean="0"/>
              <a:t>Hub</a:t>
            </a:r>
          </a:p>
          <a:p>
            <a:r>
              <a:rPr lang="en-US" i="1" dirty="0" smtClean="0"/>
              <a:t>Switch</a:t>
            </a:r>
          </a:p>
          <a:p>
            <a:r>
              <a:rPr lang="en-US" i="1" dirty="0" smtClean="0"/>
              <a:t>Repeater</a:t>
            </a:r>
          </a:p>
          <a:p>
            <a:r>
              <a:rPr lang="en-US" i="1" dirty="0" smtClean="0"/>
              <a:t>Router</a:t>
            </a:r>
            <a:endParaRPr lang="en-US" i="1" dirty="0"/>
          </a:p>
        </p:txBody>
      </p:sp>
    </p:spTree>
    <p:extLst>
      <p:ext uri="{BB962C8B-B14F-4D97-AF65-F5344CB8AC3E}">
        <p14:creationId xmlns:p14="http://schemas.microsoft.com/office/powerpoint/2010/main" val="3218686682"/>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11">
            <a:extLst>
              <a:ext uri="{FF2B5EF4-FFF2-40B4-BE49-F238E27FC236}">
                <a16:creationId xmlns:a16="http://schemas.microsoft.com/office/drawing/2014/main" id="{09B550CC-2295-774C-BDFA-834249D86CE9}"/>
              </a:ext>
            </a:extLst>
          </p:cNvPr>
          <p:cNvSpPr txBox="1">
            <a:spLocks noChangeArrowheads="1"/>
          </p:cNvSpPr>
          <p:nvPr/>
        </p:nvSpPr>
        <p:spPr bwMode="auto">
          <a:xfrm>
            <a:off x="1828800" y="838201"/>
            <a:ext cx="8001000"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pPr>
              <a:spcBef>
                <a:spcPct val="50000"/>
              </a:spcBef>
              <a:buFont typeface="Wingdings" pitchFamily="2" charset="2"/>
              <a:buChar char="§"/>
              <a:defRPr/>
            </a:pPr>
            <a:r>
              <a:rPr lang="en-US" altLang="en-US" sz="1800" dirty="0">
                <a:latin typeface="+mn-lt"/>
              </a:rPr>
              <a:t> Stations take turns transmitting a single frame at a full rate ( R ) bps</a:t>
            </a:r>
          </a:p>
          <a:p>
            <a:pPr>
              <a:spcBef>
                <a:spcPct val="50000"/>
              </a:spcBef>
              <a:buFont typeface="Wingdings" pitchFamily="2" charset="2"/>
              <a:buChar char="§"/>
              <a:defRPr/>
            </a:pPr>
            <a:r>
              <a:rPr lang="en-US" altLang="en-US" sz="1800" dirty="0">
                <a:latin typeface="+mn-lt"/>
              </a:rPr>
              <a:t> Transmissions are organized into variable length cycles</a:t>
            </a:r>
          </a:p>
          <a:p>
            <a:pPr>
              <a:spcBef>
                <a:spcPct val="50000"/>
              </a:spcBef>
              <a:buFont typeface="Wingdings" pitchFamily="2" charset="2"/>
              <a:buChar char="§"/>
              <a:defRPr/>
            </a:pPr>
            <a:r>
              <a:rPr lang="en-US" altLang="en-US" sz="1800" dirty="0">
                <a:latin typeface="+mn-lt"/>
              </a:rPr>
              <a:t> Each cycle begins with a reservation interval that consists of (N</a:t>
            </a:r>
            <a:r>
              <a:rPr lang="en-US" altLang="en-US" sz="1800">
                <a:latin typeface="+mn-lt"/>
              </a:rPr>
              <a:t>) minislots. One minislot</a:t>
            </a:r>
            <a:r>
              <a:rPr lang="en-US" altLang="en-US" sz="1800" dirty="0">
                <a:latin typeface="+mn-lt"/>
              </a:rPr>
              <a:t> for each of the N stations</a:t>
            </a:r>
          </a:p>
          <a:p>
            <a:pPr>
              <a:spcBef>
                <a:spcPct val="50000"/>
              </a:spcBef>
              <a:buFont typeface="Wingdings" pitchFamily="2" charset="2"/>
              <a:buChar char="§"/>
              <a:defRPr/>
            </a:pPr>
            <a:r>
              <a:rPr lang="en-US" altLang="en-US" sz="1800" dirty="0">
                <a:latin typeface="+mn-lt"/>
              </a:rPr>
              <a:t>When a station needs to send a data frame, it makes a reservation in its </a:t>
            </a:r>
            <a:r>
              <a:rPr lang="en-US" altLang="en-US" sz="1800">
                <a:latin typeface="+mn-lt"/>
              </a:rPr>
              <a:t>own minislot</a:t>
            </a:r>
            <a:r>
              <a:rPr lang="en-US" altLang="en-US" sz="1800" dirty="0">
                <a:latin typeface="+mn-lt"/>
              </a:rPr>
              <a:t>.</a:t>
            </a:r>
          </a:p>
          <a:p>
            <a:pPr>
              <a:spcBef>
                <a:spcPct val="50000"/>
              </a:spcBef>
              <a:buFont typeface="Wingdings" pitchFamily="2" charset="2"/>
              <a:buChar char="§"/>
              <a:defRPr/>
            </a:pPr>
            <a:r>
              <a:rPr lang="en-US" altLang="en-US" sz="1800" dirty="0">
                <a:latin typeface="+mn-lt"/>
              </a:rPr>
              <a:t>By listening to the reservation interval, every station knows which stations will transfer frames, and in which order.</a:t>
            </a:r>
          </a:p>
          <a:p>
            <a:pPr>
              <a:spcBef>
                <a:spcPct val="50000"/>
              </a:spcBef>
              <a:buFont typeface="Wingdings" pitchFamily="2" charset="2"/>
              <a:buChar char="§"/>
              <a:defRPr/>
            </a:pPr>
            <a:r>
              <a:rPr lang="en-US" altLang="en-US" sz="1800" dirty="0">
                <a:latin typeface="+mn-lt"/>
              </a:rPr>
              <a:t>The stations that made reservations can send their data frames after the reservation </a:t>
            </a:r>
            <a:r>
              <a:rPr lang="en-US" altLang="en-US" sz="1800">
                <a:latin typeface="+mn-lt"/>
              </a:rPr>
              <a:t>frame.</a:t>
            </a:r>
            <a:endParaRPr lang="en-US" altLang="en-US" sz="1800" dirty="0">
              <a:latin typeface="+mn-lt"/>
            </a:endParaRPr>
          </a:p>
        </p:txBody>
      </p:sp>
      <p:pic>
        <p:nvPicPr>
          <p:cNvPr id="53250" name="Picture 12"/>
          <p:cNvPicPr>
            <a:picLocks noChangeAspect="1" noChangeArrowheads="1"/>
          </p:cNvPicPr>
          <p:nvPr/>
        </p:nvPicPr>
        <p:blipFill>
          <a:blip r:embed="rId2">
            <a:extLst>
              <a:ext uri="{28A0092B-C50C-407E-A947-70E740481C1C}">
                <a14:useLocalDpi xmlns:a14="http://schemas.microsoft.com/office/drawing/2010/main" val="0"/>
              </a:ext>
            </a:extLst>
          </a:blip>
          <a:srcRect t="12500"/>
          <a:stretch>
            <a:fillRect/>
          </a:stretch>
        </p:blipFill>
        <p:spPr bwMode="auto">
          <a:xfrm>
            <a:off x="1752600" y="4724400"/>
            <a:ext cx="78613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itle 1"/>
          <p:cNvSpPr>
            <a:spLocks noGrp="1" noChangeArrowheads="1"/>
          </p:cNvSpPr>
          <p:nvPr>
            <p:ph type="title"/>
          </p:nvPr>
        </p:nvSpPr>
        <p:spPr>
          <a:xfrm>
            <a:off x="2133601" y="0"/>
            <a:ext cx="6348413" cy="1320800"/>
          </a:xfrm>
        </p:spPr>
        <p:txBody>
          <a:bodyPr>
            <a:normAutofit fontScale="90000"/>
          </a:bodyPr>
          <a:lstStyle/>
          <a:p>
            <a:pPr eaLnBrk="1" hangingPunct="1"/>
            <a:r>
              <a:rPr lang="en-US" altLang="en-US" smtClean="0"/>
              <a:t> 1-Reservation Access Method</a:t>
            </a:r>
            <a:br>
              <a:rPr lang="en-US" altLang="en-US" smtClean="0"/>
            </a:br>
            <a:endParaRPr lang="en-US" altLang="en-US" smtClean="0"/>
          </a:p>
        </p:txBody>
      </p:sp>
    </p:spTree>
    <p:extLst>
      <p:ext uri="{BB962C8B-B14F-4D97-AF65-F5344CB8AC3E}">
        <p14:creationId xmlns:p14="http://schemas.microsoft.com/office/powerpoint/2010/main" val="1084010153"/>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a:xfrm>
            <a:off x="2209800" y="228600"/>
            <a:ext cx="7772400" cy="762000"/>
          </a:xfrm>
        </p:spPr>
        <p:txBody>
          <a:bodyPr/>
          <a:lstStyle/>
          <a:p>
            <a:pPr eaLnBrk="1" hangingPunct="1"/>
            <a:r>
              <a:rPr lang="en-US" altLang="en-US" sz="2800">
                <a:cs typeface="Times New Roman" panose="02020603050405020304" pitchFamily="18" charset="0"/>
              </a:rPr>
              <a:t>2- Polling</a:t>
            </a:r>
          </a:p>
        </p:txBody>
      </p:sp>
      <p:sp>
        <p:nvSpPr>
          <p:cNvPr id="39939" name="Rectangle 3">
            <a:extLst>
              <a:ext uri="{FF2B5EF4-FFF2-40B4-BE49-F238E27FC236}">
                <a16:creationId xmlns:a16="http://schemas.microsoft.com/office/drawing/2014/main" id="{E9ED439B-D51B-B745-8D23-05017389B987}"/>
              </a:ext>
            </a:extLst>
          </p:cNvPr>
          <p:cNvSpPr>
            <a:spLocks noGrp="1" noChangeArrowheads="1"/>
          </p:cNvSpPr>
          <p:nvPr>
            <p:ph idx="1"/>
          </p:nvPr>
        </p:nvSpPr>
        <p:spPr>
          <a:xfrm>
            <a:off x="1676400" y="762000"/>
            <a:ext cx="7924800" cy="5638800"/>
          </a:xfrm>
          <a:extLst/>
        </p:spPr>
        <p:txBody>
          <a:bodyPr rtlCol="0">
            <a:normAutofit fontScale="92500" lnSpcReduction="20000"/>
          </a:bodyPr>
          <a:lstStyle/>
          <a:p>
            <a:pPr>
              <a:buFont typeface="Wingdings" pitchFamily="2" charset="2"/>
              <a:buChar char="§"/>
              <a:defRPr/>
            </a:pPr>
            <a:r>
              <a:rPr lang="en-US" altLang="en-US" sz="1600" dirty="0">
                <a:solidFill>
                  <a:schemeClr val="tx1">
                    <a:lumMod val="75000"/>
                    <a:lumOff val="25000"/>
                  </a:schemeClr>
                </a:solidFill>
                <a:cs typeface="Times New Roman" panose="02020603050405020304" pitchFamily="18" charset="0"/>
              </a:rPr>
              <a:t>Stations take turns accessing the medium</a:t>
            </a:r>
          </a:p>
          <a:p>
            <a:pPr>
              <a:buFont typeface="Wingdings" pitchFamily="2" charset="2"/>
              <a:buChar char="§"/>
              <a:defRPr/>
            </a:pPr>
            <a:r>
              <a:rPr lang="en-US" altLang="en-US" sz="1600" dirty="0">
                <a:solidFill>
                  <a:schemeClr val="tx1">
                    <a:lumMod val="75000"/>
                    <a:lumOff val="25000"/>
                  </a:schemeClr>
                </a:solidFill>
                <a:cs typeface="Times New Roman" panose="02020603050405020304" pitchFamily="18" charset="0"/>
              </a:rPr>
              <a:t>Two models: </a:t>
            </a:r>
            <a:r>
              <a:rPr lang="en-US" altLang="en-US" sz="1600" b="1" dirty="0">
                <a:solidFill>
                  <a:schemeClr val="tx1">
                    <a:lumMod val="75000"/>
                    <a:lumOff val="25000"/>
                  </a:schemeClr>
                </a:solidFill>
                <a:cs typeface="Times New Roman" panose="02020603050405020304" pitchFamily="18" charset="0"/>
              </a:rPr>
              <a:t>Centralized </a:t>
            </a:r>
            <a:r>
              <a:rPr lang="en-US" altLang="en-US" sz="1600" dirty="0">
                <a:solidFill>
                  <a:schemeClr val="tx1">
                    <a:lumMod val="75000"/>
                    <a:lumOff val="25000"/>
                  </a:schemeClr>
                </a:solidFill>
                <a:cs typeface="Times New Roman" panose="02020603050405020304" pitchFamily="18" charset="0"/>
              </a:rPr>
              <a:t>and </a:t>
            </a:r>
            <a:r>
              <a:rPr lang="en-US" altLang="en-US" sz="1600" b="1" dirty="0">
                <a:solidFill>
                  <a:schemeClr val="tx1">
                    <a:lumMod val="75000"/>
                    <a:lumOff val="25000"/>
                  </a:schemeClr>
                </a:solidFill>
                <a:cs typeface="Times New Roman" panose="02020603050405020304" pitchFamily="18" charset="0"/>
              </a:rPr>
              <a:t>distributed</a:t>
            </a:r>
            <a:r>
              <a:rPr lang="en-US" altLang="en-US" sz="1600" dirty="0">
                <a:solidFill>
                  <a:schemeClr val="tx1">
                    <a:lumMod val="75000"/>
                    <a:lumOff val="25000"/>
                  </a:schemeClr>
                </a:solidFill>
                <a:cs typeface="Times New Roman" panose="02020603050405020304" pitchFamily="18" charset="0"/>
              </a:rPr>
              <a:t> polling</a:t>
            </a:r>
          </a:p>
          <a:p>
            <a:pPr>
              <a:buFont typeface="Wingdings" pitchFamily="2" charset="2"/>
              <a:buChar char="§"/>
              <a:defRPr/>
            </a:pPr>
            <a:r>
              <a:rPr lang="en-US" altLang="en-US" sz="1600" b="1" dirty="0">
                <a:solidFill>
                  <a:schemeClr val="tx1">
                    <a:lumMod val="75000"/>
                    <a:lumOff val="25000"/>
                  </a:schemeClr>
                </a:solidFill>
                <a:cs typeface="Times New Roman" panose="02020603050405020304" pitchFamily="18" charset="0"/>
              </a:rPr>
              <a:t>Centralized polling</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One device is assigned as </a:t>
            </a:r>
            <a:r>
              <a:rPr lang="en-US" altLang="en-US" b="1" dirty="0">
                <a:solidFill>
                  <a:schemeClr val="tx1">
                    <a:lumMod val="75000"/>
                    <a:lumOff val="25000"/>
                  </a:schemeClr>
                </a:solidFill>
                <a:cs typeface="Times New Roman" panose="02020603050405020304" pitchFamily="18" charset="0"/>
              </a:rPr>
              <a:t>primary station </a:t>
            </a:r>
            <a:r>
              <a:rPr lang="en-US" altLang="en-US" dirty="0">
                <a:solidFill>
                  <a:schemeClr val="tx1">
                    <a:lumMod val="75000"/>
                    <a:lumOff val="25000"/>
                  </a:schemeClr>
                </a:solidFill>
                <a:cs typeface="Times New Roman" panose="02020603050405020304" pitchFamily="18" charset="0"/>
              </a:rPr>
              <a:t>and the others as </a:t>
            </a:r>
            <a:r>
              <a:rPr lang="en-US" altLang="en-US" b="1" dirty="0">
                <a:solidFill>
                  <a:schemeClr val="tx1">
                    <a:lumMod val="75000"/>
                    <a:lumOff val="25000"/>
                  </a:schemeClr>
                </a:solidFill>
                <a:cs typeface="Times New Roman" panose="02020603050405020304" pitchFamily="18" charset="0"/>
              </a:rPr>
              <a:t>secondary stations</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All data exchanges are done through the </a:t>
            </a:r>
            <a:r>
              <a:rPr lang="en-US" altLang="en-US" b="1" dirty="0">
                <a:solidFill>
                  <a:schemeClr val="tx1">
                    <a:lumMod val="75000"/>
                    <a:lumOff val="25000"/>
                  </a:schemeClr>
                </a:solidFill>
                <a:cs typeface="Times New Roman" panose="02020603050405020304" pitchFamily="18" charset="0"/>
              </a:rPr>
              <a:t>primary</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When </a:t>
            </a:r>
            <a:r>
              <a:rPr lang="en-US" altLang="en-US" b="1" dirty="0">
                <a:solidFill>
                  <a:schemeClr val="tx1">
                    <a:lumMod val="75000"/>
                    <a:lumOff val="25000"/>
                  </a:schemeClr>
                </a:solidFill>
                <a:cs typeface="Times New Roman" panose="02020603050405020304" pitchFamily="18" charset="0"/>
              </a:rPr>
              <a:t>the primary has a frame to send</a:t>
            </a:r>
            <a:r>
              <a:rPr lang="en-US" altLang="en-US" dirty="0">
                <a:solidFill>
                  <a:schemeClr val="tx1">
                    <a:lumMod val="75000"/>
                    <a:lumOff val="25000"/>
                  </a:schemeClr>
                </a:solidFill>
                <a:cs typeface="Times New Roman" panose="02020603050405020304" pitchFamily="18" charset="0"/>
              </a:rPr>
              <a:t> it sends a </a:t>
            </a:r>
            <a:r>
              <a:rPr lang="en-US" altLang="en-US" b="1" dirty="0">
                <a:solidFill>
                  <a:schemeClr val="tx1">
                    <a:lumMod val="75000"/>
                    <a:lumOff val="25000"/>
                  </a:schemeClr>
                </a:solidFill>
                <a:cs typeface="Times New Roman" panose="02020603050405020304" pitchFamily="18" charset="0"/>
              </a:rPr>
              <a:t>select </a:t>
            </a:r>
            <a:r>
              <a:rPr lang="en-US" altLang="en-US" dirty="0">
                <a:solidFill>
                  <a:schemeClr val="tx1">
                    <a:lumMod val="75000"/>
                    <a:lumOff val="25000"/>
                  </a:schemeClr>
                </a:solidFill>
                <a:cs typeface="Times New Roman" panose="02020603050405020304" pitchFamily="18" charset="0"/>
              </a:rPr>
              <a:t>frame that includes the address of the intended secondary</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When </a:t>
            </a:r>
            <a:r>
              <a:rPr lang="en-US" altLang="en-US" b="1" dirty="0">
                <a:solidFill>
                  <a:schemeClr val="tx1">
                    <a:lumMod val="75000"/>
                    <a:lumOff val="25000"/>
                  </a:schemeClr>
                </a:solidFill>
                <a:cs typeface="Times New Roman" panose="02020603050405020304" pitchFamily="18" charset="0"/>
              </a:rPr>
              <a:t>the primary  is ready to receive</a:t>
            </a:r>
            <a:r>
              <a:rPr lang="en-US" altLang="en-US" dirty="0">
                <a:solidFill>
                  <a:schemeClr val="tx1">
                    <a:lumMod val="75000"/>
                    <a:lumOff val="25000"/>
                  </a:schemeClr>
                </a:solidFill>
                <a:cs typeface="Times New Roman" panose="02020603050405020304" pitchFamily="18" charset="0"/>
              </a:rPr>
              <a:t> data it send  a </a:t>
            </a:r>
            <a:r>
              <a:rPr lang="en-US" altLang="en-US" b="1" dirty="0">
                <a:solidFill>
                  <a:schemeClr val="tx1">
                    <a:lumMod val="75000"/>
                    <a:lumOff val="25000"/>
                  </a:schemeClr>
                </a:solidFill>
                <a:cs typeface="Times New Roman" panose="02020603050405020304" pitchFamily="18" charset="0"/>
              </a:rPr>
              <a:t>Poll</a:t>
            </a:r>
            <a:r>
              <a:rPr lang="en-US" altLang="en-US" dirty="0">
                <a:solidFill>
                  <a:schemeClr val="tx1">
                    <a:lumMod val="75000"/>
                    <a:lumOff val="25000"/>
                  </a:schemeClr>
                </a:solidFill>
                <a:cs typeface="Times New Roman" panose="02020603050405020304" pitchFamily="18" charset="0"/>
              </a:rPr>
              <a:t> frame for each device to ask if it has data to send or not. If yes, </a:t>
            </a:r>
            <a:r>
              <a:rPr lang="en-US" altLang="en-US" b="1" dirty="0">
                <a:solidFill>
                  <a:schemeClr val="tx1">
                    <a:lumMod val="75000"/>
                    <a:lumOff val="25000"/>
                  </a:schemeClr>
                </a:solidFill>
                <a:cs typeface="Times New Roman" panose="02020603050405020304" pitchFamily="18" charset="0"/>
              </a:rPr>
              <a:t>data </a:t>
            </a:r>
            <a:r>
              <a:rPr lang="en-US" altLang="en-US" dirty="0">
                <a:solidFill>
                  <a:schemeClr val="tx1">
                    <a:lumMod val="75000"/>
                    <a:lumOff val="25000"/>
                  </a:schemeClr>
                </a:solidFill>
                <a:cs typeface="Times New Roman" panose="02020603050405020304" pitchFamily="18" charset="0"/>
              </a:rPr>
              <a:t>will be transmitted otherwise </a:t>
            </a:r>
            <a:r>
              <a:rPr lang="en-US" altLang="en-US" b="1" dirty="0">
                <a:solidFill>
                  <a:schemeClr val="tx1">
                    <a:lumMod val="75000"/>
                    <a:lumOff val="25000"/>
                  </a:schemeClr>
                </a:solidFill>
                <a:cs typeface="Times New Roman" panose="02020603050405020304" pitchFamily="18" charset="0"/>
              </a:rPr>
              <a:t>NAK </a:t>
            </a:r>
            <a:r>
              <a:rPr lang="en-US" altLang="en-US" dirty="0">
                <a:solidFill>
                  <a:schemeClr val="tx1">
                    <a:lumMod val="75000"/>
                    <a:lumOff val="25000"/>
                  </a:schemeClr>
                </a:solidFill>
                <a:cs typeface="Times New Roman" panose="02020603050405020304" pitchFamily="18" charset="0"/>
              </a:rPr>
              <a:t>is sent.</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Polling can be done </a:t>
            </a:r>
            <a:r>
              <a:rPr lang="en-US" altLang="en-US" u="sng" dirty="0">
                <a:solidFill>
                  <a:schemeClr val="tx1">
                    <a:lumMod val="75000"/>
                    <a:lumOff val="25000"/>
                  </a:schemeClr>
                </a:solidFill>
                <a:cs typeface="Times New Roman" panose="02020603050405020304" pitchFamily="18" charset="0"/>
              </a:rPr>
              <a:t>in order</a:t>
            </a:r>
            <a:r>
              <a:rPr lang="en-US" altLang="en-US" dirty="0">
                <a:solidFill>
                  <a:schemeClr val="tx1">
                    <a:lumMod val="75000"/>
                    <a:lumOff val="25000"/>
                  </a:schemeClr>
                </a:solidFill>
                <a:cs typeface="Times New Roman" panose="02020603050405020304" pitchFamily="18" charset="0"/>
              </a:rPr>
              <a:t> (Round-Robin) or based on </a:t>
            </a:r>
            <a:r>
              <a:rPr lang="en-US" altLang="en-US" u="sng" dirty="0">
                <a:solidFill>
                  <a:schemeClr val="tx1">
                    <a:lumMod val="75000"/>
                    <a:lumOff val="25000"/>
                  </a:schemeClr>
                </a:solidFill>
                <a:cs typeface="Times New Roman" panose="02020603050405020304" pitchFamily="18" charset="0"/>
              </a:rPr>
              <a:t>predetermined order</a:t>
            </a:r>
          </a:p>
          <a:p>
            <a:pPr>
              <a:buFont typeface="Wingdings" pitchFamily="2" charset="2"/>
              <a:buChar char="§"/>
              <a:defRPr/>
            </a:pPr>
            <a:r>
              <a:rPr lang="en-US" altLang="en-US" sz="1600" b="1" dirty="0">
                <a:solidFill>
                  <a:schemeClr val="tx1">
                    <a:lumMod val="75000"/>
                    <a:lumOff val="25000"/>
                  </a:schemeClr>
                </a:solidFill>
                <a:cs typeface="Times New Roman" panose="02020603050405020304" pitchFamily="18" charset="0"/>
              </a:rPr>
              <a:t>Distributed polling</a:t>
            </a:r>
          </a:p>
          <a:p>
            <a:pPr lvl="1">
              <a:buFont typeface="Wingdings" pitchFamily="2" charset="2"/>
              <a:buChar char="§"/>
              <a:defRPr/>
            </a:pPr>
            <a:r>
              <a:rPr lang="en-US" altLang="en-US" b="1" dirty="0">
                <a:solidFill>
                  <a:schemeClr val="tx1">
                    <a:lumMod val="75000"/>
                    <a:lumOff val="25000"/>
                  </a:schemeClr>
                </a:solidFill>
                <a:cs typeface="Times New Roman" panose="02020603050405020304" pitchFamily="18" charset="0"/>
              </a:rPr>
              <a:t>No primary and secondary</a:t>
            </a:r>
          </a:p>
          <a:p>
            <a:pPr lvl="1">
              <a:buFont typeface="Wingdings" pitchFamily="2" charset="2"/>
              <a:buChar char="§"/>
              <a:defRPr/>
            </a:pPr>
            <a:r>
              <a:rPr lang="en-US" altLang="en-US" dirty="0">
                <a:solidFill>
                  <a:schemeClr val="tx1">
                    <a:lumMod val="75000"/>
                    <a:lumOff val="25000"/>
                  </a:schemeClr>
                </a:solidFill>
                <a:cs typeface="Times New Roman" panose="02020603050405020304" pitchFamily="18" charset="0"/>
              </a:rPr>
              <a:t>Stations have a </a:t>
            </a:r>
            <a:r>
              <a:rPr lang="en-US" altLang="en-US" b="1" dirty="0">
                <a:solidFill>
                  <a:schemeClr val="tx1">
                    <a:lumMod val="75000"/>
                    <a:lumOff val="25000"/>
                  </a:schemeClr>
                </a:solidFill>
                <a:cs typeface="Times New Roman" panose="02020603050405020304" pitchFamily="18" charset="0"/>
              </a:rPr>
              <a:t>known polling order</a:t>
            </a:r>
            <a:r>
              <a:rPr lang="en-US" altLang="en-US" dirty="0">
                <a:solidFill>
                  <a:schemeClr val="tx1">
                    <a:lumMod val="75000"/>
                    <a:lumOff val="25000"/>
                  </a:schemeClr>
                </a:solidFill>
                <a:cs typeface="Times New Roman" panose="02020603050405020304" pitchFamily="18" charset="0"/>
              </a:rPr>
              <a:t> list which is made based on some protocol</a:t>
            </a:r>
          </a:p>
          <a:p>
            <a:pPr lvl="1">
              <a:buFont typeface="Wingdings 3" charset="2"/>
              <a:buChar char=""/>
              <a:defRPr/>
            </a:pPr>
            <a:r>
              <a:rPr lang="en-US" altLang="en-US" b="1" dirty="0">
                <a:solidFill>
                  <a:schemeClr val="tx1">
                    <a:lumMod val="75000"/>
                    <a:lumOff val="25000"/>
                  </a:schemeClr>
                </a:solidFill>
                <a:cs typeface="Times New Roman" panose="02020603050405020304" pitchFamily="18" charset="0"/>
              </a:rPr>
              <a:t>station with the highest priority </a:t>
            </a:r>
            <a:r>
              <a:rPr lang="en-US" altLang="en-US" dirty="0">
                <a:solidFill>
                  <a:schemeClr val="tx1">
                    <a:lumMod val="75000"/>
                    <a:lumOff val="25000"/>
                  </a:schemeClr>
                </a:solidFill>
                <a:cs typeface="Times New Roman" panose="02020603050405020304" pitchFamily="18" charset="0"/>
              </a:rPr>
              <a:t>will have the access right first, then it passes the access right to the </a:t>
            </a:r>
            <a:r>
              <a:rPr lang="en-US" altLang="en-US" b="1" dirty="0">
                <a:solidFill>
                  <a:schemeClr val="tx1">
                    <a:lumMod val="75000"/>
                    <a:lumOff val="25000"/>
                  </a:schemeClr>
                </a:solidFill>
                <a:cs typeface="Times New Roman" panose="02020603050405020304" pitchFamily="18" charset="0"/>
              </a:rPr>
              <a:t>next station</a:t>
            </a:r>
            <a:endParaRPr lang="en-US" altLang="en-US" dirty="0">
              <a:solidFill>
                <a:schemeClr val="tx1">
                  <a:lumMod val="75000"/>
                  <a:lumOff val="25000"/>
                </a:schemeClr>
              </a:solidFill>
              <a:cs typeface="Times New Roman" panose="02020603050405020304" pitchFamily="18" charset="0"/>
            </a:endParaRPr>
          </a:p>
          <a:p>
            <a:pPr lvl="1">
              <a:buFont typeface="Wingdings" pitchFamily="2" charset="2"/>
              <a:buChar char="§"/>
              <a:defRPr/>
            </a:pPr>
            <a:endParaRPr lang="en-US" altLang="en-US" dirty="0">
              <a:solidFill>
                <a:schemeClr val="tx1">
                  <a:lumMod val="75000"/>
                  <a:lumOff val="25000"/>
                </a:schemeClr>
              </a:solidFill>
              <a:cs typeface="Times New Roman" panose="02020603050405020304" pitchFamily="18" charset="0"/>
            </a:endParaRPr>
          </a:p>
        </p:txBody>
      </p:sp>
    </p:spTree>
    <p:extLst>
      <p:ext uri="{BB962C8B-B14F-4D97-AF65-F5344CB8AC3E}">
        <p14:creationId xmlns:p14="http://schemas.microsoft.com/office/powerpoint/2010/main" val="1890779512"/>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98"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99" name="Text Box 4"/>
          <p:cNvSpPr txBox="1">
            <a:spLocks noChangeArrowheads="1"/>
          </p:cNvSpPr>
          <p:nvPr/>
        </p:nvSpPr>
        <p:spPr bwMode="auto">
          <a:xfrm>
            <a:off x="1828801" y="381000"/>
            <a:ext cx="49359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b="1" i="1">
                <a:solidFill>
                  <a:schemeClr val="tx1"/>
                </a:solidFill>
                <a:latin typeface="Times New Roman" panose="02020603050405020304" pitchFamily="18" charset="0"/>
              </a:rPr>
              <a:t>Select and poll functions in polling access method</a:t>
            </a:r>
          </a:p>
        </p:txBody>
      </p:sp>
      <p:sp>
        <p:nvSpPr>
          <p:cNvPr id="55300"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5530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1951038"/>
            <a:ext cx="8483600"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6"/>
          <p:cNvSpPr txBox="1">
            <a:spLocks noChangeArrowheads="1"/>
          </p:cNvSpPr>
          <p:nvPr/>
        </p:nvSpPr>
        <p:spPr bwMode="auto">
          <a:xfrm>
            <a:off x="2590800" y="4876801"/>
            <a:ext cx="2819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chemeClr val="tx1"/>
                </a:solidFill>
                <a:latin typeface="Tahoma" panose="020B0604030504040204" pitchFamily="34" charset="0"/>
              </a:rPr>
              <a:t>Primary is sending to Secondary</a:t>
            </a:r>
          </a:p>
        </p:txBody>
      </p:sp>
      <p:sp>
        <p:nvSpPr>
          <p:cNvPr id="55303" name="TextBox 7"/>
          <p:cNvSpPr txBox="1">
            <a:spLocks noChangeArrowheads="1"/>
          </p:cNvSpPr>
          <p:nvPr/>
        </p:nvSpPr>
        <p:spPr bwMode="auto">
          <a:xfrm>
            <a:off x="6934200" y="5105401"/>
            <a:ext cx="2819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a:solidFill>
                  <a:schemeClr val="tx1"/>
                </a:solidFill>
                <a:latin typeface="Tahoma" panose="020B0604030504040204" pitchFamily="34" charset="0"/>
              </a:rPr>
              <a:t> Secondary is sending to Primary</a:t>
            </a:r>
          </a:p>
        </p:txBody>
      </p:sp>
    </p:spTree>
    <p:extLst>
      <p:ext uri="{BB962C8B-B14F-4D97-AF65-F5344CB8AC3E}">
        <p14:creationId xmlns:p14="http://schemas.microsoft.com/office/powerpoint/2010/main" val="249767110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a:extLst>
              <a:ext uri="{FF2B5EF4-FFF2-40B4-BE49-F238E27FC236}">
                <a16:creationId xmlns:a16="http://schemas.microsoft.com/office/drawing/2014/main" id="{CBEB7E2F-38F0-C147-8A0F-3503849907F6}"/>
              </a:ext>
            </a:extLst>
          </p:cNvPr>
          <p:cNvSpPr txBox="1">
            <a:spLocks noChangeArrowheads="1"/>
          </p:cNvSpPr>
          <p:nvPr/>
        </p:nvSpPr>
        <p:spPr bwMode="auto">
          <a:xfrm>
            <a:off x="1828800" y="228601"/>
            <a:ext cx="571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pPr>
              <a:defRPr/>
            </a:pPr>
            <a:r>
              <a:rPr lang="en-US" altLang="en-US" sz="2400" dirty="0">
                <a:solidFill>
                  <a:schemeClr val="accent1"/>
                </a:solidFill>
                <a:latin typeface="+mn-lt"/>
              </a:rPr>
              <a:t>3- Token-Passing network</a:t>
            </a:r>
          </a:p>
        </p:txBody>
      </p:sp>
      <p:sp>
        <p:nvSpPr>
          <p:cNvPr id="57346" name="Text Box 11"/>
          <p:cNvSpPr txBox="1">
            <a:spLocks noChangeArrowheads="1"/>
          </p:cNvSpPr>
          <p:nvPr/>
        </p:nvSpPr>
        <p:spPr bwMode="auto">
          <a:xfrm>
            <a:off x="1676400" y="1219200"/>
            <a:ext cx="76962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50000"/>
              </a:spcBef>
              <a:buClrTx/>
              <a:buSzTx/>
              <a:buFont typeface="Wingdings" panose="05000000000000000000" pitchFamily="2" charset="2"/>
              <a:buChar char="§"/>
            </a:pPr>
            <a:r>
              <a:rPr lang="en-US" altLang="en-US" b="1">
                <a:solidFill>
                  <a:schemeClr val="tx1"/>
                </a:solidFill>
                <a:latin typeface="Times New Roman" panose="02020603050405020304" pitchFamily="18" charset="0"/>
              </a:rPr>
              <a:t>Station Interface is in two states</a:t>
            </a:r>
            <a:r>
              <a:rPr lang="en-US" altLang="en-US">
                <a:solidFill>
                  <a:schemeClr val="tx1"/>
                </a:solidFill>
                <a:latin typeface="Times New Roman" panose="02020603050405020304" pitchFamily="18" charset="0"/>
              </a:rPr>
              <a:t>:</a:t>
            </a:r>
          </a:p>
          <a:p>
            <a:pPr lvl="1">
              <a:spcBef>
                <a:spcPct val="50000"/>
              </a:spcBef>
              <a:buClrTx/>
              <a:buSzTx/>
              <a:buFont typeface="Wingdings" panose="05000000000000000000" pitchFamily="2" charset="2"/>
              <a:buChar char="§"/>
            </a:pPr>
            <a:r>
              <a:rPr lang="en-US" altLang="en-US" sz="1800" b="1">
                <a:solidFill>
                  <a:schemeClr val="tx1"/>
                </a:solidFill>
                <a:latin typeface="Times New Roman" panose="02020603050405020304" pitchFamily="18" charset="0"/>
              </a:rPr>
              <a:t>Listen state</a:t>
            </a:r>
            <a:r>
              <a:rPr lang="en-US" altLang="en-US" sz="1800">
                <a:solidFill>
                  <a:schemeClr val="tx1"/>
                </a:solidFill>
                <a:latin typeface="Times New Roman" panose="02020603050405020304" pitchFamily="18" charset="0"/>
              </a:rPr>
              <a:t>: Listen to the arriving bits and check the destination address to see if it is its own address. If yes the frame is copied to the station otherwise it is passed through the output port to the next station.</a:t>
            </a:r>
          </a:p>
          <a:p>
            <a:pPr lvl="1">
              <a:spcBef>
                <a:spcPct val="50000"/>
              </a:spcBef>
              <a:buClrTx/>
              <a:buSzTx/>
              <a:buFont typeface="Wingdings" panose="05000000000000000000" pitchFamily="2" charset="2"/>
              <a:buChar char="§"/>
            </a:pPr>
            <a:r>
              <a:rPr lang="en-US" altLang="en-US" sz="1800" b="1">
                <a:solidFill>
                  <a:schemeClr val="tx1"/>
                </a:solidFill>
                <a:latin typeface="Times New Roman" panose="02020603050405020304" pitchFamily="18" charset="0"/>
              </a:rPr>
              <a:t>Transmit state</a:t>
            </a:r>
            <a:r>
              <a:rPr lang="en-US" altLang="en-US" sz="1800">
                <a:solidFill>
                  <a:schemeClr val="tx1"/>
                </a:solidFill>
                <a:latin typeface="Times New Roman" panose="02020603050405020304" pitchFamily="18" charset="0"/>
              </a:rPr>
              <a:t>: station captures a special frame called  </a:t>
            </a:r>
            <a:r>
              <a:rPr lang="en-US" altLang="en-US" sz="1800" b="1">
                <a:solidFill>
                  <a:schemeClr val="tx1"/>
                </a:solidFill>
                <a:latin typeface="Times New Roman" panose="02020603050405020304" pitchFamily="18" charset="0"/>
              </a:rPr>
              <a:t>free token</a:t>
            </a:r>
            <a:r>
              <a:rPr lang="en-US" altLang="en-US" sz="1800">
                <a:solidFill>
                  <a:schemeClr val="tx1"/>
                </a:solidFill>
                <a:latin typeface="Times New Roman" panose="02020603050405020304" pitchFamily="18" charset="0"/>
              </a:rPr>
              <a:t> and transmits its frames. </a:t>
            </a:r>
            <a:r>
              <a:rPr lang="en-US" altLang="en-US" sz="1800" b="1">
                <a:solidFill>
                  <a:schemeClr val="tx1"/>
                </a:solidFill>
                <a:latin typeface="Times New Roman" panose="02020603050405020304" pitchFamily="18" charset="0"/>
              </a:rPr>
              <a:t>Sending </a:t>
            </a:r>
            <a:r>
              <a:rPr lang="en-US" altLang="en-US" sz="1800">
                <a:solidFill>
                  <a:schemeClr val="tx1"/>
                </a:solidFill>
                <a:latin typeface="Times New Roman" panose="02020603050405020304" pitchFamily="18" charset="0"/>
              </a:rPr>
              <a:t>station is responsible for </a:t>
            </a:r>
            <a:r>
              <a:rPr lang="en-US" altLang="en-US" sz="1800" b="1">
                <a:solidFill>
                  <a:schemeClr val="tx1"/>
                </a:solidFill>
                <a:latin typeface="Times New Roman" panose="02020603050405020304" pitchFamily="18" charset="0"/>
              </a:rPr>
              <a:t>reinserting </a:t>
            </a:r>
            <a:r>
              <a:rPr lang="en-US" altLang="en-US" sz="1800">
                <a:solidFill>
                  <a:schemeClr val="tx1"/>
                </a:solidFill>
                <a:latin typeface="Times New Roman" panose="02020603050405020304" pitchFamily="18" charset="0"/>
              </a:rPr>
              <a:t>the free token into the ring medium and for </a:t>
            </a:r>
            <a:r>
              <a:rPr lang="en-US" altLang="en-US" sz="1800" b="1">
                <a:solidFill>
                  <a:schemeClr val="tx1"/>
                </a:solidFill>
                <a:latin typeface="Times New Roman" panose="02020603050405020304" pitchFamily="18" charset="0"/>
              </a:rPr>
              <a:t>removing </a:t>
            </a:r>
            <a:r>
              <a:rPr lang="en-US" altLang="en-US" sz="1800">
                <a:solidFill>
                  <a:schemeClr val="tx1"/>
                </a:solidFill>
                <a:latin typeface="Times New Roman" panose="02020603050405020304" pitchFamily="18" charset="0"/>
              </a:rPr>
              <a:t>the transmitted frame from the medium.</a:t>
            </a:r>
          </a:p>
        </p:txBody>
      </p:sp>
    </p:spTree>
    <p:extLst>
      <p:ext uri="{BB962C8B-B14F-4D97-AF65-F5344CB8AC3E}">
        <p14:creationId xmlns:p14="http://schemas.microsoft.com/office/powerpoint/2010/main" val="3619315235"/>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noChangeArrowheads="1"/>
          </p:cNvSpPr>
          <p:nvPr>
            <p:ph type="title"/>
          </p:nvPr>
        </p:nvSpPr>
        <p:spPr>
          <a:xfrm>
            <a:off x="2133601" y="2700338"/>
            <a:ext cx="6348413" cy="1827212"/>
          </a:xfrm>
        </p:spPr>
        <p:txBody>
          <a:bodyPr/>
          <a:lstStyle/>
          <a:p>
            <a:r>
              <a:rPr lang="en-US" altLang="en-US" smtClean="0"/>
              <a:t>Channelization </a:t>
            </a:r>
          </a:p>
        </p:txBody>
      </p:sp>
      <p:sp>
        <p:nvSpPr>
          <p:cNvPr id="3" name="Text Placeholder 2">
            <a:extLst>
              <a:ext uri="{FF2B5EF4-FFF2-40B4-BE49-F238E27FC236}">
                <a16:creationId xmlns:a16="http://schemas.microsoft.com/office/drawing/2014/main" id="{F58D12C4-6738-8A43-AF33-79275B9D6546}"/>
              </a:ext>
            </a:extLst>
          </p:cNvPr>
          <p:cNvSpPr>
            <a:spLocks noGrp="1"/>
          </p:cNvSpPr>
          <p:nvPr>
            <p:ph type="body" idx="1"/>
          </p:nvPr>
        </p:nvSpPr>
        <p:spPr>
          <a:xfrm>
            <a:off x="2133601" y="4527551"/>
            <a:ext cx="6348413" cy="860425"/>
          </a:xfrm>
        </p:spPr>
        <p:txBody>
          <a:bodyPr/>
          <a:lstStyle/>
          <a:p>
            <a:pPr>
              <a:buFont typeface="Wingdings 3" pitchFamily="2" charset="2"/>
              <a:buNone/>
              <a:defRPr/>
            </a:pPr>
            <a:endParaRPr lang="en-US"/>
          </a:p>
        </p:txBody>
      </p:sp>
    </p:spTree>
    <p:extLst>
      <p:ext uri="{BB962C8B-B14F-4D97-AF65-F5344CB8AC3E}">
        <p14:creationId xmlns:p14="http://schemas.microsoft.com/office/powerpoint/2010/main" val="3264149748"/>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9171" name="Text Box 3">
            <a:extLst>
              <a:ext uri="{FF2B5EF4-FFF2-40B4-BE49-F238E27FC236}">
                <a16:creationId xmlns:a16="http://schemas.microsoft.com/office/drawing/2014/main" id="{8A160758-2A12-C943-B8AF-7A22EA43D84B}"/>
              </a:ext>
            </a:extLst>
          </p:cNvPr>
          <p:cNvSpPr txBox="1">
            <a:spLocks noChangeArrowheads="1"/>
          </p:cNvSpPr>
          <p:nvPr/>
        </p:nvSpPr>
        <p:spPr bwMode="auto">
          <a:xfrm>
            <a:off x="1752600" y="406401"/>
            <a:ext cx="5867400" cy="646113"/>
          </a:xfrm>
          <a:prstGeom prst="rect">
            <a:avLst/>
          </a:prstGeom>
          <a:noFill/>
          <a:ln w="9525">
            <a:noFill/>
            <a:miter lim="800000"/>
            <a:headEnd/>
            <a:tailEnd/>
          </a:ln>
          <a:effectLst/>
        </p:spPr>
        <p:txBody>
          <a:bodyPr>
            <a:spAutoFit/>
          </a:bodyPr>
          <a:lstStyle/>
          <a:p>
            <a:pPr>
              <a:defRPr/>
            </a:pPr>
            <a:r>
              <a:rPr lang="en-US" sz="3600" dirty="0">
                <a:solidFill>
                  <a:schemeClr val="accent1"/>
                </a:solidFill>
                <a:latin typeface="+mj-lt"/>
              </a:rPr>
              <a:t>Channelization</a:t>
            </a:r>
          </a:p>
        </p:txBody>
      </p:sp>
      <p:sp>
        <p:nvSpPr>
          <p:cNvPr id="58370" name="Text Box 4"/>
          <p:cNvSpPr txBox="1">
            <a:spLocks noChangeArrowheads="1"/>
          </p:cNvSpPr>
          <p:nvPr/>
        </p:nvSpPr>
        <p:spPr bwMode="auto">
          <a:xfrm>
            <a:off x="9753600" y="64008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endParaRPr lang="en-US" altLang="en-US" b="1">
              <a:solidFill>
                <a:schemeClr val="tx1"/>
              </a:solidFill>
              <a:latin typeface="Times New Roman" panose="02020603050405020304" pitchFamily="18" charset="0"/>
            </a:endParaRPr>
          </a:p>
        </p:txBody>
      </p:sp>
      <p:sp>
        <p:nvSpPr>
          <p:cNvPr id="519173" name="Rectangle 5">
            <a:extLst>
              <a:ext uri="{FF2B5EF4-FFF2-40B4-BE49-F238E27FC236}">
                <a16:creationId xmlns:a16="http://schemas.microsoft.com/office/drawing/2014/main" id="{E1B4013C-0F22-E04C-9354-9BDE31BD2191}"/>
              </a:ext>
            </a:extLst>
          </p:cNvPr>
          <p:cNvSpPr>
            <a:spLocks noChangeArrowheads="1"/>
          </p:cNvSpPr>
          <p:nvPr/>
        </p:nvSpPr>
        <p:spPr bwMode="auto">
          <a:xfrm>
            <a:off x="1736725" y="1740605"/>
            <a:ext cx="7086600" cy="1200329"/>
          </a:xfrm>
          <a:prstGeom prst="rect">
            <a:avLst/>
          </a:prstGeom>
          <a:noFill/>
          <a:ln w="9525">
            <a:noFill/>
            <a:miter lim="800000"/>
            <a:headEnd/>
            <a:tailEnd/>
          </a:ln>
          <a:effectLst/>
        </p:spPr>
        <p:txBody>
          <a:bodyPr anchor="ctr">
            <a:spAutoFit/>
          </a:bodyPr>
          <a:lstStyle/>
          <a:p>
            <a:pPr algn="just" eaLnBrk="1" hangingPunct="1">
              <a:defRPr/>
            </a:pPr>
            <a:r>
              <a:rPr lang="en-US" dirty="0"/>
              <a:t>Channelization is a multiple-access method in which the available bandwidth of a link is shared in time, frequency, or through code, between different stations. In this section, we discuss three channelization protocols.</a:t>
            </a:r>
          </a:p>
        </p:txBody>
      </p:sp>
    </p:spTree>
    <p:extLst>
      <p:ext uri="{BB962C8B-B14F-4D97-AF65-F5344CB8AC3E}">
        <p14:creationId xmlns:p14="http://schemas.microsoft.com/office/powerpoint/2010/main" val="2666169080"/>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18"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419" name="Text Box 4"/>
          <p:cNvSpPr txBox="1">
            <a:spLocks noChangeArrowheads="1"/>
          </p:cNvSpPr>
          <p:nvPr/>
        </p:nvSpPr>
        <p:spPr bwMode="auto">
          <a:xfrm>
            <a:off x="1828800" y="381000"/>
            <a:ext cx="44230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b="1" i="1">
                <a:solidFill>
                  <a:schemeClr val="tx1"/>
                </a:solidFill>
                <a:latin typeface="Times New Roman" panose="02020603050405020304" pitchFamily="18" charset="0"/>
              </a:rPr>
              <a:t>Frequency-division multiple access (FDMA)</a:t>
            </a:r>
          </a:p>
        </p:txBody>
      </p:sp>
      <p:sp>
        <p:nvSpPr>
          <p:cNvPr id="60420"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04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6788" y="1231900"/>
            <a:ext cx="7212012"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561288"/>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p:cNvSpPr>
            <a:spLocks noGrp="1" noChangeArrowheads="1"/>
          </p:cNvSpPr>
          <p:nvPr>
            <p:ph idx="1"/>
          </p:nvPr>
        </p:nvSpPr>
        <p:spPr>
          <a:xfrm>
            <a:off x="1981200" y="1066800"/>
            <a:ext cx="6934200" cy="4114800"/>
          </a:xfrm>
        </p:spPr>
        <p:txBody>
          <a:bodyPr/>
          <a:lstStyle/>
          <a:p>
            <a:pPr eaLnBrk="1" hangingPunct="1"/>
            <a:r>
              <a:rPr lang="en-US" altLang="en-US" sz="2000" b="1">
                <a:latin typeface="Times New Roman" panose="02020603050405020304" pitchFamily="18" charset="0"/>
                <a:cs typeface="Times New Roman" panose="02020603050405020304" pitchFamily="18" charset="0"/>
              </a:rPr>
              <a:t>FDMA: </a:t>
            </a:r>
            <a:r>
              <a:rPr lang="en-US" altLang="en-US" sz="2000">
                <a:latin typeface="Times New Roman" panose="02020603050405020304" pitchFamily="18" charset="0"/>
                <a:cs typeface="Times New Roman" panose="02020603050405020304" pitchFamily="18" charset="0"/>
              </a:rPr>
              <a:t>Frequency Division Multiple Access: </a:t>
            </a:r>
            <a:endParaRPr lang="en-US" altLang="en-US" sz="2000" b="1">
              <a:latin typeface="Times New Roman" panose="02020603050405020304" pitchFamily="18" charset="0"/>
              <a:cs typeface="Times New Roman" panose="02020603050405020304" pitchFamily="18" charset="0"/>
            </a:endParaRPr>
          </a:p>
          <a:p>
            <a:pPr lvl="1" eaLnBrk="1" hangingPunct="1"/>
            <a:r>
              <a:rPr lang="en-US" altLang="en-US" sz="1800">
                <a:latin typeface="Times New Roman" panose="02020603050405020304" pitchFamily="18" charset="0"/>
                <a:cs typeface="Times New Roman" panose="02020603050405020304" pitchFamily="18" charset="0"/>
              </a:rPr>
              <a:t>Transmission medium is divided into </a:t>
            </a:r>
            <a:r>
              <a:rPr lang="en-US" altLang="en-US" sz="1800" b="1">
                <a:latin typeface="Times New Roman" panose="02020603050405020304" pitchFamily="18" charset="0"/>
                <a:cs typeface="Times New Roman" panose="02020603050405020304" pitchFamily="18" charset="0"/>
              </a:rPr>
              <a:t>M</a:t>
            </a:r>
            <a:r>
              <a:rPr lang="en-US" altLang="en-US" sz="1800">
                <a:latin typeface="Times New Roman" panose="02020603050405020304" pitchFamily="18" charset="0"/>
                <a:cs typeface="Times New Roman" panose="02020603050405020304" pitchFamily="18" charset="0"/>
              </a:rPr>
              <a:t> separate frequency bands</a:t>
            </a:r>
          </a:p>
          <a:p>
            <a:pPr lvl="1" eaLnBrk="1" hangingPunct="1"/>
            <a:r>
              <a:rPr lang="en-US" altLang="en-US" sz="1800">
                <a:latin typeface="Times New Roman" panose="02020603050405020304" pitchFamily="18" charset="0"/>
                <a:cs typeface="Times New Roman" panose="02020603050405020304" pitchFamily="18" charset="0"/>
              </a:rPr>
              <a:t>Each station transmits </a:t>
            </a:r>
            <a:r>
              <a:rPr lang="en-US" altLang="en-US" sz="1800" b="1">
                <a:latin typeface="Times New Roman" panose="02020603050405020304" pitchFamily="18" charset="0"/>
                <a:cs typeface="Times New Roman" panose="02020603050405020304" pitchFamily="18" charset="0"/>
              </a:rPr>
              <a:t>continuously</a:t>
            </a:r>
            <a:r>
              <a:rPr lang="en-US" altLang="en-US" sz="1800">
                <a:latin typeface="Times New Roman" panose="02020603050405020304" pitchFamily="18" charset="0"/>
                <a:cs typeface="Times New Roman" panose="02020603050405020304" pitchFamily="18" charset="0"/>
              </a:rPr>
              <a:t> on the assigned band </a:t>
            </a:r>
            <a:endParaRPr lang="en-US" altLang="en-US" sz="1800" b="1">
              <a:latin typeface="Times New Roman" panose="02020603050405020304" pitchFamily="18" charset="0"/>
              <a:cs typeface="Times New Roman" panose="02020603050405020304" pitchFamily="18" charset="0"/>
            </a:endParaRPr>
          </a:p>
          <a:p>
            <a:pPr lvl="1" eaLnBrk="1" hangingPunct="1"/>
            <a:r>
              <a:rPr lang="en-US" altLang="en-US" sz="1800">
                <a:latin typeface="Times New Roman" panose="02020603050405020304" pitchFamily="18" charset="0"/>
                <a:cs typeface="Times New Roman" panose="02020603050405020304" pitchFamily="18" charset="0"/>
              </a:rPr>
              <a:t>A node is </a:t>
            </a:r>
            <a:r>
              <a:rPr lang="en-US" altLang="en-US" sz="1800" b="1">
                <a:latin typeface="Times New Roman" panose="02020603050405020304" pitchFamily="18" charset="0"/>
                <a:cs typeface="Times New Roman" panose="02020603050405020304" pitchFamily="18" charset="0"/>
              </a:rPr>
              <a:t>limited </a:t>
            </a:r>
            <a:r>
              <a:rPr lang="en-US" altLang="en-US" sz="1800">
                <a:latin typeface="Times New Roman" panose="02020603050405020304" pitchFamily="18" charset="0"/>
                <a:cs typeface="Times New Roman" panose="02020603050405020304" pitchFamily="18" charset="0"/>
              </a:rPr>
              <a:t>to an average rate even when it is </a:t>
            </a:r>
            <a:r>
              <a:rPr lang="en-US" altLang="en-US" sz="1800" b="1">
                <a:latin typeface="Times New Roman" panose="02020603050405020304" pitchFamily="18" charset="0"/>
                <a:cs typeface="Times New Roman" panose="02020603050405020304" pitchFamily="18" charset="0"/>
              </a:rPr>
              <a:t>the only node with frame</a:t>
            </a:r>
            <a:r>
              <a:rPr lang="en-US" altLang="en-US" sz="1800">
                <a:latin typeface="Times New Roman" panose="02020603050405020304" pitchFamily="18" charset="0"/>
                <a:cs typeface="Times New Roman" panose="02020603050405020304" pitchFamily="18" charset="0"/>
              </a:rPr>
              <a:t> to be sent</a:t>
            </a:r>
            <a:endParaRPr lang="en-US" altLang="en-US" sz="1800" b="1">
              <a:latin typeface="Times New Roman" panose="02020603050405020304" pitchFamily="18" charset="0"/>
              <a:cs typeface="Times New Roman" panose="02020603050405020304" pitchFamily="18" charset="0"/>
            </a:endParaRPr>
          </a:p>
          <a:p>
            <a:pPr eaLnBrk="1" hangingPunct="1"/>
            <a:endParaRPr lang="en-US" altLang="en-US" smtClean="0"/>
          </a:p>
        </p:txBody>
      </p:sp>
    </p:spTree>
    <p:extLst>
      <p:ext uri="{BB962C8B-B14F-4D97-AF65-F5344CB8AC3E}">
        <p14:creationId xmlns:p14="http://schemas.microsoft.com/office/powerpoint/2010/main" val="162593028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Line 2"/>
          <p:cNvSpPr>
            <a:spLocks noChangeShapeType="1"/>
          </p:cNvSpPr>
          <p:nvPr/>
        </p:nvSpPr>
        <p:spPr bwMode="auto">
          <a:xfrm>
            <a:off x="1676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0" name="Line 3"/>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491" name="Text Box 4"/>
          <p:cNvSpPr txBox="1">
            <a:spLocks noChangeArrowheads="1"/>
          </p:cNvSpPr>
          <p:nvPr/>
        </p:nvSpPr>
        <p:spPr bwMode="auto">
          <a:xfrm>
            <a:off x="1828801" y="381000"/>
            <a:ext cx="38629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spcBef>
                <a:spcPct val="0"/>
              </a:spcBef>
              <a:buClrTx/>
              <a:buSzTx/>
              <a:buFontTx/>
              <a:buNone/>
            </a:pPr>
            <a:r>
              <a:rPr lang="en-US" altLang="en-US" b="1" i="1">
                <a:solidFill>
                  <a:schemeClr val="tx1"/>
                </a:solidFill>
                <a:latin typeface="Times New Roman" panose="02020603050405020304" pitchFamily="18" charset="0"/>
              </a:rPr>
              <a:t>Time-division multiple access (TDMA)</a:t>
            </a:r>
          </a:p>
        </p:txBody>
      </p:sp>
      <p:sp>
        <p:nvSpPr>
          <p:cNvPr id="63492" name="Line 5"/>
          <p:cNvSpPr>
            <a:spLocks noChangeShapeType="1"/>
          </p:cNvSpPr>
          <p:nvPr/>
        </p:nvSpPr>
        <p:spPr bwMode="auto">
          <a:xfrm>
            <a:off x="1676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349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1243014"/>
            <a:ext cx="7212013" cy="477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108564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idx="1"/>
          </p:nvPr>
        </p:nvSpPr>
        <p:spPr/>
        <p:txBody>
          <a:bodyPr/>
          <a:lstStyle/>
          <a:p>
            <a:pPr eaLnBrk="1" hangingPunct="1"/>
            <a:r>
              <a:rPr lang="en-US" altLang="en-US" sz="2000" b="1">
                <a:latin typeface="Times New Roman" panose="02020603050405020304" pitchFamily="18" charset="0"/>
                <a:cs typeface="Times New Roman" panose="02020603050405020304" pitchFamily="18" charset="0"/>
              </a:rPr>
              <a:t>TDMA: Time Division Multiple Access</a:t>
            </a:r>
          </a:p>
          <a:p>
            <a:pPr lvl="1" eaLnBrk="1" hangingPunct="1"/>
            <a:r>
              <a:rPr lang="en-US" altLang="en-US" sz="1800">
                <a:latin typeface="Times New Roman" panose="02020603050405020304" pitchFamily="18" charset="0"/>
                <a:cs typeface="Times New Roman" panose="02020603050405020304" pitchFamily="18" charset="0"/>
              </a:rPr>
              <a:t>The entire bandwidth capacity is a </a:t>
            </a:r>
            <a:r>
              <a:rPr lang="en-US" altLang="en-US" sz="1800" b="1">
                <a:latin typeface="Times New Roman" panose="02020603050405020304" pitchFamily="18" charset="0"/>
                <a:cs typeface="Times New Roman" panose="02020603050405020304" pitchFamily="18" charset="0"/>
              </a:rPr>
              <a:t>single channel</a:t>
            </a:r>
            <a:r>
              <a:rPr lang="en-US" altLang="en-US" sz="1800">
                <a:latin typeface="Times New Roman" panose="02020603050405020304" pitchFamily="18" charset="0"/>
                <a:cs typeface="Times New Roman" panose="02020603050405020304" pitchFamily="18" charset="0"/>
              </a:rPr>
              <a:t> with its capacity shared </a:t>
            </a:r>
            <a:r>
              <a:rPr lang="en-US" altLang="en-US" sz="1800" b="1">
                <a:latin typeface="Times New Roman" panose="02020603050405020304" pitchFamily="18" charset="0"/>
                <a:cs typeface="Times New Roman" panose="02020603050405020304" pitchFamily="18" charset="0"/>
              </a:rPr>
              <a:t>in time</a:t>
            </a:r>
            <a:r>
              <a:rPr lang="en-US" altLang="en-US" sz="1800">
                <a:latin typeface="Times New Roman" panose="02020603050405020304" pitchFamily="18" charset="0"/>
                <a:cs typeface="Times New Roman" panose="02020603050405020304" pitchFamily="18" charset="0"/>
              </a:rPr>
              <a:t> between </a:t>
            </a:r>
            <a:r>
              <a:rPr lang="en-US" altLang="en-US" sz="1800" b="1">
                <a:latin typeface="Times New Roman" panose="02020603050405020304" pitchFamily="18" charset="0"/>
                <a:cs typeface="Times New Roman" panose="02020603050405020304" pitchFamily="18" charset="0"/>
              </a:rPr>
              <a:t>M</a:t>
            </a:r>
            <a:r>
              <a:rPr lang="en-US" altLang="en-US" sz="1800">
                <a:latin typeface="Times New Roman" panose="02020603050405020304" pitchFamily="18" charset="0"/>
                <a:cs typeface="Times New Roman" panose="02020603050405020304" pitchFamily="18" charset="0"/>
              </a:rPr>
              <a:t> stations</a:t>
            </a:r>
          </a:p>
          <a:p>
            <a:pPr lvl="1" eaLnBrk="1" hangingPunct="1"/>
            <a:r>
              <a:rPr lang="en-US" altLang="en-US" sz="1800">
                <a:latin typeface="Times New Roman" panose="02020603050405020304" pitchFamily="18" charset="0"/>
                <a:cs typeface="Times New Roman" panose="02020603050405020304" pitchFamily="18" charset="0"/>
              </a:rPr>
              <a:t>A node must </a:t>
            </a:r>
            <a:r>
              <a:rPr lang="en-US" altLang="en-US" sz="1800" b="1">
                <a:latin typeface="Times New Roman" panose="02020603050405020304" pitchFamily="18" charset="0"/>
                <a:cs typeface="Times New Roman" panose="02020603050405020304" pitchFamily="18" charset="0"/>
              </a:rPr>
              <a:t>always wait for its turn</a:t>
            </a:r>
            <a:r>
              <a:rPr lang="en-US" altLang="en-US" sz="1800">
                <a:latin typeface="Times New Roman" panose="02020603050405020304" pitchFamily="18" charset="0"/>
                <a:cs typeface="Times New Roman" panose="02020603050405020304" pitchFamily="18" charset="0"/>
              </a:rPr>
              <a:t> until its slot time arrives even when it is the </a:t>
            </a:r>
            <a:r>
              <a:rPr lang="en-US" altLang="en-US" sz="1800" b="1">
                <a:latin typeface="Times New Roman" panose="02020603050405020304" pitchFamily="18" charset="0"/>
                <a:cs typeface="Times New Roman" panose="02020603050405020304" pitchFamily="18" charset="0"/>
              </a:rPr>
              <a:t>only node</a:t>
            </a:r>
            <a:r>
              <a:rPr lang="en-US" altLang="en-US" sz="1800">
                <a:latin typeface="Times New Roman" panose="02020603050405020304" pitchFamily="18" charset="0"/>
                <a:cs typeface="Times New Roman" panose="02020603050405020304" pitchFamily="18" charset="0"/>
              </a:rPr>
              <a:t> with frames to send</a:t>
            </a:r>
          </a:p>
          <a:p>
            <a:pPr eaLnBrk="1" hangingPunct="1"/>
            <a:endParaRPr lang="en-US" altLang="en-US" smtClean="0"/>
          </a:p>
        </p:txBody>
      </p:sp>
      <p:sp>
        <p:nvSpPr>
          <p:cNvPr id="65538" name="Text Box 3"/>
          <p:cNvSpPr txBox="1">
            <a:spLocks noChangeArrowheads="1"/>
          </p:cNvSpPr>
          <p:nvPr/>
        </p:nvSpPr>
        <p:spPr bwMode="auto">
          <a:xfrm>
            <a:off x="1752600" y="406400"/>
            <a:ext cx="6965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r>
              <a:rPr lang="en-US" altLang="en-US" sz="3200" b="1">
                <a:latin typeface="Times New Roman" panose="02020603050405020304" pitchFamily="18" charset="0"/>
              </a:rPr>
              <a:t>TDMA: Time Division Multiple Access</a:t>
            </a:r>
          </a:p>
        </p:txBody>
      </p:sp>
    </p:spTree>
    <p:extLst>
      <p:ext uri="{BB962C8B-B14F-4D97-AF65-F5344CB8AC3E}">
        <p14:creationId xmlns:p14="http://schemas.microsoft.com/office/powerpoint/2010/main" val="1929621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a:xfrm>
            <a:off x="2057400" y="1447800"/>
            <a:ext cx="4895856" cy="4724400"/>
          </a:xfrm>
        </p:spPr>
        <p:txBody>
          <a:bodyPr/>
          <a:lstStyle/>
          <a:p>
            <a:pPr>
              <a:buNone/>
            </a:pPr>
            <a:r>
              <a:rPr lang="en-US" b="1" i="1" dirty="0" smtClean="0">
                <a:solidFill>
                  <a:srgbClr val="002060"/>
                </a:solidFill>
              </a:rPr>
              <a:t>Network Interface Card</a:t>
            </a:r>
            <a:r>
              <a:rPr lang="en-US" b="1" dirty="0" smtClean="0">
                <a:solidFill>
                  <a:srgbClr val="002060"/>
                </a:solidFill>
              </a:rPr>
              <a:t> (NIC)</a:t>
            </a:r>
          </a:p>
          <a:p>
            <a:r>
              <a:rPr lang="en-US" i="1" dirty="0" smtClean="0"/>
              <a:t>Network Interface Card</a:t>
            </a:r>
            <a:r>
              <a:rPr lang="en-US" dirty="0" smtClean="0"/>
              <a:t> (NIC) </a:t>
            </a:r>
            <a:r>
              <a:rPr lang="en-US" dirty="0" err="1" smtClean="0"/>
              <a:t>atau</a:t>
            </a:r>
            <a:r>
              <a:rPr lang="en-US" dirty="0" smtClean="0"/>
              <a:t> </a:t>
            </a:r>
            <a:r>
              <a:rPr lang="en-US" dirty="0" err="1" smtClean="0"/>
              <a:t>biasa</a:t>
            </a:r>
            <a:r>
              <a:rPr lang="en-US" dirty="0" smtClean="0"/>
              <a:t> </a:t>
            </a:r>
            <a:r>
              <a:rPr lang="en-US" dirty="0" err="1" smtClean="0"/>
              <a:t>disebut</a:t>
            </a:r>
            <a:r>
              <a:rPr lang="en-US" dirty="0" smtClean="0"/>
              <a:t> LAN card, </a:t>
            </a:r>
            <a:r>
              <a:rPr lang="en-US" dirty="0" err="1" smtClean="0"/>
              <a:t>digunakan</a:t>
            </a:r>
            <a:r>
              <a:rPr lang="en-US" dirty="0" smtClean="0"/>
              <a:t> </a:t>
            </a:r>
            <a:r>
              <a:rPr lang="en-US" dirty="0" err="1" smtClean="0"/>
              <a:t>sebagai</a:t>
            </a:r>
            <a:r>
              <a:rPr lang="en-US" dirty="0" smtClean="0"/>
              <a:t> </a:t>
            </a:r>
            <a:r>
              <a:rPr lang="en-US" dirty="0" err="1" smtClean="0"/>
              <a:t>piranti</a:t>
            </a:r>
            <a:r>
              <a:rPr lang="en-US" dirty="0" smtClean="0"/>
              <a:t> yang </a:t>
            </a:r>
            <a:r>
              <a:rPr lang="en-US" dirty="0" err="1" smtClean="0"/>
              <a:t>harus</a:t>
            </a:r>
            <a:r>
              <a:rPr lang="en-US" dirty="0" smtClean="0"/>
              <a:t> </a:t>
            </a:r>
            <a:r>
              <a:rPr lang="en-US" dirty="0" err="1" smtClean="0"/>
              <a:t>tersedia</a:t>
            </a:r>
            <a:r>
              <a:rPr lang="en-US" dirty="0" smtClean="0"/>
              <a:t> </a:t>
            </a:r>
            <a:r>
              <a:rPr lang="en-US" dirty="0" err="1" smtClean="0"/>
              <a:t>jika</a:t>
            </a:r>
            <a:r>
              <a:rPr lang="en-US" dirty="0" smtClean="0"/>
              <a:t> </a:t>
            </a:r>
            <a:r>
              <a:rPr lang="en-US" dirty="0" err="1" smtClean="0"/>
              <a:t>ingin</a:t>
            </a:r>
            <a:r>
              <a:rPr lang="en-US" dirty="0" smtClean="0"/>
              <a:t> </a:t>
            </a:r>
            <a:r>
              <a:rPr lang="en-US" dirty="0" err="1" smtClean="0"/>
              <a:t>menghubungkan</a:t>
            </a:r>
            <a:r>
              <a:rPr lang="en-US" dirty="0" smtClean="0"/>
              <a:t> </a:t>
            </a:r>
            <a:r>
              <a:rPr lang="en-US" dirty="0" err="1" smtClean="0"/>
              <a:t>kompu</a:t>
            </a:r>
            <a:r>
              <a:rPr lang="id-ID" dirty="0" smtClean="0"/>
              <a:t>t</a:t>
            </a:r>
            <a:r>
              <a:rPr lang="en-US" dirty="0" err="1" smtClean="0"/>
              <a:t>er</a:t>
            </a:r>
            <a:r>
              <a:rPr lang="en-US" dirty="0" smtClean="0"/>
              <a:t> (PC) </a:t>
            </a:r>
            <a:r>
              <a:rPr lang="en-US" dirty="0" err="1" smtClean="0"/>
              <a:t>ke</a:t>
            </a:r>
            <a:r>
              <a:rPr lang="id-ID" dirty="0" smtClean="0"/>
              <a:t> </a:t>
            </a:r>
            <a:r>
              <a:rPr lang="en-US" dirty="0" err="1" smtClean="0"/>
              <a:t>jaringan</a:t>
            </a:r>
            <a:endParaRPr lang="en-US" dirty="0" smtClean="0"/>
          </a:p>
          <a:p>
            <a:r>
              <a:rPr lang="en-US" dirty="0" err="1" smtClean="0"/>
              <a:t>Baik</a:t>
            </a:r>
            <a:r>
              <a:rPr lang="en-US" dirty="0" smtClean="0"/>
              <a:t> </a:t>
            </a:r>
            <a:r>
              <a:rPr lang="en-US" dirty="0" err="1" smtClean="0"/>
              <a:t>dengan</a:t>
            </a:r>
            <a:r>
              <a:rPr lang="en-US" dirty="0" smtClean="0"/>
              <a:t> </a:t>
            </a:r>
            <a:r>
              <a:rPr lang="en-US" dirty="0" err="1" smtClean="0"/>
              <a:t>menggunakan</a:t>
            </a:r>
            <a:r>
              <a:rPr lang="en-US" dirty="0" smtClean="0"/>
              <a:t> </a:t>
            </a:r>
            <a:r>
              <a:rPr lang="en-US" dirty="0" err="1" smtClean="0"/>
              <a:t>kabel</a:t>
            </a:r>
            <a:r>
              <a:rPr lang="en-US" dirty="0" smtClean="0"/>
              <a:t> </a:t>
            </a:r>
            <a:r>
              <a:rPr lang="en-US" dirty="0" err="1" smtClean="0"/>
              <a:t>maupun</a:t>
            </a:r>
            <a:r>
              <a:rPr lang="en-US" i="1" dirty="0" smtClean="0"/>
              <a:t> wireless</a:t>
            </a:r>
            <a:r>
              <a:rPr lang="en-US" dirty="0" smtClean="0"/>
              <a:t> (</a:t>
            </a:r>
            <a:r>
              <a:rPr lang="en-US" dirty="0" err="1" smtClean="0"/>
              <a:t>tanpa</a:t>
            </a:r>
            <a:r>
              <a:rPr lang="en-US" dirty="0" smtClean="0"/>
              <a:t> </a:t>
            </a:r>
            <a:r>
              <a:rPr lang="en-US" dirty="0" err="1" smtClean="0"/>
              <a:t>kabel</a:t>
            </a:r>
            <a:r>
              <a:rPr lang="en-US" dirty="0" smtClean="0"/>
              <a:t>)</a:t>
            </a:r>
          </a:p>
          <a:p>
            <a:endParaRPr lang="en-US" dirty="0" smtClean="0"/>
          </a:p>
          <a:p>
            <a:endParaRPr lang="en-US" dirty="0"/>
          </a:p>
        </p:txBody>
      </p:sp>
      <p:pic>
        <p:nvPicPr>
          <p:cNvPr id="4" name="Picture 4"/>
          <p:cNvPicPr>
            <a:picLocks noChangeAspect="1" noChangeArrowheads="1"/>
          </p:cNvPicPr>
          <p:nvPr/>
        </p:nvPicPr>
        <p:blipFill>
          <a:blip r:embed="rId2"/>
          <a:srcRect/>
          <a:stretch>
            <a:fillRect/>
          </a:stretch>
        </p:blipFill>
        <p:spPr bwMode="auto">
          <a:xfrm>
            <a:off x="7162800" y="1428736"/>
            <a:ext cx="3505200" cy="2465388"/>
          </a:xfrm>
          <a:prstGeom prst="rect">
            <a:avLst/>
          </a:prstGeom>
          <a:noFill/>
          <a:ln w="9525">
            <a:noFill/>
            <a:miter lim="800000"/>
            <a:headEnd/>
            <a:tailEnd/>
          </a:ln>
          <a:effectLst/>
        </p:spPr>
      </p:pic>
      <p:pic>
        <p:nvPicPr>
          <p:cNvPr id="5" name="Picture 5"/>
          <p:cNvPicPr>
            <a:picLocks noChangeAspect="1" noChangeArrowheads="1"/>
          </p:cNvPicPr>
          <p:nvPr/>
        </p:nvPicPr>
        <p:blipFill>
          <a:blip r:embed="rId3"/>
          <a:srcRect r="2857"/>
          <a:stretch>
            <a:fillRect/>
          </a:stretch>
        </p:blipFill>
        <p:spPr>
          <a:xfrm>
            <a:off x="7739074" y="4357695"/>
            <a:ext cx="2643206" cy="1713379"/>
          </a:xfrm>
          <a:prstGeom prst="rect">
            <a:avLst/>
          </a:prstGeom>
          <a:ln/>
        </p:spPr>
      </p:pic>
      <p:sp>
        <p:nvSpPr>
          <p:cNvPr id="6" name="TextBox 5"/>
          <p:cNvSpPr txBox="1"/>
          <p:nvPr/>
        </p:nvSpPr>
        <p:spPr>
          <a:xfrm>
            <a:off x="8167702" y="6000768"/>
            <a:ext cx="2071702" cy="400110"/>
          </a:xfrm>
          <a:prstGeom prst="rect">
            <a:avLst/>
          </a:prstGeom>
          <a:noFill/>
        </p:spPr>
        <p:txBody>
          <a:bodyPr wrap="square" rtlCol="0">
            <a:spAutoFit/>
          </a:bodyPr>
          <a:lstStyle/>
          <a:p>
            <a:pPr algn="ctr"/>
            <a:r>
              <a:rPr lang="en-US" sz="2000" dirty="0"/>
              <a:t>NIC Wireless</a:t>
            </a:r>
            <a:endParaRPr lang="en-US" sz="2000" dirty="0"/>
          </a:p>
        </p:txBody>
      </p:sp>
      <p:sp>
        <p:nvSpPr>
          <p:cNvPr id="7" name="TextBox 6"/>
          <p:cNvSpPr txBox="1"/>
          <p:nvPr/>
        </p:nvSpPr>
        <p:spPr>
          <a:xfrm>
            <a:off x="8239140" y="3857628"/>
            <a:ext cx="2071702" cy="400110"/>
          </a:xfrm>
          <a:prstGeom prst="rect">
            <a:avLst/>
          </a:prstGeom>
          <a:noFill/>
        </p:spPr>
        <p:txBody>
          <a:bodyPr wrap="square" rtlCol="0">
            <a:spAutoFit/>
          </a:bodyPr>
          <a:lstStyle/>
          <a:p>
            <a:pPr algn="ctr"/>
            <a:r>
              <a:rPr lang="en-US" sz="2000" dirty="0"/>
              <a:t>NIC</a:t>
            </a:r>
            <a:endParaRPr lang="en-US" sz="2000" dirty="0"/>
          </a:p>
        </p:txBody>
      </p:sp>
    </p:spTree>
    <p:extLst>
      <p:ext uri="{BB962C8B-B14F-4D97-AF65-F5344CB8AC3E}">
        <p14:creationId xmlns:p14="http://schemas.microsoft.com/office/powerpoint/2010/main" val="3791892313"/>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5"/>
          <p:cNvSpPr>
            <a:spLocks noChangeArrowheads="1"/>
          </p:cNvSpPr>
          <p:nvPr/>
        </p:nvSpPr>
        <p:spPr bwMode="auto">
          <a:xfrm>
            <a:off x="1524000" y="990600"/>
            <a:ext cx="7772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eaLnBrk="0" fontAlgn="base" hangingPunct="0">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eaLnBrk="1" hangingPunct="1">
              <a:spcBef>
                <a:spcPct val="20000"/>
              </a:spcBef>
              <a:buClr>
                <a:schemeClr val="folHlink"/>
              </a:buClr>
              <a:buSzPct val="60000"/>
              <a:buFont typeface="Wingdings" panose="05000000000000000000" pitchFamily="2" charset="2"/>
              <a:buChar char="n"/>
            </a:pPr>
            <a:endParaRPr lang="en-US" altLang="en-US" b="1">
              <a:solidFill>
                <a:schemeClr val="tx1"/>
              </a:solidFill>
              <a:latin typeface="Times New Roman" panose="02020603050405020304" pitchFamily="18" charset="0"/>
            </a:endParaRPr>
          </a:p>
          <a:p>
            <a:pPr eaLnBrk="1" hangingPunct="1">
              <a:spcBef>
                <a:spcPct val="20000"/>
              </a:spcBef>
              <a:buClr>
                <a:schemeClr val="folHlink"/>
              </a:buClr>
              <a:buSzPct val="60000"/>
              <a:buFont typeface="Wingdings" panose="05000000000000000000" pitchFamily="2" charset="2"/>
              <a:buChar char="n"/>
            </a:pPr>
            <a:r>
              <a:rPr lang="en-US" altLang="en-US" b="1">
                <a:solidFill>
                  <a:schemeClr val="tx1"/>
                </a:solidFill>
                <a:latin typeface="Times New Roman" panose="02020603050405020304" pitchFamily="18" charset="0"/>
              </a:rPr>
              <a:t>CDMA: Code Division Multiple Access</a:t>
            </a:r>
          </a:p>
          <a:p>
            <a:pPr lvl="1" eaLnBrk="1" hangingPunct="1">
              <a:spcBef>
                <a:spcPct val="20000"/>
              </a:spcBef>
              <a:buClr>
                <a:schemeClr val="hlink"/>
              </a:buClr>
              <a:buSzPct val="55000"/>
              <a:buFont typeface="Wingdings" panose="05000000000000000000" pitchFamily="2" charset="2"/>
              <a:buChar char="n"/>
            </a:pPr>
            <a:r>
              <a:rPr lang="en-US" altLang="en-US" sz="1800">
                <a:solidFill>
                  <a:schemeClr val="tx1"/>
                </a:solidFill>
                <a:latin typeface="Times New Roman" panose="02020603050405020304" pitchFamily="18" charset="0"/>
              </a:rPr>
              <a:t>In CDMA, </a:t>
            </a:r>
            <a:r>
              <a:rPr lang="en-US" altLang="en-US" sz="1800" b="1" u="sng">
                <a:solidFill>
                  <a:schemeClr val="tx1"/>
                </a:solidFill>
                <a:latin typeface="Times New Roman" panose="02020603050405020304" pitchFamily="18" charset="0"/>
              </a:rPr>
              <a:t>one channel</a:t>
            </a:r>
            <a:r>
              <a:rPr lang="en-US" altLang="en-US" sz="1800" b="1">
                <a:solidFill>
                  <a:schemeClr val="tx1"/>
                </a:solidFill>
                <a:latin typeface="Times New Roman" panose="02020603050405020304" pitchFamily="18" charset="0"/>
              </a:rPr>
              <a:t> </a:t>
            </a:r>
            <a:r>
              <a:rPr lang="en-US" altLang="en-US" sz="1800">
                <a:solidFill>
                  <a:schemeClr val="tx1"/>
                </a:solidFill>
                <a:latin typeface="Times New Roman" panose="02020603050405020304" pitchFamily="18" charset="0"/>
              </a:rPr>
              <a:t>carries all transmissions </a:t>
            </a:r>
            <a:r>
              <a:rPr lang="en-US" altLang="en-US" sz="1800" b="1">
                <a:solidFill>
                  <a:schemeClr val="tx1"/>
                </a:solidFill>
                <a:latin typeface="Times New Roman" panose="02020603050405020304" pitchFamily="18" charset="0"/>
              </a:rPr>
              <a:t>simultaneously</a:t>
            </a:r>
          </a:p>
          <a:p>
            <a:pPr lvl="1" eaLnBrk="1" hangingPunct="1">
              <a:spcBef>
                <a:spcPct val="20000"/>
              </a:spcBef>
              <a:buClr>
                <a:schemeClr val="hlink"/>
              </a:buClr>
              <a:buSzPct val="55000"/>
              <a:buFont typeface="Wingdings" panose="05000000000000000000" pitchFamily="2" charset="2"/>
              <a:buChar char="n"/>
            </a:pPr>
            <a:r>
              <a:rPr lang="en-US" altLang="en-US" sz="1800">
                <a:solidFill>
                  <a:schemeClr val="tx1"/>
                </a:solidFill>
                <a:latin typeface="Times New Roman" panose="02020603050405020304" pitchFamily="18" charset="0"/>
              </a:rPr>
              <a:t>Each station codes its data signal by a specific codes before transmission</a:t>
            </a:r>
          </a:p>
          <a:p>
            <a:pPr lvl="1" eaLnBrk="1" hangingPunct="1">
              <a:spcBef>
                <a:spcPct val="20000"/>
              </a:spcBef>
              <a:buClr>
                <a:schemeClr val="hlink"/>
              </a:buClr>
              <a:buSzPct val="55000"/>
              <a:buFont typeface="Wingdings" panose="05000000000000000000" pitchFamily="2" charset="2"/>
              <a:buChar char="n"/>
            </a:pPr>
            <a:r>
              <a:rPr lang="en-US" altLang="en-US" sz="1800">
                <a:solidFill>
                  <a:schemeClr val="tx1"/>
                </a:solidFill>
                <a:latin typeface="Times New Roman" panose="02020603050405020304" pitchFamily="18" charset="0"/>
              </a:rPr>
              <a:t>The stations receivers  use these codes to recover the data for the desired station</a:t>
            </a:r>
            <a:endParaRPr lang="en-US" altLang="en-US" sz="1800" b="1">
              <a:solidFill>
                <a:schemeClr val="tx1"/>
              </a:solidFill>
              <a:latin typeface="Times New Roman" panose="02020603050405020304" pitchFamily="18" charset="0"/>
            </a:endParaRPr>
          </a:p>
          <a:p>
            <a:pPr eaLnBrk="1" hangingPunct="1">
              <a:spcBef>
                <a:spcPct val="20000"/>
              </a:spcBef>
              <a:buClr>
                <a:schemeClr val="folHlink"/>
              </a:buClr>
              <a:buSzPct val="60000"/>
              <a:buFont typeface="Wingdings" panose="05000000000000000000" pitchFamily="2" charset="2"/>
              <a:buChar char="n"/>
            </a:pPr>
            <a:endParaRPr lang="en-US" altLang="en-US" b="1">
              <a:solidFill>
                <a:schemeClr val="tx1"/>
              </a:solidFill>
              <a:latin typeface="Times New Roman" panose="02020603050405020304" pitchFamily="18" charset="0"/>
            </a:endParaRPr>
          </a:p>
          <a:p>
            <a:pPr eaLnBrk="1" hangingPunct="1">
              <a:spcBef>
                <a:spcPct val="20000"/>
              </a:spcBef>
              <a:buClr>
                <a:schemeClr val="folHlink"/>
              </a:buClr>
              <a:buSzPct val="60000"/>
              <a:buFont typeface="Wingdings" panose="05000000000000000000" pitchFamily="2" charset="2"/>
              <a:buChar char="n"/>
            </a:pPr>
            <a:endParaRPr lang="en-US" altLang="en-US" b="1">
              <a:solidFill>
                <a:schemeClr val="tx1"/>
              </a:solidFill>
              <a:latin typeface="Times New Roman" panose="02020603050405020304" pitchFamily="18" charset="0"/>
            </a:endParaRPr>
          </a:p>
          <a:p>
            <a:pPr eaLnBrk="1" hangingPunct="1">
              <a:spcBef>
                <a:spcPct val="20000"/>
              </a:spcBef>
              <a:buClr>
                <a:schemeClr val="folHlink"/>
              </a:buClr>
              <a:buSzPct val="60000"/>
              <a:buFont typeface="Wingdings" panose="05000000000000000000" pitchFamily="2" charset="2"/>
              <a:buChar char="n"/>
            </a:pPr>
            <a:endParaRPr lang="en-US" altLang="en-US" b="1">
              <a:solidFill>
                <a:schemeClr val="tx1"/>
              </a:solidFill>
              <a:latin typeface="Times New Roman" panose="02020603050405020304" pitchFamily="18" charset="0"/>
            </a:endParaRPr>
          </a:p>
        </p:txBody>
      </p:sp>
      <p:sp>
        <p:nvSpPr>
          <p:cNvPr id="66562" name="Text Box 6"/>
          <p:cNvSpPr txBox="1">
            <a:spLocks noChangeArrowheads="1"/>
          </p:cNvSpPr>
          <p:nvPr/>
        </p:nvSpPr>
        <p:spPr bwMode="auto">
          <a:xfrm>
            <a:off x="1752600" y="228600"/>
            <a:ext cx="7188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ahoma" panose="020B0604030504040204" pitchFamily="34" charset="0"/>
                <a:cs typeface="Times New Roman" panose="02020603050405020304" pitchFamily="18" charset="0"/>
              </a:defRPr>
            </a:lvl1pPr>
            <a:lvl2pPr marL="742950" indent="-285750">
              <a:defRPr sz="2000">
                <a:solidFill>
                  <a:schemeClr val="tx1"/>
                </a:solidFill>
                <a:latin typeface="Tahoma" panose="020B0604030504040204" pitchFamily="34" charset="0"/>
                <a:cs typeface="Times New Roman" panose="02020603050405020304" pitchFamily="18" charset="0"/>
              </a:defRPr>
            </a:lvl2pPr>
            <a:lvl3pPr marL="1143000" indent="-228600">
              <a:defRPr sz="2000">
                <a:solidFill>
                  <a:schemeClr val="tx1"/>
                </a:solidFill>
                <a:latin typeface="Tahoma" panose="020B0604030504040204" pitchFamily="34" charset="0"/>
                <a:cs typeface="Times New Roman" panose="02020603050405020304" pitchFamily="18" charset="0"/>
              </a:defRPr>
            </a:lvl3pPr>
            <a:lvl4pPr marL="1600200" indent="-228600">
              <a:defRPr sz="2000">
                <a:solidFill>
                  <a:schemeClr val="tx1"/>
                </a:solidFill>
                <a:latin typeface="Tahoma" panose="020B0604030504040204" pitchFamily="34" charset="0"/>
                <a:cs typeface="Times New Roman" panose="02020603050405020304" pitchFamily="18" charset="0"/>
              </a:defRPr>
            </a:lvl4pPr>
            <a:lvl5pPr marL="2057400" indent="-228600">
              <a:defRPr sz="2000">
                <a:solidFill>
                  <a:schemeClr val="tx1"/>
                </a:solidFill>
                <a:latin typeface="Tahom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ahoma" panose="020B0604030504040204" pitchFamily="34" charset="0"/>
                <a:cs typeface="Times New Roman" panose="02020603050405020304" pitchFamily="18" charset="0"/>
              </a:defRPr>
            </a:lvl9pPr>
          </a:lstStyle>
          <a:p>
            <a:pPr eaLnBrk="1" hangingPunct="1">
              <a:spcBef>
                <a:spcPct val="20000"/>
              </a:spcBef>
              <a:buClr>
                <a:schemeClr val="folHlink"/>
              </a:buClr>
              <a:buSzPct val="60000"/>
            </a:pPr>
            <a:r>
              <a:rPr lang="en-US" altLang="en-US" sz="3200" b="1">
                <a:latin typeface="Times New Roman" panose="02020603050405020304" pitchFamily="18" charset="0"/>
              </a:rPr>
              <a:t>CDMA: Code Division Multiple Access</a:t>
            </a:r>
          </a:p>
        </p:txBody>
      </p:sp>
    </p:spTree>
    <p:extLst>
      <p:ext uri="{BB962C8B-B14F-4D97-AF65-F5344CB8AC3E}">
        <p14:creationId xmlns:p14="http://schemas.microsoft.com/office/powerpoint/2010/main" val="2707061763"/>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err="1" smtClean="0"/>
              <a:t>HDLC,PPP,Media</a:t>
            </a:r>
            <a:r>
              <a:rPr lang="en-GB" dirty="0" smtClean="0"/>
              <a:t> access control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978060"/>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HDLC - Introduction</a:t>
            </a:r>
            <a:endParaRPr lang="en-US" dirty="0"/>
          </a:p>
        </p:txBody>
      </p:sp>
      <p:sp>
        <p:nvSpPr>
          <p:cNvPr id="3" name="Content Placeholder 2"/>
          <p:cNvSpPr>
            <a:spLocks noGrp="1"/>
          </p:cNvSpPr>
          <p:nvPr>
            <p:ph idx="1"/>
          </p:nvPr>
        </p:nvSpPr>
        <p:spPr/>
        <p:txBody>
          <a:bodyPr/>
          <a:lstStyle/>
          <a:p>
            <a:r>
              <a:rPr lang="en-GB" dirty="0" smtClean="0"/>
              <a:t>High-level Data Link Control</a:t>
            </a:r>
          </a:p>
          <a:p>
            <a:r>
              <a:rPr lang="en-GB" dirty="0" smtClean="0"/>
              <a:t>It </a:t>
            </a:r>
            <a:r>
              <a:rPr lang="en-GB" dirty="0"/>
              <a:t>is used in </a:t>
            </a:r>
            <a:r>
              <a:rPr lang="en-GB" dirty="0" err="1"/>
              <a:t>Datalink</a:t>
            </a:r>
            <a:r>
              <a:rPr lang="en-GB" dirty="0"/>
              <a:t> layer for multiple data transfer</a:t>
            </a:r>
          </a:p>
          <a:p>
            <a:r>
              <a:rPr lang="en-GB" dirty="0"/>
              <a:t>Bit oriented communication protocol</a:t>
            </a:r>
          </a:p>
          <a:p>
            <a:r>
              <a:rPr lang="en-GB" dirty="0"/>
              <a:t>Used to connect multiple network </a:t>
            </a:r>
            <a:r>
              <a:rPr lang="en-GB" dirty="0" err="1"/>
              <a:t>systems.It</a:t>
            </a:r>
            <a:r>
              <a:rPr lang="en-GB" dirty="0"/>
              <a:t> applies the ARQ protocol for application and establishes a full-duplex communication channel</a:t>
            </a:r>
          </a:p>
          <a:p>
            <a:endParaRPr lang="en-US" dirty="0"/>
          </a:p>
        </p:txBody>
      </p:sp>
    </p:spTree>
    <p:extLst>
      <p:ext uri="{BB962C8B-B14F-4D97-AF65-F5344CB8AC3E}">
        <p14:creationId xmlns:p14="http://schemas.microsoft.com/office/powerpoint/2010/main" val="771862551"/>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HDLC Stations</a:t>
            </a:r>
            <a:endParaRPr lang="en-US" dirty="0"/>
          </a:p>
        </p:txBody>
      </p:sp>
      <p:sp>
        <p:nvSpPr>
          <p:cNvPr id="3" name="Content Placeholder 2"/>
          <p:cNvSpPr>
            <a:spLocks noGrp="1"/>
          </p:cNvSpPr>
          <p:nvPr>
            <p:ph idx="1"/>
          </p:nvPr>
        </p:nvSpPr>
        <p:spPr/>
        <p:txBody>
          <a:bodyPr>
            <a:normAutofit/>
          </a:bodyPr>
          <a:lstStyle/>
          <a:p>
            <a:r>
              <a:rPr lang="en-GB" b="1" dirty="0"/>
              <a:t>Primary</a:t>
            </a:r>
            <a:r>
              <a:rPr lang="en-GB" dirty="0"/>
              <a:t> - establishes and de-establishing primary data channel to share frames in the network known as commands. Performs data management for network </a:t>
            </a:r>
          </a:p>
          <a:p>
            <a:r>
              <a:rPr lang="en-GB" dirty="0"/>
              <a:t> </a:t>
            </a:r>
          </a:p>
          <a:p>
            <a:r>
              <a:rPr lang="en-GB" b="1" dirty="0"/>
              <a:t>Secondary</a:t>
            </a:r>
            <a:r>
              <a:rPr lang="en-GB" dirty="0"/>
              <a:t> - Works under command of primary station, and frames issued by this station are known as responses</a:t>
            </a:r>
          </a:p>
          <a:p>
            <a:r>
              <a:rPr lang="en-GB" dirty="0"/>
              <a:t> </a:t>
            </a:r>
          </a:p>
          <a:p>
            <a:r>
              <a:rPr lang="en-GB" b="1" dirty="0"/>
              <a:t>Combined</a:t>
            </a:r>
            <a:r>
              <a:rPr lang="en-GB" dirty="0"/>
              <a:t> - Both primary and secondary</a:t>
            </a:r>
          </a:p>
          <a:p>
            <a:endParaRPr lang="en-US" dirty="0"/>
          </a:p>
        </p:txBody>
      </p:sp>
    </p:spTree>
    <p:extLst>
      <p:ext uri="{BB962C8B-B14F-4D97-AF65-F5344CB8AC3E}">
        <p14:creationId xmlns:p14="http://schemas.microsoft.com/office/powerpoint/2010/main" val="175266470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HDLC Transfer models</a:t>
            </a:r>
            <a:endParaRPr lang="en-US" dirty="0"/>
          </a:p>
        </p:txBody>
      </p:sp>
      <p:sp>
        <p:nvSpPr>
          <p:cNvPr id="3" name="Content Placeholder 2"/>
          <p:cNvSpPr>
            <a:spLocks noGrp="1"/>
          </p:cNvSpPr>
          <p:nvPr>
            <p:ph idx="1"/>
          </p:nvPr>
        </p:nvSpPr>
        <p:spPr/>
        <p:txBody>
          <a:bodyPr/>
          <a:lstStyle/>
          <a:p>
            <a:r>
              <a:rPr lang="en-GB" b="1" dirty="0"/>
              <a:t>NRM - Normal Response Model (NRM):</a:t>
            </a:r>
          </a:p>
          <a:p>
            <a:r>
              <a:rPr lang="en-GB" dirty="0"/>
              <a:t>This model combines primary and secondary stations in point-to point or multi point network configuration to exchange commands from primary and responses from secondary.</a:t>
            </a:r>
          </a:p>
          <a:p>
            <a:r>
              <a:rPr lang="en-GB" dirty="0"/>
              <a:t>Here only Sender (primary node) and send the data packets. The receiver (secondary) just send the acknowledgement  </a:t>
            </a:r>
          </a:p>
          <a:p>
            <a:endParaRPr lang="en-US" dirty="0"/>
          </a:p>
        </p:txBody>
      </p:sp>
    </p:spTree>
    <p:extLst>
      <p:ext uri="{BB962C8B-B14F-4D97-AF65-F5344CB8AC3E}">
        <p14:creationId xmlns:p14="http://schemas.microsoft.com/office/powerpoint/2010/main" val="3506153800"/>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Transfer model</a:t>
            </a:r>
            <a:endParaRPr lang="en-US" dirty="0"/>
          </a:p>
        </p:txBody>
      </p:sp>
      <p:sp>
        <p:nvSpPr>
          <p:cNvPr id="3" name="Content Placeholder 2"/>
          <p:cNvSpPr>
            <a:spLocks noGrp="1"/>
          </p:cNvSpPr>
          <p:nvPr>
            <p:ph idx="1"/>
          </p:nvPr>
        </p:nvSpPr>
        <p:spPr/>
        <p:txBody>
          <a:bodyPr/>
          <a:lstStyle/>
          <a:p>
            <a:r>
              <a:rPr lang="en-GB" b="1" dirty="0" err="1"/>
              <a:t>Asynchronus</a:t>
            </a:r>
            <a:r>
              <a:rPr lang="en-GB" b="1" dirty="0"/>
              <a:t> Balanced Model (ABM):</a:t>
            </a:r>
            <a:r>
              <a:rPr lang="en-GB" dirty="0"/>
              <a:t> </a:t>
            </a:r>
          </a:p>
          <a:p>
            <a:r>
              <a:rPr lang="en-GB" dirty="0"/>
              <a:t>Combined stations are installed in a point to point configuration for exchange commands and responses in balanced format.</a:t>
            </a:r>
          </a:p>
          <a:p>
            <a:r>
              <a:rPr lang="en-GB" dirty="0"/>
              <a:t>Here both sender and receiver can send data </a:t>
            </a:r>
          </a:p>
          <a:p>
            <a:endParaRPr lang="en-US" dirty="0"/>
          </a:p>
        </p:txBody>
      </p:sp>
    </p:spTree>
    <p:extLst>
      <p:ext uri="{BB962C8B-B14F-4D97-AF65-F5344CB8AC3E}">
        <p14:creationId xmlns:p14="http://schemas.microsoft.com/office/powerpoint/2010/main" val="1950841798"/>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HDLC Frame</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09800" y="1981201"/>
            <a:ext cx="7924800" cy="2560161"/>
          </a:xfrm>
          <a:prstGeom prst="rect">
            <a:avLst/>
          </a:prstGeom>
          <a:noFill/>
          <a:ln w="9525">
            <a:noFill/>
            <a:miter lim="800000"/>
            <a:headEnd/>
            <a:tailEnd/>
          </a:ln>
          <a:effectLst/>
        </p:spPr>
      </p:pic>
    </p:spTree>
    <p:extLst>
      <p:ext uri="{BB962C8B-B14F-4D97-AF65-F5344CB8AC3E}">
        <p14:creationId xmlns:p14="http://schemas.microsoft.com/office/powerpoint/2010/main" val="245343657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889845"/>
            <a:ext cx="7391400" cy="4247317"/>
          </a:xfrm>
          <a:prstGeom prst="rect">
            <a:avLst/>
          </a:prstGeom>
        </p:spPr>
        <p:txBody>
          <a:bodyPr wrap="square">
            <a:spAutoFit/>
          </a:bodyPr>
          <a:lstStyle/>
          <a:p>
            <a:r>
              <a:rPr lang="en-GB" b="1" dirty="0"/>
              <a:t>Flag Field</a:t>
            </a:r>
            <a:r>
              <a:rPr lang="en-GB" dirty="0"/>
              <a:t>: It marks the beginning of the frame and termination of the frame. Each frame starts and ends with the flag bit. It is defined by an 8 bit octet sequence 01111110.</a:t>
            </a:r>
          </a:p>
          <a:p>
            <a:r>
              <a:rPr lang="en-GB" dirty="0"/>
              <a:t> </a:t>
            </a:r>
          </a:p>
          <a:p>
            <a:r>
              <a:rPr lang="en-GB" b="1" dirty="0"/>
              <a:t>Address Field</a:t>
            </a:r>
            <a:r>
              <a:rPr lang="en-GB" dirty="0"/>
              <a:t>: It encapsulates the receivers address.</a:t>
            </a:r>
          </a:p>
          <a:p>
            <a:r>
              <a:rPr lang="en-GB" dirty="0"/>
              <a:t> </a:t>
            </a:r>
          </a:p>
          <a:p>
            <a:r>
              <a:rPr lang="en-GB" b="1" dirty="0"/>
              <a:t>Control Field</a:t>
            </a:r>
            <a:r>
              <a:rPr lang="en-GB" dirty="0"/>
              <a:t>: It contains information about the flow and error control in byte format</a:t>
            </a:r>
          </a:p>
          <a:p>
            <a:r>
              <a:rPr lang="en-GB" dirty="0"/>
              <a:t> </a:t>
            </a:r>
          </a:p>
          <a:p>
            <a:r>
              <a:rPr lang="en-GB" b="1" dirty="0"/>
              <a:t>Payload/Information Field</a:t>
            </a:r>
            <a:r>
              <a:rPr lang="en-GB" dirty="0"/>
              <a:t> : This field carries the information that to be </a:t>
            </a:r>
            <a:r>
              <a:rPr lang="en-GB" dirty="0" err="1"/>
              <a:t>transfered</a:t>
            </a:r>
            <a:endParaRPr lang="en-GB" dirty="0"/>
          </a:p>
          <a:p>
            <a:r>
              <a:rPr lang="en-GB" dirty="0"/>
              <a:t> </a:t>
            </a:r>
          </a:p>
          <a:p>
            <a:r>
              <a:rPr lang="en-GB" b="1" dirty="0"/>
              <a:t>FCS Field</a:t>
            </a:r>
            <a:r>
              <a:rPr lang="en-GB" dirty="0"/>
              <a:t> : This field stands for Frame check Sequence and acts as error detection field in HDLC protocol</a:t>
            </a:r>
          </a:p>
          <a:p>
            <a:r>
              <a:rPr lang="en-GB" dirty="0"/>
              <a:t>Which includes the 16 bit CRC check bit</a:t>
            </a:r>
          </a:p>
        </p:txBody>
      </p:sp>
    </p:spTree>
    <p:extLst>
      <p:ext uri="{BB962C8B-B14F-4D97-AF65-F5344CB8AC3E}">
        <p14:creationId xmlns:p14="http://schemas.microsoft.com/office/powerpoint/2010/main" val="4124041210"/>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Frame models</a:t>
            </a:r>
            <a:endParaRPr lang="en-US" dirty="0"/>
          </a:p>
        </p:txBody>
      </p:sp>
      <p:sp>
        <p:nvSpPr>
          <p:cNvPr id="3" name="Content Placeholder 2"/>
          <p:cNvSpPr>
            <a:spLocks noGrp="1"/>
          </p:cNvSpPr>
          <p:nvPr>
            <p:ph idx="1"/>
          </p:nvPr>
        </p:nvSpPr>
        <p:spPr/>
        <p:txBody>
          <a:bodyPr>
            <a:normAutofit fontScale="92500" lnSpcReduction="10000"/>
          </a:bodyPr>
          <a:lstStyle/>
          <a:p>
            <a:r>
              <a:rPr lang="en-GB" b="1" dirty="0"/>
              <a:t>I- Frames - Information Frame</a:t>
            </a:r>
            <a:r>
              <a:rPr lang="en-GB" dirty="0"/>
              <a:t> - It is applied to encapsulate the user information from upper layer in the model and then then transmit to network channel. The control bit will 0 indicating that this is a I-Frame model</a:t>
            </a:r>
          </a:p>
          <a:p>
            <a:r>
              <a:rPr lang="en-GB" dirty="0"/>
              <a:t> </a:t>
            </a:r>
          </a:p>
          <a:p>
            <a:r>
              <a:rPr lang="en-GB" b="1" dirty="0"/>
              <a:t>S-Frame - Supervisory frames</a:t>
            </a:r>
            <a:r>
              <a:rPr lang="en-GB" dirty="0"/>
              <a:t> - Used for error and data flow control and does not contain the information field in the frame format. First two bits of the control field in 1 and 0 indicating S-Frame</a:t>
            </a:r>
          </a:p>
          <a:p>
            <a:r>
              <a:rPr lang="en-GB" dirty="0"/>
              <a:t> </a:t>
            </a:r>
          </a:p>
          <a:p>
            <a:r>
              <a:rPr lang="en-GB" b="1" dirty="0"/>
              <a:t>U-Frame - Un-numbered frame</a:t>
            </a:r>
            <a:r>
              <a:rPr lang="en-GB" dirty="0"/>
              <a:t> - used for system management and exchanging information between the connected network devices</a:t>
            </a:r>
          </a:p>
          <a:p>
            <a:endParaRPr lang="en-US" dirty="0"/>
          </a:p>
        </p:txBody>
      </p:sp>
    </p:spTree>
    <p:extLst>
      <p:ext uri="{BB962C8B-B14F-4D97-AF65-F5344CB8AC3E}">
        <p14:creationId xmlns:p14="http://schemas.microsoft.com/office/powerpoint/2010/main" val="235795724"/>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PPP- Introduction</a:t>
            </a:r>
            <a:endParaRPr lang="en-US" dirty="0"/>
          </a:p>
        </p:txBody>
      </p:sp>
      <p:sp>
        <p:nvSpPr>
          <p:cNvPr id="3" name="Content Placeholder 2"/>
          <p:cNvSpPr>
            <a:spLocks noGrp="1"/>
          </p:cNvSpPr>
          <p:nvPr>
            <p:ph idx="1"/>
          </p:nvPr>
        </p:nvSpPr>
        <p:spPr/>
        <p:txBody>
          <a:bodyPr>
            <a:normAutofit fontScale="92500" lnSpcReduction="10000"/>
          </a:bodyPr>
          <a:lstStyle/>
          <a:p>
            <a:r>
              <a:rPr lang="en-GB" dirty="0"/>
              <a:t>Used to make point to point communication.</a:t>
            </a:r>
          </a:p>
          <a:p>
            <a:r>
              <a:rPr lang="en-GB" dirty="0"/>
              <a:t>WAN protocol</a:t>
            </a:r>
          </a:p>
          <a:p>
            <a:r>
              <a:rPr lang="en-GB" dirty="0"/>
              <a:t>Widely used in broadband communication</a:t>
            </a:r>
          </a:p>
          <a:p>
            <a:r>
              <a:rPr lang="en-GB" dirty="0"/>
              <a:t>Home computers ------------&gt; Servers</a:t>
            </a:r>
          </a:p>
          <a:p>
            <a:pPr>
              <a:buNone/>
            </a:pPr>
            <a:endParaRPr lang="en-GB" dirty="0" smtClean="0"/>
          </a:p>
          <a:p>
            <a:pPr>
              <a:buNone/>
            </a:pPr>
            <a:r>
              <a:rPr lang="en-GB" dirty="0" smtClean="0"/>
              <a:t>Services</a:t>
            </a:r>
            <a:r>
              <a:rPr lang="en-GB" dirty="0"/>
              <a:t>:</a:t>
            </a:r>
          </a:p>
          <a:p>
            <a:pPr fontAlgn="ctr"/>
            <a:r>
              <a:rPr lang="en-GB" dirty="0"/>
              <a:t>Authentication</a:t>
            </a:r>
          </a:p>
          <a:p>
            <a:pPr fontAlgn="ctr"/>
            <a:r>
              <a:rPr lang="en-GB" dirty="0"/>
              <a:t>Frames - Send frames between the data link layer of one device to another device</a:t>
            </a:r>
          </a:p>
          <a:p>
            <a:pPr fontAlgn="ctr"/>
            <a:r>
              <a:rPr lang="en-GB" dirty="0"/>
              <a:t>Multilink - Newer version support multiple connection </a:t>
            </a:r>
          </a:p>
          <a:p>
            <a:endParaRPr lang="en-US" dirty="0"/>
          </a:p>
        </p:txBody>
      </p:sp>
    </p:spTree>
    <p:extLst>
      <p:ext uri="{BB962C8B-B14F-4D97-AF65-F5344CB8AC3E}">
        <p14:creationId xmlns:p14="http://schemas.microsoft.com/office/powerpoint/2010/main" val="21156456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a:xfrm>
            <a:off x="2057400" y="1419244"/>
            <a:ext cx="4895856" cy="4724400"/>
          </a:xfrm>
        </p:spPr>
        <p:txBody>
          <a:bodyPr/>
          <a:lstStyle/>
          <a:p>
            <a:pPr>
              <a:buNone/>
            </a:pPr>
            <a:r>
              <a:rPr lang="en-US" b="1" i="1" dirty="0" smtClean="0">
                <a:solidFill>
                  <a:srgbClr val="002060"/>
                </a:solidFill>
              </a:rPr>
              <a:t>Hub</a:t>
            </a:r>
            <a:endParaRPr lang="en-US" b="1" dirty="0" smtClean="0">
              <a:solidFill>
                <a:srgbClr val="002060"/>
              </a:solidFill>
            </a:endParaRPr>
          </a:p>
          <a:p>
            <a:r>
              <a:rPr lang="en-US" dirty="0" err="1" smtClean="0"/>
              <a:t>Piranti</a:t>
            </a:r>
            <a:r>
              <a:rPr lang="en-US" dirty="0" smtClean="0"/>
              <a:t> yang </a:t>
            </a:r>
            <a:r>
              <a:rPr lang="en-US" dirty="0" err="1" smtClean="0"/>
              <a:t>mempunyai</a:t>
            </a:r>
            <a:r>
              <a:rPr lang="en-US" dirty="0" smtClean="0"/>
              <a:t> </a:t>
            </a:r>
            <a:r>
              <a:rPr lang="en-US" dirty="0" err="1" smtClean="0"/>
              <a:t>banyak</a:t>
            </a:r>
            <a:r>
              <a:rPr lang="en-US" dirty="0" smtClean="0"/>
              <a:t> port (</a:t>
            </a:r>
            <a:r>
              <a:rPr lang="en-US" i="1" dirty="0" smtClean="0"/>
              <a:t>multi port</a:t>
            </a:r>
            <a:r>
              <a:rPr lang="en-US" dirty="0" smtClean="0"/>
              <a:t>) </a:t>
            </a:r>
            <a:r>
              <a:rPr lang="en-US" dirty="0" err="1" smtClean="0"/>
              <a:t>sebagai</a:t>
            </a:r>
            <a:r>
              <a:rPr lang="en-US" dirty="0" smtClean="0"/>
              <a:t> </a:t>
            </a:r>
            <a:r>
              <a:rPr lang="en-US" dirty="0" err="1" smtClean="0"/>
              <a:t>pusat</a:t>
            </a:r>
            <a:r>
              <a:rPr lang="en-US" dirty="0" smtClean="0"/>
              <a:t> </a:t>
            </a:r>
            <a:r>
              <a:rPr lang="en-US" dirty="0" err="1" smtClean="0"/>
              <a:t>pada</a:t>
            </a:r>
            <a:r>
              <a:rPr lang="en-US" dirty="0" smtClean="0"/>
              <a:t> </a:t>
            </a:r>
            <a:r>
              <a:rPr lang="en-US" dirty="0" err="1" smtClean="0"/>
              <a:t>jaringan</a:t>
            </a:r>
            <a:r>
              <a:rPr lang="en-US" dirty="0" smtClean="0"/>
              <a:t> </a:t>
            </a:r>
            <a:r>
              <a:rPr lang="en-US" dirty="0" err="1" smtClean="0"/>
              <a:t>topologi</a:t>
            </a:r>
            <a:r>
              <a:rPr lang="en-US" dirty="0" smtClean="0"/>
              <a:t> </a:t>
            </a:r>
            <a:r>
              <a:rPr lang="en-US" dirty="0" err="1" smtClean="0"/>
              <a:t>bintang</a:t>
            </a:r>
            <a:r>
              <a:rPr lang="id-ID" dirty="0" smtClean="0"/>
              <a:t> (</a:t>
            </a:r>
            <a:r>
              <a:rPr lang="id-ID" i="1" dirty="0" smtClean="0"/>
              <a:t>star</a:t>
            </a:r>
            <a:r>
              <a:rPr lang="id-ID" dirty="0" smtClean="0"/>
              <a:t>)</a:t>
            </a:r>
            <a:endParaRPr lang="en-US" dirty="0" smtClean="0"/>
          </a:p>
          <a:p>
            <a:r>
              <a:rPr lang="en-US" dirty="0" smtClean="0"/>
              <a:t>Hub </a:t>
            </a:r>
            <a:r>
              <a:rPr lang="en-US" dirty="0" err="1" smtClean="0"/>
              <a:t>aktif</a:t>
            </a:r>
            <a:r>
              <a:rPr lang="en-US" dirty="0" smtClean="0"/>
              <a:t> </a:t>
            </a:r>
            <a:r>
              <a:rPr lang="en-US" dirty="0" err="1" smtClean="0"/>
              <a:t>menghubungkan</a:t>
            </a:r>
            <a:r>
              <a:rPr lang="en-US" dirty="0" smtClean="0"/>
              <a:t> </a:t>
            </a:r>
            <a:r>
              <a:rPr lang="en-US" dirty="0" err="1" smtClean="0"/>
              <a:t>saluran</a:t>
            </a:r>
            <a:r>
              <a:rPr lang="en-US" dirty="0" smtClean="0"/>
              <a:t> </a:t>
            </a:r>
            <a:r>
              <a:rPr lang="en-US" dirty="0" err="1" smtClean="0"/>
              <a:t>antar</a:t>
            </a:r>
            <a:r>
              <a:rPr lang="en-US" dirty="0" smtClean="0"/>
              <a:t> server</a:t>
            </a:r>
          </a:p>
          <a:p>
            <a:r>
              <a:rPr lang="en-US" dirty="0" smtClean="0"/>
              <a:t>Hub </a:t>
            </a:r>
            <a:r>
              <a:rPr lang="en-US" dirty="0" err="1" smtClean="0"/>
              <a:t>pasif</a:t>
            </a:r>
            <a:r>
              <a:rPr lang="en-US" dirty="0" smtClean="0"/>
              <a:t> </a:t>
            </a:r>
            <a:r>
              <a:rPr lang="en-US" dirty="0" err="1" smtClean="0"/>
              <a:t>berfungsi</a:t>
            </a:r>
            <a:r>
              <a:rPr lang="en-US" dirty="0" smtClean="0"/>
              <a:t> </a:t>
            </a:r>
            <a:r>
              <a:rPr lang="en-US" dirty="0" err="1" smtClean="0"/>
              <a:t>membagi</a:t>
            </a:r>
            <a:r>
              <a:rPr lang="en-US" dirty="0" smtClean="0"/>
              <a:t> </a:t>
            </a:r>
            <a:r>
              <a:rPr lang="en-US" dirty="0" err="1" smtClean="0"/>
              <a:t>saluran</a:t>
            </a:r>
            <a:r>
              <a:rPr lang="en-US" dirty="0" smtClean="0"/>
              <a:t> </a:t>
            </a:r>
            <a:r>
              <a:rPr lang="en-US" dirty="0" err="1" smtClean="0"/>
              <a:t>dari</a:t>
            </a:r>
            <a:r>
              <a:rPr lang="en-US" dirty="0" smtClean="0"/>
              <a:t> </a:t>
            </a:r>
            <a:r>
              <a:rPr lang="en-US" i="1" dirty="0" smtClean="0"/>
              <a:t>server</a:t>
            </a:r>
            <a:r>
              <a:rPr lang="en-US" dirty="0" smtClean="0"/>
              <a:t> </a:t>
            </a:r>
            <a:r>
              <a:rPr lang="en-US" dirty="0" err="1" smtClean="0"/>
              <a:t>ke</a:t>
            </a:r>
            <a:r>
              <a:rPr lang="en-US" dirty="0" smtClean="0"/>
              <a:t> </a:t>
            </a:r>
            <a:r>
              <a:rPr lang="en-US" dirty="0" err="1" smtClean="0"/>
              <a:t>beberapa</a:t>
            </a:r>
            <a:r>
              <a:rPr lang="en-US" dirty="0" smtClean="0"/>
              <a:t> </a:t>
            </a:r>
            <a:r>
              <a:rPr lang="en-US" dirty="0" err="1" smtClean="0"/>
              <a:t>saluran</a:t>
            </a:r>
            <a:r>
              <a:rPr lang="en-US" dirty="0" smtClean="0"/>
              <a:t> </a:t>
            </a:r>
            <a:r>
              <a:rPr lang="en-US" dirty="0" err="1" smtClean="0"/>
              <a:t>pada</a:t>
            </a:r>
            <a:r>
              <a:rPr lang="en-US" dirty="0" smtClean="0"/>
              <a:t> </a:t>
            </a:r>
            <a:r>
              <a:rPr lang="en-US" dirty="0" err="1" smtClean="0"/>
              <a:t>tiap</a:t>
            </a:r>
            <a:r>
              <a:rPr lang="en-US" dirty="0" smtClean="0"/>
              <a:t> </a:t>
            </a:r>
            <a:r>
              <a:rPr lang="en-US" dirty="0" err="1" smtClean="0"/>
              <a:t>komputer</a:t>
            </a:r>
            <a:endParaRPr lang="en-US" dirty="0" smtClean="0"/>
          </a:p>
          <a:p>
            <a:endParaRPr lang="en-US" dirty="0" smtClean="0"/>
          </a:p>
          <a:p>
            <a:endParaRPr lang="en-US" dirty="0" smtClean="0"/>
          </a:p>
          <a:p>
            <a:endParaRPr lang="en-US" dirty="0"/>
          </a:p>
        </p:txBody>
      </p:sp>
      <p:graphicFrame>
        <p:nvGraphicFramePr>
          <p:cNvPr id="48130" name="Object 3"/>
          <p:cNvGraphicFramePr>
            <a:graphicFrameLocks noChangeAspect="1"/>
          </p:cNvGraphicFramePr>
          <p:nvPr/>
        </p:nvGraphicFramePr>
        <p:xfrm>
          <a:off x="7096132" y="2071678"/>
          <a:ext cx="3571868" cy="2749634"/>
        </p:xfrm>
        <a:graphic>
          <a:graphicData uri="http://schemas.openxmlformats.org/presentationml/2006/ole">
            <mc:AlternateContent xmlns:mc="http://schemas.openxmlformats.org/markup-compatibility/2006">
              <mc:Choice xmlns:v="urn:schemas-microsoft-com:vml" Requires="v">
                <p:oleObj spid="_x0000_s6159" name="ABC FlowCharter" r:id="rId3" imgW="4660560" imgH="4188960" progId="">
                  <p:embed/>
                </p:oleObj>
              </mc:Choice>
              <mc:Fallback>
                <p:oleObj name="ABC FlowCharter" r:id="rId3" imgW="4660560" imgH="4188960" progId="">
                  <p:embed/>
                  <p:pic>
                    <p:nvPicPr>
                      <p:cNvPr id="4813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132" y="2071678"/>
                        <a:ext cx="3571868" cy="2749634"/>
                      </a:xfrm>
                      <a:prstGeom prst="rect">
                        <a:avLst/>
                      </a:prstGeom>
                      <a:solidFill>
                        <a:srgbClr val="EAEAEA"/>
                      </a:soli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8" descr="cisco2"/>
          <p:cNvPicPr>
            <a:picLocks noChangeAspect="1" noChangeArrowheads="1"/>
          </p:cNvPicPr>
          <p:nvPr/>
        </p:nvPicPr>
        <p:blipFill>
          <a:blip r:embed="rId5" cstate="print"/>
          <a:srcRect/>
          <a:stretch>
            <a:fillRect/>
          </a:stretch>
        </p:blipFill>
        <p:spPr bwMode="auto">
          <a:xfrm>
            <a:off x="7810512" y="4857760"/>
            <a:ext cx="1828800" cy="1371600"/>
          </a:xfrm>
          <a:prstGeom prst="rect">
            <a:avLst/>
          </a:prstGeom>
          <a:noFill/>
        </p:spPr>
      </p:pic>
    </p:spTree>
    <p:extLst>
      <p:ext uri="{BB962C8B-B14F-4D97-AF65-F5344CB8AC3E}">
        <p14:creationId xmlns:p14="http://schemas.microsoft.com/office/powerpoint/2010/main" val="2550223880"/>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PPP - Frame</a:t>
            </a:r>
            <a:endParaRPr lang="en-US" dirty="0"/>
          </a:p>
        </p:txBody>
      </p:sp>
      <p:sp>
        <p:nvSpPr>
          <p:cNvPr id="3" name="Content Placeholder 2"/>
          <p:cNvSpPr>
            <a:spLocks noGrp="1"/>
          </p:cNvSpPr>
          <p:nvPr>
            <p:ph idx="1"/>
          </p:nvPr>
        </p:nvSpPr>
        <p:spPr/>
        <p:txBody>
          <a:bodyPr>
            <a:normAutofit fontScale="85000" lnSpcReduction="20000"/>
          </a:bodyPr>
          <a:lstStyle/>
          <a:p>
            <a:r>
              <a:rPr lang="en-GB" b="1" dirty="0"/>
              <a:t>Flag</a:t>
            </a:r>
            <a:r>
              <a:rPr lang="en-GB" dirty="0"/>
              <a:t> : Indicating Beginning and Termination of frame. It is of the form 01111110</a:t>
            </a:r>
          </a:p>
          <a:p>
            <a:pPr>
              <a:buNone/>
            </a:pPr>
            <a:r>
              <a:rPr lang="en-GB" dirty="0"/>
              <a:t> </a:t>
            </a:r>
          </a:p>
          <a:p>
            <a:r>
              <a:rPr lang="en-GB" b="1" dirty="0"/>
              <a:t>Address</a:t>
            </a:r>
            <a:r>
              <a:rPr lang="en-GB" dirty="0"/>
              <a:t> : Address of the receiver. If we are trying to broadcast something then the address will 11111111</a:t>
            </a:r>
          </a:p>
          <a:p>
            <a:pPr>
              <a:buNone/>
            </a:pPr>
            <a:endParaRPr lang="en-GB" b="1" dirty="0"/>
          </a:p>
          <a:p>
            <a:r>
              <a:rPr lang="en-GB" b="1" dirty="0"/>
              <a:t>Control</a:t>
            </a:r>
            <a:r>
              <a:rPr lang="en-GB" dirty="0"/>
              <a:t> : Error control</a:t>
            </a:r>
          </a:p>
          <a:p>
            <a:pPr>
              <a:buNone/>
            </a:pPr>
            <a:endParaRPr lang="en-GB" dirty="0"/>
          </a:p>
          <a:p>
            <a:r>
              <a:rPr lang="en-GB" b="1" dirty="0"/>
              <a:t>Protocol</a:t>
            </a:r>
            <a:r>
              <a:rPr lang="en-GB" dirty="0"/>
              <a:t> : Tells what type of data is being </a:t>
            </a:r>
            <a:r>
              <a:rPr lang="en-GB" dirty="0" err="1" smtClean="0"/>
              <a:t>transfered</a:t>
            </a:r>
            <a:r>
              <a:rPr lang="en-GB" dirty="0"/>
              <a:t> </a:t>
            </a:r>
          </a:p>
          <a:p>
            <a:r>
              <a:rPr lang="en-GB" b="1" dirty="0"/>
              <a:t>Payload/Data</a:t>
            </a:r>
            <a:r>
              <a:rPr lang="en-GB" dirty="0"/>
              <a:t> : Actual data</a:t>
            </a:r>
          </a:p>
          <a:p>
            <a:pPr>
              <a:buNone/>
            </a:pPr>
            <a:r>
              <a:rPr lang="en-GB" dirty="0"/>
              <a:t> </a:t>
            </a:r>
          </a:p>
          <a:p>
            <a:r>
              <a:rPr lang="en-GB" b="1" dirty="0"/>
              <a:t>FCS</a:t>
            </a:r>
            <a:r>
              <a:rPr lang="en-GB" dirty="0"/>
              <a:t>: Contains the CRC to correct the errors if any.</a:t>
            </a:r>
          </a:p>
          <a:p>
            <a:endParaRPr lang="en-US" dirty="0"/>
          </a:p>
        </p:txBody>
      </p:sp>
    </p:spTree>
    <p:extLst>
      <p:ext uri="{BB962C8B-B14F-4D97-AF65-F5344CB8AC3E}">
        <p14:creationId xmlns:p14="http://schemas.microsoft.com/office/powerpoint/2010/main" val="1611287767"/>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Byte stuffing</a:t>
            </a:r>
            <a:endParaRPr lang="en-US" dirty="0"/>
          </a:p>
        </p:txBody>
      </p:sp>
      <p:sp>
        <p:nvSpPr>
          <p:cNvPr id="3" name="Content Placeholder 2"/>
          <p:cNvSpPr>
            <a:spLocks noGrp="1"/>
          </p:cNvSpPr>
          <p:nvPr>
            <p:ph idx="1"/>
          </p:nvPr>
        </p:nvSpPr>
        <p:spPr/>
        <p:txBody>
          <a:bodyPr/>
          <a:lstStyle/>
          <a:p>
            <a:r>
              <a:rPr lang="en-GB" dirty="0"/>
              <a:t>Why byte stuffing ?</a:t>
            </a:r>
          </a:p>
          <a:p>
            <a:r>
              <a:rPr lang="en-GB" dirty="0"/>
              <a:t>It is process adding an extra byte whenever there is a flag sequence appear in payload. It is added so that the receiver will not take it as the end of the frame</a:t>
            </a:r>
          </a:p>
          <a:p>
            <a:endParaRPr lang="en-US" dirty="0"/>
          </a:p>
        </p:txBody>
      </p:sp>
    </p:spTree>
    <p:extLst>
      <p:ext uri="{BB962C8B-B14F-4D97-AF65-F5344CB8AC3E}">
        <p14:creationId xmlns:p14="http://schemas.microsoft.com/office/powerpoint/2010/main" val="2853367329"/>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Multiple access Control</a:t>
            </a:r>
            <a:endParaRPr lang="en-US" dirty="0"/>
          </a:p>
        </p:txBody>
      </p:sp>
      <p:sp>
        <p:nvSpPr>
          <p:cNvPr id="3" name="Content Placeholder 2"/>
          <p:cNvSpPr>
            <a:spLocks noGrp="1"/>
          </p:cNvSpPr>
          <p:nvPr>
            <p:ph idx="1"/>
          </p:nvPr>
        </p:nvSpPr>
        <p:spPr/>
        <p:txBody>
          <a:bodyPr/>
          <a:lstStyle/>
          <a:p>
            <a:pPr fontAlgn="base"/>
            <a:r>
              <a:rPr lang="en-GB" dirty="0"/>
              <a:t>The Data Link Layer is responsible for transmission of data between two nodes. Its main functions are- </a:t>
            </a:r>
          </a:p>
          <a:p>
            <a:pPr fontAlgn="base"/>
            <a:r>
              <a:rPr lang="en-GB" dirty="0"/>
              <a:t>Data Link Control</a:t>
            </a:r>
          </a:p>
          <a:p>
            <a:pPr fontAlgn="base"/>
            <a:r>
              <a:rPr lang="en-GB" dirty="0"/>
              <a:t>Multiple Access Control</a:t>
            </a:r>
          </a:p>
        </p:txBody>
      </p:sp>
    </p:spTree>
    <p:extLst>
      <p:ext uri="{BB962C8B-B14F-4D97-AF65-F5344CB8AC3E}">
        <p14:creationId xmlns:p14="http://schemas.microsoft.com/office/powerpoint/2010/main" val="157416302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GB" b="1" dirty="0"/>
              <a:t>Data Link control –</a:t>
            </a:r>
            <a:r>
              <a:rPr lang="en-GB" dirty="0"/>
              <a:t> </a:t>
            </a:r>
            <a:r>
              <a:rPr lang="en-GB" dirty="0" smtClean="0"/>
              <a:t/>
            </a:r>
            <a:br>
              <a:rPr lang="en-GB" dirty="0" smtClean="0"/>
            </a:br>
            <a:r>
              <a:rPr lang="en-GB" dirty="0"/>
              <a:t>The data link control is responsible for reliable transmission of message over transmission channel by using techniques like framing, error control and flow control</a:t>
            </a:r>
            <a:r>
              <a:rPr lang="en-GB" dirty="0" smtClean="0"/>
              <a:t>.</a:t>
            </a:r>
          </a:p>
          <a:p>
            <a:r>
              <a:rPr lang="en-GB" b="1" dirty="0"/>
              <a:t>Multiple Access Control –</a:t>
            </a:r>
            <a:r>
              <a:rPr lang="en-GB" dirty="0"/>
              <a:t> </a:t>
            </a:r>
            <a:r>
              <a:rPr lang="en-GB" dirty="0" smtClean="0"/>
              <a:t/>
            </a:r>
            <a:br>
              <a:rPr lang="en-GB" dirty="0" smtClean="0"/>
            </a:br>
            <a:r>
              <a:rPr lang="en-GB" dirty="0"/>
              <a:t>If there is a dedicated link between the sender and the receiver then data link control layer is sufficient, however if there is no dedicated link present then multiple stations can access the channel simultaneously. Hence multiple access protocols are required to decrease collision and avoid crosstalk. </a:t>
            </a:r>
            <a:endParaRPr lang="en-US" dirty="0"/>
          </a:p>
        </p:txBody>
      </p:sp>
    </p:spTree>
    <p:extLst>
      <p:ext uri="{BB962C8B-B14F-4D97-AF65-F5344CB8AC3E}">
        <p14:creationId xmlns:p14="http://schemas.microsoft.com/office/powerpoint/2010/main" val="2772872600"/>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Multiple-access</a:t>
            </a:r>
            <a:endParaRPr lang="en-US" dirty="0"/>
          </a:p>
        </p:txBody>
      </p:sp>
      <p:pic>
        <p:nvPicPr>
          <p:cNvPr id="4" name="Content Placeholder 3" descr="image-260.png"/>
          <p:cNvPicPr>
            <a:picLocks noGrp="1" noChangeAspect="1"/>
          </p:cNvPicPr>
          <p:nvPr>
            <p:ph idx="1"/>
          </p:nvPr>
        </p:nvPicPr>
        <p:blipFill>
          <a:blip r:embed="rId2"/>
          <a:stretch>
            <a:fillRect/>
          </a:stretch>
        </p:blipFill>
        <p:spPr>
          <a:xfrm>
            <a:off x="2819400" y="1905000"/>
            <a:ext cx="7162800" cy="4114800"/>
          </a:xfrm>
        </p:spPr>
      </p:pic>
    </p:spTree>
    <p:extLst>
      <p:ext uri="{BB962C8B-B14F-4D97-AF65-F5344CB8AC3E}">
        <p14:creationId xmlns:p14="http://schemas.microsoft.com/office/powerpoint/2010/main" val="1418119563"/>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Random Access Protocols</a:t>
            </a:r>
            <a:endParaRPr lang="en-US" dirty="0"/>
          </a:p>
        </p:txBody>
      </p:sp>
      <p:sp>
        <p:nvSpPr>
          <p:cNvPr id="3" name="Content Placeholder 2"/>
          <p:cNvSpPr>
            <a:spLocks noGrp="1"/>
          </p:cNvSpPr>
          <p:nvPr>
            <p:ph idx="1"/>
          </p:nvPr>
        </p:nvSpPr>
        <p:spPr/>
        <p:txBody>
          <a:bodyPr/>
          <a:lstStyle/>
          <a:p>
            <a:r>
              <a:rPr lang="en-GB" b="1" dirty="0"/>
              <a:t>Random Access Protocol:</a:t>
            </a:r>
            <a:r>
              <a:rPr lang="en-GB" dirty="0"/>
              <a:t> In this, all stations have same superiority that is no station has more priority than another station. Any station can send data depending on medium’s state( idle or busy)</a:t>
            </a:r>
            <a:endParaRPr lang="en-US" dirty="0"/>
          </a:p>
        </p:txBody>
      </p:sp>
    </p:spTree>
    <p:extLst>
      <p:ext uri="{BB962C8B-B14F-4D97-AF65-F5344CB8AC3E}">
        <p14:creationId xmlns:p14="http://schemas.microsoft.com/office/powerpoint/2010/main" val="1529795637"/>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ALOHA</a:t>
            </a:r>
            <a:endParaRPr lang="en-US" dirty="0"/>
          </a:p>
        </p:txBody>
      </p:sp>
      <p:sp>
        <p:nvSpPr>
          <p:cNvPr id="3" name="Content Placeholder 2"/>
          <p:cNvSpPr>
            <a:spLocks noGrp="1"/>
          </p:cNvSpPr>
          <p:nvPr>
            <p:ph idx="1"/>
          </p:nvPr>
        </p:nvSpPr>
        <p:spPr/>
        <p:txBody>
          <a:bodyPr>
            <a:normAutofit fontScale="85000" lnSpcReduction="20000"/>
          </a:bodyPr>
          <a:lstStyle/>
          <a:p>
            <a:r>
              <a:rPr lang="en-GB" b="1" dirty="0"/>
              <a:t>ALOHA –</a:t>
            </a:r>
            <a:r>
              <a:rPr lang="en-GB" dirty="0"/>
              <a:t> It was designed for wireless LAN but is also applicable for shared medium. In this, multiple stations can transmit data at the same time and can hence lead to collision and data being garbled. </a:t>
            </a:r>
            <a:endParaRPr lang="en-GB" dirty="0" smtClean="0"/>
          </a:p>
          <a:p>
            <a:r>
              <a:rPr lang="en-GB" b="1" dirty="0"/>
              <a:t>Pure Aloha:</a:t>
            </a:r>
            <a:r>
              <a:rPr lang="en-GB" dirty="0"/>
              <a:t> </a:t>
            </a:r>
            <a:br>
              <a:rPr lang="en-GB" dirty="0"/>
            </a:br>
            <a:r>
              <a:rPr lang="en-GB" dirty="0"/>
              <a:t>When a station sends data it waits for an acknowledgement. If the acknowledgement doesn’t come within the allotted time then the station waits for a random amount of time called back-off time (Tb) and re-sends the data. Since different stations wait for different amount of time, the probability of further collision decreases. </a:t>
            </a:r>
          </a:p>
          <a:p>
            <a:r>
              <a:rPr lang="en-GB" b="1" dirty="0"/>
              <a:t>Slotted Aloha:</a:t>
            </a:r>
            <a:r>
              <a:rPr lang="en-GB" dirty="0"/>
              <a:t> </a:t>
            </a:r>
            <a:br>
              <a:rPr lang="en-GB" dirty="0"/>
            </a:br>
            <a:r>
              <a:rPr lang="en-GB" dirty="0"/>
              <a:t>It is similar to pure aloha, except that we divide time into slots and sending of data is allowed only at the beginning of these slots. If a station misses out the allowed time, it must wait for the next slot. This reduces the probability of collision. </a:t>
            </a:r>
          </a:p>
          <a:p>
            <a:endParaRPr lang="en-US" dirty="0"/>
          </a:p>
        </p:txBody>
      </p:sp>
    </p:spTree>
    <p:extLst>
      <p:ext uri="{BB962C8B-B14F-4D97-AF65-F5344CB8AC3E}">
        <p14:creationId xmlns:p14="http://schemas.microsoft.com/office/powerpoint/2010/main" val="2653495509"/>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CSMA</a:t>
            </a:r>
            <a:endParaRPr lang="en-US" dirty="0"/>
          </a:p>
        </p:txBody>
      </p:sp>
      <p:sp>
        <p:nvSpPr>
          <p:cNvPr id="3" name="Content Placeholder 2"/>
          <p:cNvSpPr>
            <a:spLocks noGrp="1"/>
          </p:cNvSpPr>
          <p:nvPr>
            <p:ph idx="1"/>
          </p:nvPr>
        </p:nvSpPr>
        <p:spPr/>
        <p:txBody>
          <a:bodyPr>
            <a:normAutofit/>
          </a:bodyPr>
          <a:lstStyle/>
          <a:p>
            <a:r>
              <a:rPr lang="en-GB" b="1" dirty="0"/>
              <a:t>CSMA –</a:t>
            </a:r>
            <a:r>
              <a:rPr lang="en-GB" dirty="0"/>
              <a:t> Carrier Sense Multiple Access ensures fewer collisions as the station is required to first sense the medium (for idle or busy) before transmitting data. If it is idle then it sends data, otherwise it waits till the channel becomes idle</a:t>
            </a:r>
            <a:r>
              <a:rPr lang="en-GB" dirty="0" smtClean="0"/>
              <a:t>.</a:t>
            </a:r>
          </a:p>
          <a:p>
            <a:r>
              <a:rPr lang="en-GB" b="1" dirty="0"/>
              <a:t>CSMA/CD – </a:t>
            </a:r>
            <a:r>
              <a:rPr lang="en-GB" dirty="0"/>
              <a:t>Carrier sense multiple access with collision detection. Stations can terminate transmission of data if collision is detected. </a:t>
            </a:r>
            <a:endParaRPr lang="en-GB" dirty="0" smtClean="0"/>
          </a:p>
          <a:p>
            <a:r>
              <a:rPr lang="en-GB" b="1" dirty="0"/>
              <a:t>CSMA/CA – </a:t>
            </a:r>
            <a:r>
              <a:rPr lang="en-GB" dirty="0"/>
              <a:t>Carrier sense multiple access with collision avoidance. The process of collisions detection involves sender receiving acknowledgement signals. </a:t>
            </a:r>
            <a:endParaRPr lang="en-US" dirty="0"/>
          </a:p>
        </p:txBody>
      </p:sp>
    </p:spTree>
    <p:extLst>
      <p:ext uri="{BB962C8B-B14F-4D97-AF65-F5344CB8AC3E}">
        <p14:creationId xmlns:p14="http://schemas.microsoft.com/office/powerpoint/2010/main" val="3128337970"/>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Controlled Access</a:t>
            </a:r>
            <a:endParaRPr lang="en-US" dirty="0"/>
          </a:p>
        </p:txBody>
      </p:sp>
      <p:sp>
        <p:nvSpPr>
          <p:cNvPr id="3" name="Content Placeholder 2"/>
          <p:cNvSpPr>
            <a:spLocks noGrp="1"/>
          </p:cNvSpPr>
          <p:nvPr>
            <p:ph idx="1"/>
          </p:nvPr>
        </p:nvSpPr>
        <p:spPr/>
        <p:txBody>
          <a:bodyPr>
            <a:normAutofit fontScale="85000" lnSpcReduction="20000"/>
          </a:bodyPr>
          <a:lstStyle/>
          <a:p>
            <a:pPr fontAlgn="base"/>
            <a:r>
              <a:rPr lang="en-GB" b="1" dirty="0"/>
              <a:t>Reservation</a:t>
            </a:r>
          </a:p>
          <a:p>
            <a:pPr fontAlgn="base"/>
            <a:r>
              <a:rPr lang="en-GB" dirty="0"/>
              <a:t>In the reservation method, a station needs to make a reservation before sending data.</a:t>
            </a:r>
          </a:p>
          <a:p>
            <a:pPr fontAlgn="base"/>
            <a:r>
              <a:rPr lang="en-GB" dirty="0"/>
              <a:t>The timeline has two kinds of periods:</a:t>
            </a:r>
          </a:p>
          <a:p>
            <a:pPr lvl="1" fontAlgn="base"/>
            <a:r>
              <a:rPr lang="en-GB" dirty="0"/>
              <a:t>Reservation interval of fixed time length</a:t>
            </a:r>
          </a:p>
          <a:p>
            <a:pPr lvl="1" fontAlgn="base"/>
            <a:r>
              <a:rPr lang="en-GB" dirty="0"/>
              <a:t>Data transmission period of variable frames</a:t>
            </a:r>
            <a:r>
              <a:rPr lang="en-GB" dirty="0" smtClean="0"/>
              <a:t>.</a:t>
            </a:r>
            <a:endParaRPr lang="en-GB" dirty="0"/>
          </a:p>
          <a:p>
            <a:pPr fontAlgn="base"/>
            <a:r>
              <a:rPr lang="en-GB" b="1" dirty="0"/>
              <a:t>Polling</a:t>
            </a:r>
          </a:p>
          <a:p>
            <a:pPr fontAlgn="base"/>
            <a:r>
              <a:rPr lang="en-GB" dirty="0"/>
              <a:t>Polling process is similar to the roll-call performed in class. Just like the teacher, a controller sends a message to each node in turn.</a:t>
            </a:r>
          </a:p>
          <a:p>
            <a:pPr fontAlgn="base"/>
            <a:r>
              <a:rPr lang="en-GB" dirty="0"/>
              <a:t>In this, one acts as a primary station(controller) and the others are secondary stations. All data exchanges must be made through the controller.</a:t>
            </a:r>
          </a:p>
          <a:p>
            <a:pPr fontAlgn="base"/>
            <a:r>
              <a:rPr lang="en-GB" dirty="0"/>
              <a:t>The message sent by the controller contains the address of the node being selected for granting access.</a:t>
            </a:r>
          </a:p>
          <a:p>
            <a:pPr lvl="1" fontAlgn="base">
              <a:buNone/>
            </a:pPr>
            <a:endParaRPr lang="en-GB" dirty="0"/>
          </a:p>
          <a:p>
            <a:endParaRPr lang="en-US" dirty="0"/>
          </a:p>
        </p:txBody>
      </p:sp>
    </p:spTree>
    <p:extLst>
      <p:ext uri="{BB962C8B-B14F-4D97-AF65-F5344CB8AC3E}">
        <p14:creationId xmlns:p14="http://schemas.microsoft.com/office/powerpoint/2010/main" val="1618503889"/>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fontAlgn="base"/>
            <a:r>
              <a:rPr lang="en-GB" b="1" dirty="0"/>
              <a:t>Token Passing</a:t>
            </a:r>
          </a:p>
          <a:p>
            <a:pPr fontAlgn="base"/>
            <a:r>
              <a:rPr lang="en-GB" dirty="0"/>
              <a:t>In token passing scheme, the stations are connected logically to each other in form of ring and access to stations is governed by tokens.</a:t>
            </a:r>
          </a:p>
          <a:p>
            <a:pPr fontAlgn="base"/>
            <a:r>
              <a:rPr lang="en-GB" dirty="0"/>
              <a:t>A token is a special bit pattern or a small message, which circulate from one station to the next in some predefined order.</a:t>
            </a:r>
          </a:p>
          <a:p>
            <a:endParaRPr lang="en-US" dirty="0"/>
          </a:p>
        </p:txBody>
      </p:sp>
    </p:spTree>
    <p:extLst>
      <p:ext uri="{BB962C8B-B14F-4D97-AF65-F5344CB8AC3E}">
        <p14:creationId xmlns:p14="http://schemas.microsoft.com/office/powerpoint/2010/main" val="1603720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a:xfrm>
            <a:off x="2057400" y="1419244"/>
            <a:ext cx="4895856" cy="4724400"/>
          </a:xfrm>
        </p:spPr>
        <p:txBody>
          <a:bodyPr/>
          <a:lstStyle/>
          <a:p>
            <a:pPr>
              <a:buNone/>
            </a:pPr>
            <a:r>
              <a:rPr lang="en-US" b="1" i="1" dirty="0" smtClean="0">
                <a:solidFill>
                  <a:srgbClr val="002060"/>
                </a:solidFill>
              </a:rPr>
              <a:t>Switch</a:t>
            </a:r>
            <a:endParaRPr lang="en-US" b="1" dirty="0" smtClean="0">
              <a:solidFill>
                <a:srgbClr val="002060"/>
              </a:solidFill>
            </a:endParaRPr>
          </a:p>
          <a:p>
            <a:r>
              <a:rPr lang="en-US" dirty="0" err="1" smtClean="0"/>
              <a:t>Sama</a:t>
            </a:r>
            <a:r>
              <a:rPr lang="en-US" dirty="0" smtClean="0"/>
              <a:t> </a:t>
            </a:r>
            <a:r>
              <a:rPr lang="en-US" dirty="0" err="1" smtClean="0"/>
              <a:t>dengan</a:t>
            </a:r>
            <a:r>
              <a:rPr lang="en-US" dirty="0" smtClean="0"/>
              <a:t> Hub, </a:t>
            </a:r>
            <a:r>
              <a:rPr lang="en-US" dirty="0" err="1" smtClean="0"/>
              <a:t>namun</a:t>
            </a:r>
            <a:r>
              <a:rPr lang="en-US" dirty="0" smtClean="0"/>
              <a:t> </a:t>
            </a:r>
            <a:r>
              <a:rPr lang="en-US" dirty="0" err="1" smtClean="0"/>
              <a:t>memiliki</a:t>
            </a:r>
            <a:r>
              <a:rPr lang="en-US" dirty="0" smtClean="0"/>
              <a:t> </a:t>
            </a:r>
            <a:r>
              <a:rPr lang="en-US" dirty="0" err="1" smtClean="0"/>
              <a:t>perbedaan</a:t>
            </a:r>
            <a:r>
              <a:rPr lang="en-US" dirty="0" smtClean="0"/>
              <a:t> </a:t>
            </a:r>
            <a:r>
              <a:rPr lang="en-US" dirty="0" err="1" smtClean="0"/>
              <a:t>fungsi</a:t>
            </a:r>
            <a:r>
              <a:rPr lang="en-US" dirty="0" smtClean="0"/>
              <a:t>. </a:t>
            </a:r>
            <a:r>
              <a:rPr lang="en-US" dirty="0" err="1" smtClean="0"/>
              <a:t>Jika</a:t>
            </a:r>
            <a:r>
              <a:rPr lang="en-US" dirty="0" smtClean="0"/>
              <a:t> hub, </a:t>
            </a:r>
            <a:r>
              <a:rPr lang="en-US" dirty="0" err="1" smtClean="0"/>
              <a:t>informasi</a:t>
            </a:r>
            <a:r>
              <a:rPr lang="en-US" dirty="0" smtClean="0"/>
              <a:t> yang </a:t>
            </a:r>
            <a:r>
              <a:rPr lang="en-US" dirty="0" err="1" smtClean="0"/>
              <a:t>datang</a:t>
            </a:r>
            <a:r>
              <a:rPr lang="en-US" dirty="0" smtClean="0"/>
              <a:t> </a:t>
            </a:r>
            <a:r>
              <a:rPr lang="en-US" dirty="0" err="1" smtClean="0"/>
              <a:t>dikirimkan</a:t>
            </a:r>
            <a:r>
              <a:rPr lang="en-US" dirty="0" smtClean="0"/>
              <a:t> </a:t>
            </a:r>
            <a:r>
              <a:rPr lang="en-US" dirty="0" err="1" smtClean="0"/>
              <a:t>semua</a:t>
            </a:r>
            <a:r>
              <a:rPr lang="en-US" dirty="0" smtClean="0"/>
              <a:t> </a:t>
            </a:r>
            <a:r>
              <a:rPr lang="en-US" dirty="0" err="1" smtClean="0"/>
              <a:t>ke</a:t>
            </a:r>
            <a:r>
              <a:rPr lang="en-US" dirty="0" smtClean="0"/>
              <a:t> </a:t>
            </a:r>
            <a:r>
              <a:rPr lang="en-US" dirty="0" err="1" smtClean="0"/>
              <a:t>komputer</a:t>
            </a:r>
            <a:r>
              <a:rPr lang="en-US" dirty="0" smtClean="0"/>
              <a:t> (broadcast). </a:t>
            </a:r>
          </a:p>
          <a:p>
            <a:r>
              <a:rPr lang="en-US" dirty="0" smtClean="0"/>
              <a:t>Switch </a:t>
            </a:r>
            <a:r>
              <a:rPr lang="en-US" dirty="0" err="1" smtClean="0"/>
              <a:t>memiliki</a:t>
            </a:r>
            <a:r>
              <a:rPr lang="en-US" dirty="0" smtClean="0"/>
              <a:t> </a:t>
            </a:r>
            <a:r>
              <a:rPr lang="en-US" dirty="0" err="1" smtClean="0"/>
              <a:t>fasilitas</a:t>
            </a:r>
            <a:r>
              <a:rPr lang="en-US" dirty="0" smtClean="0"/>
              <a:t> routing, </a:t>
            </a:r>
            <a:r>
              <a:rPr lang="en-US" dirty="0" err="1" smtClean="0"/>
              <a:t>sehingga</a:t>
            </a:r>
            <a:r>
              <a:rPr lang="en-US" dirty="0" smtClean="0"/>
              <a:t> </a:t>
            </a:r>
            <a:r>
              <a:rPr lang="en-US" dirty="0" err="1" smtClean="0"/>
              <a:t>informasi</a:t>
            </a:r>
            <a:r>
              <a:rPr lang="en-US" dirty="0" smtClean="0"/>
              <a:t> yang </a:t>
            </a:r>
            <a:r>
              <a:rPr lang="en-US" dirty="0" err="1" smtClean="0"/>
              <a:t>diterima</a:t>
            </a:r>
            <a:r>
              <a:rPr lang="en-US" dirty="0" smtClean="0"/>
              <a:t> </a:t>
            </a:r>
            <a:r>
              <a:rPr lang="en-US" dirty="0" err="1" smtClean="0"/>
              <a:t>hanya</a:t>
            </a:r>
            <a:r>
              <a:rPr lang="en-US" dirty="0" smtClean="0"/>
              <a:t> </a:t>
            </a:r>
            <a:r>
              <a:rPr lang="en-US" dirty="0" err="1" smtClean="0"/>
              <a:t>dikirimkan</a:t>
            </a:r>
            <a:r>
              <a:rPr lang="en-US" dirty="0" smtClean="0"/>
              <a:t> </a:t>
            </a:r>
            <a:r>
              <a:rPr lang="en-US" dirty="0" err="1" smtClean="0"/>
              <a:t>ke</a:t>
            </a:r>
            <a:r>
              <a:rPr lang="en-US" dirty="0" smtClean="0"/>
              <a:t> </a:t>
            </a:r>
            <a:r>
              <a:rPr lang="en-US" dirty="0" err="1" smtClean="0"/>
              <a:t>komputer</a:t>
            </a:r>
            <a:r>
              <a:rPr lang="en-US" dirty="0" smtClean="0"/>
              <a:t> </a:t>
            </a:r>
            <a:r>
              <a:rPr lang="en-US" dirty="0" err="1" smtClean="0"/>
              <a:t>tujuan</a:t>
            </a:r>
            <a:endParaRPr lang="en-US" dirty="0" smtClean="0"/>
          </a:p>
          <a:p>
            <a:endParaRPr lang="en-US" dirty="0"/>
          </a:p>
        </p:txBody>
      </p:sp>
      <p:pic>
        <p:nvPicPr>
          <p:cNvPr id="49155" name="Picture 3" descr="D:\JOB\NGAJAR\UDINUS\2013-FIK-TI Pengantar Teknologi Informasi (PTI)\Defri\PTI Teori\IMG\swicth.jpg"/>
          <p:cNvPicPr>
            <a:picLocks noChangeAspect="1" noChangeArrowheads="1"/>
          </p:cNvPicPr>
          <p:nvPr/>
        </p:nvPicPr>
        <p:blipFill>
          <a:blip r:embed="rId2" cstate="print"/>
          <a:srcRect/>
          <a:stretch>
            <a:fillRect/>
          </a:stretch>
        </p:blipFill>
        <p:spPr bwMode="auto">
          <a:xfrm>
            <a:off x="7024694" y="2143116"/>
            <a:ext cx="3643306" cy="1846588"/>
          </a:xfrm>
          <a:prstGeom prst="rect">
            <a:avLst/>
          </a:prstGeom>
          <a:noFill/>
        </p:spPr>
      </p:pic>
    </p:spTree>
    <p:extLst>
      <p:ext uri="{BB962C8B-B14F-4D97-AF65-F5344CB8AC3E}">
        <p14:creationId xmlns:p14="http://schemas.microsoft.com/office/powerpoint/2010/main" val="3988840857"/>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Channelization</a:t>
            </a:r>
            <a:endParaRPr lang="en-US" dirty="0"/>
          </a:p>
        </p:txBody>
      </p:sp>
      <p:sp>
        <p:nvSpPr>
          <p:cNvPr id="3" name="Content Placeholder 2"/>
          <p:cNvSpPr>
            <a:spLocks noGrp="1"/>
          </p:cNvSpPr>
          <p:nvPr>
            <p:ph idx="1"/>
          </p:nvPr>
        </p:nvSpPr>
        <p:spPr/>
        <p:txBody>
          <a:bodyPr>
            <a:normAutofit/>
          </a:bodyPr>
          <a:lstStyle/>
          <a:p>
            <a:r>
              <a:rPr lang="en-GB" b="1" dirty="0"/>
              <a:t>Channelization:</a:t>
            </a:r>
            <a:r>
              <a:rPr lang="en-GB" dirty="0"/>
              <a:t> </a:t>
            </a:r>
            <a:r>
              <a:rPr lang="en-GB" dirty="0" smtClean="0"/>
              <a:t/>
            </a:r>
            <a:br>
              <a:rPr lang="en-GB" dirty="0" smtClean="0"/>
            </a:br>
            <a:r>
              <a:rPr lang="en-GB" dirty="0"/>
              <a:t>In this, the available bandwidth of the link is shared in time, frequency and code to multiple stations to access channel simultaneously. </a:t>
            </a:r>
            <a:endParaRPr lang="en-GB" dirty="0" smtClean="0"/>
          </a:p>
          <a:p>
            <a:r>
              <a:rPr lang="en-GB" b="1" dirty="0"/>
              <a:t>Frequency Division Multiple Access (FDMA) – </a:t>
            </a:r>
            <a:r>
              <a:rPr lang="en-GB" dirty="0"/>
              <a:t>The available bandwidth is divided into equal bands so that each station can be allocated its own band</a:t>
            </a:r>
            <a:r>
              <a:rPr lang="en-GB" dirty="0" smtClean="0"/>
              <a:t>.</a:t>
            </a:r>
          </a:p>
          <a:p>
            <a:r>
              <a:rPr lang="en-GB" b="1" dirty="0"/>
              <a:t>Time Division Multiple Access (TDMA) – </a:t>
            </a:r>
            <a:r>
              <a:rPr lang="en-GB" dirty="0"/>
              <a:t>In this, the bandwidth is shared between multiple stations. To avoid collision time is divided into slots and stations are allotted these slots to transmit data.</a:t>
            </a:r>
            <a:endParaRPr lang="en-US" dirty="0"/>
          </a:p>
        </p:txBody>
      </p:sp>
    </p:spTree>
    <p:extLst>
      <p:ext uri="{BB962C8B-B14F-4D97-AF65-F5344CB8AC3E}">
        <p14:creationId xmlns:p14="http://schemas.microsoft.com/office/powerpoint/2010/main" val="1268036225"/>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lstStyle/>
          <a:p>
            <a:pPr marL="0" indent="0">
              <a:buNone/>
            </a:pPr>
            <a:r>
              <a:rPr lang="en-US" sz="6000" dirty="0" smtClean="0">
                <a:solidFill>
                  <a:schemeClr val="accent6">
                    <a:lumMod val="40000"/>
                    <a:lumOff val="60000"/>
                  </a:schemeClr>
                </a:solidFill>
              </a:rPr>
              <a:t>Network Layer</a:t>
            </a:r>
            <a:endParaRPr lang="en-US" sz="6000" dirty="0">
              <a:solidFill>
                <a:schemeClr val="accent6">
                  <a:lumMod val="40000"/>
                  <a:lumOff val="60000"/>
                </a:schemeClr>
              </a:solidFill>
            </a:endParaRPr>
          </a:p>
          <a:p>
            <a:pPr marL="0" indent="0">
              <a:buNone/>
            </a:pPr>
            <a:endParaRPr lang="en-US" dirty="0">
              <a:solidFill>
                <a:schemeClr val="accent6">
                  <a:lumMod val="40000"/>
                  <a:lumOff val="60000"/>
                </a:schemeClr>
              </a:solidFill>
            </a:endParaRPr>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308324"/>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a:t>
            </a:r>
            <a:r>
              <a:rPr lang="en-US" dirty="0">
                <a:solidFill>
                  <a:schemeClr val="accent6">
                    <a:lumMod val="40000"/>
                    <a:lumOff val="60000"/>
                  </a:schemeClr>
                </a:solidFill>
              </a:rPr>
              <a:t>Data</a:t>
            </a: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solidFill>
                  <a:schemeClr val="accent6">
                    <a:lumMod val="40000"/>
                    <a:lumOff val="60000"/>
                  </a:schemeClr>
                </a:solidFill>
              </a:rPr>
              <a:t>Data Link Control</a:t>
            </a:r>
          </a:p>
          <a:p>
            <a:r>
              <a:rPr lang="en-US" strike="sngStrike" dirty="0">
                <a:solidFill>
                  <a:schemeClr val="accent6">
                    <a:lumMod val="40000"/>
                    <a:lumOff val="60000"/>
                  </a:schemeClr>
                </a:solidFill>
              </a:rPr>
              <a:t>Multiplexing</a:t>
            </a:r>
          </a:p>
          <a:p>
            <a:r>
              <a:rPr lang="en-US" dirty="0">
                <a:solidFill>
                  <a:schemeClr val="accent6">
                    <a:lumMod val="40000"/>
                    <a:lumOff val="60000"/>
                  </a:schemeClr>
                </a:solidFill>
              </a:rPr>
              <a:t>Switching</a:t>
            </a:r>
          </a:p>
          <a:p>
            <a:r>
              <a:rPr lang="en-US" dirty="0">
                <a:solidFill>
                  <a:schemeClr val="accent6">
                    <a:lumMod val="40000"/>
                    <a:lumOff val="60000"/>
                  </a:schemeClr>
                </a:solidFill>
              </a:rPr>
              <a:t>Medium Access Sublayer</a:t>
            </a:r>
          </a:p>
          <a:p>
            <a:r>
              <a:rPr lang="en-US" dirty="0">
                <a:solidFill>
                  <a:schemeClr val="accent6">
                    <a:lumMod val="40000"/>
                    <a:lumOff val="60000"/>
                  </a:schemeClr>
                </a:solidFill>
              </a:rPr>
              <a:t>Network Layer</a:t>
            </a:r>
          </a:p>
        </p:txBody>
      </p:sp>
      <p:sp>
        <p:nvSpPr>
          <p:cNvPr id="6" name="Content Placeholder 2"/>
          <p:cNvSpPr txBox="1">
            <a:spLocks/>
          </p:cNvSpPr>
          <p:nvPr/>
        </p:nvSpPr>
        <p:spPr>
          <a:xfrm>
            <a:off x="3584864" y="3345873"/>
            <a:ext cx="5933209" cy="1070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000" dirty="0" smtClean="0">
                <a:solidFill>
                  <a:schemeClr val="accent6">
                    <a:lumMod val="40000"/>
                    <a:lumOff val="60000"/>
                  </a:schemeClr>
                </a:solidFill>
              </a:rPr>
              <a:t>Transport Layer</a:t>
            </a:r>
          </a:p>
          <a:p>
            <a:pPr marL="0" indent="0">
              <a:buFont typeface="Arial" panose="020B0604020202020204" pitchFamily="34" charset="0"/>
              <a:buNone/>
            </a:pPr>
            <a:endParaRPr lang="en-US" dirty="0">
              <a:solidFill>
                <a:schemeClr val="accent6">
                  <a:lumMod val="40000"/>
                  <a:lumOff val="60000"/>
                </a:schemeClr>
              </a:solidFill>
            </a:endParaRPr>
          </a:p>
        </p:txBody>
      </p:sp>
    </p:spTree>
    <p:extLst>
      <p:ext uri="{BB962C8B-B14F-4D97-AF65-F5344CB8AC3E}">
        <p14:creationId xmlns:p14="http://schemas.microsoft.com/office/powerpoint/2010/main" val="1903462845"/>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smtClean="0"/>
              <a:t>Outlines</a:t>
            </a:r>
            <a:endParaRPr lang="id-ID" dirty="0" smtClean="0"/>
          </a:p>
        </p:txBody>
      </p:sp>
      <p:sp>
        <p:nvSpPr>
          <p:cNvPr id="6147" name="Content Placeholder 2"/>
          <p:cNvSpPr>
            <a:spLocks noGrp="1"/>
          </p:cNvSpPr>
          <p:nvPr>
            <p:ph idx="1"/>
          </p:nvPr>
        </p:nvSpPr>
        <p:spPr/>
        <p:txBody>
          <a:bodyPr/>
          <a:lstStyle/>
          <a:p>
            <a:pPr marL="0" lvl="0" indent="0">
              <a:buNone/>
            </a:pPr>
            <a:r>
              <a:rPr lang="id-ID" dirty="0"/>
              <a:t>Fungsi Network Layer</a:t>
            </a:r>
          </a:p>
          <a:p>
            <a:pPr marL="0" lvl="0" indent="0">
              <a:buNone/>
            </a:pPr>
            <a:r>
              <a:rPr lang="en-US" dirty="0" err="1"/>
              <a:t>Protokol</a:t>
            </a:r>
            <a:r>
              <a:rPr lang="en-US" dirty="0"/>
              <a:t> </a:t>
            </a:r>
            <a:r>
              <a:rPr lang="en-US" dirty="0" err="1"/>
              <a:t>Komunikasi</a:t>
            </a:r>
            <a:r>
              <a:rPr lang="en-US" dirty="0"/>
              <a:t> Data</a:t>
            </a:r>
            <a:endParaRPr lang="id-ID" dirty="0"/>
          </a:p>
          <a:p>
            <a:pPr marL="0" lvl="0" indent="0">
              <a:buNone/>
            </a:pPr>
            <a:r>
              <a:rPr lang="en-US" dirty="0" err="1"/>
              <a:t>Konsep</a:t>
            </a:r>
            <a:r>
              <a:rPr lang="en-US" dirty="0"/>
              <a:t> </a:t>
            </a:r>
            <a:r>
              <a:rPr lang="en-US" dirty="0" err="1"/>
              <a:t>Pengalamatan</a:t>
            </a:r>
            <a:r>
              <a:rPr lang="en-US" dirty="0"/>
              <a:t> </a:t>
            </a:r>
            <a:r>
              <a:rPr lang="id-ID" dirty="0"/>
              <a:t>Logis (IP)</a:t>
            </a:r>
          </a:p>
          <a:p>
            <a:pPr marL="0" lvl="0" indent="0">
              <a:buNone/>
            </a:pPr>
            <a:r>
              <a:rPr lang="id-ID" dirty="0"/>
              <a:t>Konsep Pemanfaatan IP</a:t>
            </a:r>
          </a:p>
          <a:p>
            <a:pPr marL="0" lvl="0" indent="0">
              <a:buNone/>
            </a:pPr>
            <a:r>
              <a:rPr lang="en-US" dirty="0" err="1"/>
              <a:t>Konsep</a:t>
            </a:r>
            <a:r>
              <a:rPr lang="en-US" dirty="0"/>
              <a:t> routing</a:t>
            </a:r>
            <a:endParaRPr lang="id-ID" dirty="0"/>
          </a:p>
          <a:p>
            <a:pPr marL="0" lvl="0" indent="0">
              <a:buNone/>
            </a:pPr>
            <a:r>
              <a:rPr lang="en-US" dirty="0" err="1"/>
              <a:t>Algoritma</a:t>
            </a:r>
            <a:r>
              <a:rPr lang="en-US" dirty="0"/>
              <a:t> routing</a:t>
            </a:r>
            <a:endParaRPr lang="id-ID" dirty="0"/>
          </a:p>
          <a:p>
            <a:pPr marL="0" lvl="0" indent="0">
              <a:buNone/>
            </a:pPr>
            <a:r>
              <a:rPr lang="en-US" dirty="0" err="1"/>
              <a:t>Prinsip</a:t>
            </a:r>
            <a:r>
              <a:rPr lang="en-US" dirty="0"/>
              <a:t> </a:t>
            </a:r>
            <a:r>
              <a:rPr lang="en-US" dirty="0" err="1"/>
              <a:t>Kerja</a:t>
            </a:r>
            <a:r>
              <a:rPr lang="en-US" dirty="0"/>
              <a:t> Router</a:t>
            </a:r>
            <a:endParaRPr lang="id-ID" dirty="0"/>
          </a:p>
          <a:p>
            <a:pPr marL="0" indent="0">
              <a:buNone/>
            </a:pPr>
            <a:r>
              <a:rPr lang="en-US" dirty="0" err="1"/>
              <a:t>Konsep</a:t>
            </a:r>
            <a:r>
              <a:rPr lang="en-US" dirty="0"/>
              <a:t> Gateway</a:t>
            </a:r>
            <a:endParaRPr lang="id-ID" dirty="0"/>
          </a:p>
        </p:txBody>
      </p:sp>
    </p:spTree>
    <p:extLst>
      <p:ext uri="{BB962C8B-B14F-4D97-AF65-F5344CB8AC3E}">
        <p14:creationId xmlns:p14="http://schemas.microsoft.com/office/powerpoint/2010/main" val="3722677073"/>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extLst>
      <p:ext uri="{BB962C8B-B14F-4D97-AF65-F5344CB8AC3E}">
        <p14:creationId xmlns:p14="http://schemas.microsoft.com/office/powerpoint/2010/main" val="1539103404"/>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Layer</a:t>
            </a:r>
            <a:endParaRPr lang="en-US" dirty="0"/>
          </a:p>
        </p:txBody>
      </p:sp>
      <p:pic>
        <p:nvPicPr>
          <p:cNvPr id="7" name="Content Placeholder 6" descr="network-layer.jpg"/>
          <p:cNvPicPr>
            <a:picLocks noGrp="1" noChangeAspect="1"/>
          </p:cNvPicPr>
          <p:nvPr>
            <p:ph sz="quarter" idx="1"/>
          </p:nvPr>
        </p:nvPicPr>
        <p:blipFill>
          <a:blip r:embed="rId2"/>
          <a:stretch>
            <a:fillRect/>
          </a:stretch>
        </p:blipFill>
        <p:spPr>
          <a:xfrm>
            <a:off x="1981200" y="914401"/>
            <a:ext cx="2514600" cy="5213195"/>
          </a:xfrm>
        </p:spPr>
      </p:pic>
      <p:sp>
        <p:nvSpPr>
          <p:cNvPr id="8" name="TextBox 7"/>
          <p:cNvSpPr txBox="1"/>
          <p:nvPr/>
        </p:nvSpPr>
        <p:spPr>
          <a:xfrm>
            <a:off x="5410200" y="1295400"/>
            <a:ext cx="4953000" cy="707886"/>
          </a:xfrm>
          <a:prstGeom prst="rect">
            <a:avLst/>
          </a:prstGeom>
          <a:no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sz="2000" dirty="0">
                <a:solidFill>
                  <a:srgbClr val="0070C0"/>
                </a:solidFill>
              </a:rPr>
              <a:t>Transport layer </a:t>
            </a:r>
            <a:r>
              <a:rPr lang="en-US" sz="2000" dirty="0" err="1"/>
              <a:t>digunakan</a:t>
            </a:r>
            <a:r>
              <a:rPr lang="en-US" sz="2000" dirty="0"/>
              <a:t> </a:t>
            </a:r>
            <a:r>
              <a:rPr lang="en-US" sz="2000" dirty="0" err="1"/>
              <a:t>oleh</a:t>
            </a:r>
            <a:r>
              <a:rPr lang="en-US" sz="2000" dirty="0"/>
              <a:t> device-device </a:t>
            </a:r>
            <a:r>
              <a:rPr lang="en-US" sz="2000" dirty="0" err="1"/>
              <a:t>sebagai</a:t>
            </a:r>
            <a:r>
              <a:rPr lang="en-US" sz="2000" dirty="0"/>
              <a:t> </a:t>
            </a:r>
            <a:r>
              <a:rPr lang="en-US" sz="2000" dirty="0" err="1"/>
              <a:t>penghubung</a:t>
            </a:r>
            <a:r>
              <a:rPr lang="en-US" sz="2000" dirty="0"/>
              <a:t> </a:t>
            </a:r>
            <a:r>
              <a:rPr lang="en-US" sz="2000" dirty="0" err="1"/>
              <a:t>antar</a:t>
            </a:r>
            <a:r>
              <a:rPr lang="en-US" sz="2000" dirty="0"/>
              <a:t> </a:t>
            </a:r>
            <a:r>
              <a:rPr lang="en-US" sz="2000" dirty="0" err="1"/>
              <a:t>proses</a:t>
            </a:r>
            <a:r>
              <a:rPr lang="en-US" sz="2000" dirty="0"/>
              <a:t> / </a:t>
            </a:r>
            <a:r>
              <a:rPr lang="en-US" sz="2000" dirty="0" err="1"/>
              <a:t>aplikasi</a:t>
            </a:r>
            <a:r>
              <a:rPr lang="en-US" sz="2000" dirty="0"/>
              <a:t>.</a:t>
            </a:r>
            <a:endParaRPr lang="en-US" sz="2000" dirty="0"/>
          </a:p>
        </p:txBody>
      </p:sp>
      <p:sp>
        <p:nvSpPr>
          <p:cNvPr id="16" name="TextBox 15"/>
          <p:cNvSpPr txBox="1"/>
          <p:nvPr/>
        </p:nvSpPr>
        <p:spPr>
          <a:xfrm>
            <a:off x="5486400" y="2565737"/>
            <a:ext cx="4953000" cy="707886"/>
          </a:xfrm>
          <a:prstGeom prst="rect">
            <a:avLst/>
          </a:prstGeom>
          <a:no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sz="2000" dirty="0">
                <a:solidFill>
                  <a:srgbClr val="0070C0"/>
                </a:solidFill>
              </a:rPr>
              <a:t>Network layer </a:t>
            </a:r>
            <a:r>
              <a:rPr lang="en-US" sz="2000" dirty="0" err="1"/>
              <a:t>digunakan</a:t>
            </a:r>
            <a:r>
              <a:rPr lang="en-US" sz="2000" dirty="0"/>
              <a:t> </a:t>
            </a:r>
            <a:r>
              <a:rPr lang="en-US" sz="2000" dirty="0" err="1"/>
              <a:t>sebagai</a:t>
            </a:r>
            <a:r>
              <a:rPr lang="en-US" sz="2000" dirty="0"/>
              <a:t> </a:t>
            </a:r>
            <a:r>
              <a:rPr lang="en-US" sz="2000" dirty="0" err="1"/>
              <a:t>penghubung</a:t>
            </a:r>
            <a:r>
              <a:rPr lang="en-US" sz="2000" dirty="0"/>
              <a:t> </a:t>
            </a:r>
            <a:r>
              <a:rPr lang="en-US" sz="2000" dirty="0" err="1"/>
              <a:t>antara</a:t>
            </a:r>
            <a:r>
              <a:rPr lang="en-US" sz="2000" dirty="0"/>
              <a:t> </a:t>
            </a:r>
            <a:r>
              <a:rPr lang="en-US" sz="2000" dirty="0" err="1"/>
              <a:t>satu</a:t>
            </a:r>
            <a:r>
              <a:rPr lang="en-US" sz="2000" dirty="0"/>
              <a:t> device </a:t>
            </a:r>
            <a:r>
              <a:rPr lang="en-US" sz="2000" dirty="0" err="1"/>
              <a:t>dengan</a:t>
            </a:r>
            <a:r>
              <a:rPr lang="en-US" sz="2000" dirty="0"/>
              <a:t> device </a:t>
            </a:r>
            <a:r>
              <a:rPr lang="en-US" sz="2000" dirty="0" err="1"/>
              <a:t>lainnya</a:t>
            </a:r>
            <a:r>
              <a:rPr lang="en-US" sz="2000" dirty="0"/>
              <a:t>.</a:t>
            </a:r>
            <a:endParaRPr lang="en-US" sz="2000" dirty="0"/>
          </a:p>
        </p:txBody>
      </p:sp>
      <p:sp>
        <p:nvSpPr>
          <p:cNvPr id="17" name="Right Arrow 16"/>
          <p:cNvSpPr/>
          <p:nvPr/>
        </p:nvSpPr>
        <p:spPr>
          <a:xfrm rot="19266278">
            <a:off x="4098177" y="3597197"/>
            <a:ext cx="1601921" cy="26995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8216038">
            <a:off x="3977801" y="2664203"/>
            <a:ext cx="1778842" cy="25888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629400" y="4343401"/>
            <a:ext cx="2286000" cy="1323439"/>
          </a:xfrm>
          <a:prstGeom prst="rect">
            <a:avLst/>
          </a:prstGeom>
          <a:noFill/>
          <a:ln>
            <a:solidFill>
              <a:schemeClr val="tx1"/>
            </a:solidFill>
          </a:ln>
          <a:effectLst>
            <a:outerShdw blurRad="50800" dist="38100" dir="5400000" algn="t" rotWithShape="0">
              <a:prstClr val="black">
                <a:alpha val="40000"/>
              </a:prstClr>
            </a:outerShdw>
          </a:effectLst>
        </p:spPr>
        <p:txBody>
          <a:bodyPr wrap="square" rtlCol="0">
            <a:spAutoFit/>
          </a:bodyPr>
          <a:lstStyle/>
          <a:p>
            <a:pPr>
              <a:buFont typeface="Wingdings" pitchFamily="2" charset="2"/>
              <a:buChar char="q"/>
            </a:pPr>
            <a:r>
              <a:rPr lang="en-US" sz="2000" dirty="0"/>
              <a:t>Addressing</a:t>
            </a:r>
          </a:p>
          <a:p>
            <a:pPr>
              <a:buFont typeface="Wingdings" pitchFamily="2" charset="2"/>
              <a:buChar char="q"/>
            </a:pPr>
            <a:r>
              <a:rPr lang="en-US" sz="2000" dirty="0"/>
              <a:t>Encapsulation</a:t>
            </a:r>
          </a:p>
          <a:p>
            <a:pPr>
              <a:buFont typeface="Wingdings" pitchFamily="2" charset="2"/>
              <a:buChar char="q"/>
            </a:pPr>
            <a:r>
              <a:rPr lang="en-US" sz="2000" dirty="0"/>
              <a:t>Routing</a:t>
            </a:r>
          </a:p>
          <a:p>
            <a:pPr>
              <a:buFont typeface="Wingdings" pitchFamily="2" charset="2"/>
              <a:buChar char="q"/>
            </a:pPr>
            <a:r>
              <a:rPr lang="en-US" sz="2000" dirty="0" err="1"/>
              <a:t>Decapsulation</a:t>
            </a:r>
            <a:endParaRPr lang="en-US" sz="2000" dirty="0"/>
          </a:p>
        </p:txBody>
      </p:sp>
      <p:sp>
        <p:nvSpPr>
          <p:cNvPr id="21" name="Up-Down Arrow 20"/>
          <p:cNvSpPr/>
          <p:nvPr/>
        </p:nvSpPr>
        <p:spPr>
          <a:xfrm>
            <a:off x="7620000" y="3429000"/>
            <a:ext cx="304800" cy="685800"/>
          </a:xfrm>
          <a:prstGeom prst="upDownArrow">
            <a:avLst>
              <a:gd name="adj1" fmla="val 4705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909660"/>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Layer</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Addressing</a:t>
            </a:r>
          </a:p>
          <a:p>
            <a:pPr lvl="1"/>
            <a:r>
              <a:rPr lang="en-US" dirty="0" smtClean="0"/>
              <a:t>Network layer </a:t>
            </a:r>
            <a:r>
              <a:rPr lang="en-US" dirty="0" err="1" smtClean="0"/>
              <a:t>menyediakan</a:t>
            </a:r>
            <a:r>
              <a:rPr lang="en-US" dirty="0" smtClean="0"/>
              <a:t> </a:t>
            </a:r>
            <a:r>
              <a:rPr lang="en-US" dirty="0" err="1" smtClean="0"/>
              <a:t>mekanisme</a:t>
            </a:r>
            <a:r>
              <a:rPr lang="en-US" dirty="0" smtClean="0"/>
              <a:t> </a:t>
            </a:r>
            <a:r>
              <a:rPr lang="en-US" dirty="0" err="1" smtClean="0"/>
              <a:t>pengalamatan</a:t>
            </a:r>
            <a:r>
              <a:rPr lang="en-US" dirty="0" smtClean="0"/>
              <a:t> </a:t>
            </a:r>
            <a:r>
              <a:rPr lang="en-US" dirty="0" err="1" smtClean="0"/>
              <a:t>logik</a:t>
            </a:r>
            <a:r>
              <a:rPr lang="en-US" dirty="0" smtClean="0"/>
              <a:t> yang </a:t>
            </a:r>
            <a:r>
              <a:rPr lang="en-US" dirty="0" err="1" smtClean="0"/>
              <a:t>unik</a:t>
            </a:r>
            <a:r>
              <a:rPr lang="en-US" dirty="0" smtClean="0"/>
              <a:t> </a:t>
            </a:r>
            <a:r>
              <a:rPr lang="en-US" dirty="0" err="1" smtClean="0"/>
              <a:t>untuk</a:t>
            </a:r>
            <a:r>
              <a:rPr lang="en-US" dirty="0" smtClean="0"/>
              <a:t> </a:t>
            </a:r>
            <a:r>
              <a:rPr lang="en-US" dirty="0" err="1" smtClean="0"/>
              <a:t>setiap</a:t>
            </a:r>
            <a:r>
              <a:rPr lang="en-US" dirty="0" smtClean="0"/>
              <a:t> device yang </a:t>
            </a:r>
            <a:r>
              <a:rPr lang="en-US" dirty="0" err="1" smtClean="0"/>
              <a:t>kita</a:t>
            </a:r>
            <a:r>
              <a:rPr lang="en-US" dirty="0" smtClean="0"/>
              <a:t> </a:t>
            </a:r>
            <a:r>
              <a:rPr lang="en-US" dirty="0" err="1" smtClean="0"/>
              <a:t>kenal</a:t>
            </a:r>
            <a:r>
              <a:rPr lang="en-US" dirty="0" smtClean="0"/>
              <a:t> </a:t>
            </a:r>
            <a:r>
              <a:rPr lang="en-US" dirty="0" err="1" smtClean="0"/>
              <a:t>sebagai</a:t>
            </a:r>
            <a:r>
              <a:rPr lang="en-US" dirty="0" smtClean="0"/>
              <a:t> </a:t>
            </a:r>
            <a:r>
              <a:rPr lang="en-US" dirty="0" smtClean="0">
                <a:solidFill>
                  <a:srgbClr val="FF0000"/>
                </a:solidFill>
              </a:rPr>
              <a:t>IPv4 address</a:t>
            </a:r>
            <a:r>
              <a:rPr lang="en-US" dirty="0" smtClean="0"/>
              <a:t>.</a:t>
            </a:r>
          </a:p>
          <a:p>
            <a:r>
              <a:rPr lang="en-US" dirty="0" smtClean="0"/>
              <a:t>Encapsulation</a:t>
            </a:r>
          </a:p>
          <a:p>
            <a:pPr lvl="1"/>
            <a:r>
              <a:rPr lang="en-US" dirty="0" err="1" smtClean="0"/>
              <a:t>Disisi</a:t>
            </a:r>
            <a:r>
              <a:rPr lang="en-US" dirty="0" smtClean="0"/>
              <a:t> </a:t>
            </a:r>
            <a:r>
              <a:rPr lang="en-US" dirty="0" err="1" smtClean="0"/>
              <a:t>mesin</a:t>
            </a:r>
            <a:r>
              <a:rPr lang="en-US" dirty="0" smtClean="0"/>
              <a:t> </a:t>
            </a:r>
            <a:r>
              <a:rPr lang="en-US" dirty="0" err="1" smtClean="0"/>
              <a:t>pengirim</a:t>
            </a:r>
            <a:r>
              <a:rPr lang="en-US" dirty="0" smtClean="0"/>
              <a:t>, PDU layer transport (</a:t>
            </a:r>
            <a:r>
              <a:rPr lang="en-US" dirty="0" err="1" smtClean="0">
                <a:solidFill>
                  <a:srgbClr val="FF0000"/>
                </a:solidFill>
              </a:rPr>
              <a:t>segmen</a:t>
            </a:r>
            <a:r>
              <a:rPr lang="en-US" dirty="0" smtClean="0"/>
              <a:t>) </a:t>
            </a:r>
            <a:r>
              <a:rPr lang="en-US" dirty="0" err="1" smtClean="0"/>
              <a:t>akan</a:t>
            </a:r>
            <a:r>
              <a:rPr lang="en-US" dirty="0" smtClean="0"/>
              <a:t> </a:t>
            </a:r>
            <a:r>
              <a:rPr lang="en-US" dirty="0" err="1" smtClean="0"/>
              <a:t>di</a:t>
            </a:r>
            <a:r>
              <a:rPr lang="en-US" dirty="0" smtClean="0"/>
              <a:t> </a:t>
            </a:r>
            <a:r>
              <a:rPr lang="en-US" dirty="0" err="1" smtClean="0"/>
              <a:t>enkapsulasi</a:t>
            </a:r>
            <a:r>
              <a:rPr lang="en-US" dirty="0" smtClean="0"/>
              <a:t> </a:t>
            </a:r>
            <a:r>
              <a:rPr lang="en-US" dirty="0" err="1" smtClean="0"/>
              <a:t>dengan</a:t>
            </a:r>
            <a:r>
              <a:rPr lang="en-US" dirty="0" smtClean="0"/>
              <a:t> header layer network </a:t>
            </a:r>
            <a:r>
              <a:rPr lang="en-US" dirty="0" err="1" smtClean="0"/>
              <a:t>sehingga</a:t>
            </a:r>
            <a:r>
              <a:rPr lang="en-US" dirty="0" smtClean="0"/>
              <a:t> </a:t>
            </a:r>
            <a:r>
              <a:rPr lang="en-US" dirty="0" err="1" smtClean="0"/>
              <a:t>menjadi</a:t>
            </a:r>
            <a:r>
              <a:rPr lang="en-US" dirty="0" smtClean="0"/>
              <a:t> PDU layer 3 yang </a:t>
            </a:r>
            <a:r>
              <a:rPr lang="en-US" dirty="0" err="1" smtClean="0"/>
              <a:t>disebut</a:t>
            </a:r>
            <a:r>
              <a:rPr lang="en-US" dirty="0" smtClean="0"/>
              <a:t> </a:t>
            </a:r>
            <a:r>
              <a:rPr lang="en-US" dirty="0" smtClean="0">
                <a:solidFill>
                  <a:srgbClr val="FF0000"/>
                </a:solidFill>
              </a:rPr>
              <a:t>packet</a:t>
            </a:r>
            <a:r>
              <a:rPr lang="en-US" dirty="0" smtClean="0"/>
              <a:t>.</a:t>
            </a:r>
          </a:p>
          <a:p>
            <a:pPr lvl="1"/>
            <a:r>
              <a:rPr lang="en-US" dirty="0" err="1" smtClean="0"/>
              <a:t>Diantara</a:t>
            </a:r>
            <a:r>
              <a:rPr lang="en-US" dirty="0" smtClean="0"/>
              <a:t> </a:t>
            </a:r>
            <a:r>
              <a:rPr lang="en-US" dirty="0" err="1" smtClean="0"/>
              <a:t>informasi</a:t>
            </a:r>
            <a:r>
              <a:rPr lang="en-US" dirty="0" smtClean="0"/>
              <a:t> yang </a:t>
            </a:r>
            <a:r>
              <a:rPr lang="en-US" dirty="0" err="1" smtClean="0"/>
              <a:t>disertakan</a:t>
            </a:r>
            <a:r>
              <a:rPr lang="en-US" dirty="0" smtClean="0"/>
              <a:t> </a:t>
            </a:r>
            <a:r>
              <a:rPr lang="en-US" dirty="0" err="1" smtClean="0"/>
              <a:t>dalam</a:t>
            </a:r>
            <a:r>
              <a:rPr lang="en-US" dirty="0" smtClean="0"/>
              <a:t> header </a:t>
            </a:r>
            <a:r>
              <a:rPr lang="en-US" dirty="0" err="1" smtClean="0"/>
              <a:t>ini</a:t>
            </a:r>
            <a:r>
              <a:rPr lang="en-US" dirty="0" smtClean="0"/>
              <a:t> </a:t>
            </a:r>
            <a:r>
              <a:rPr lang="en-US" dirty="0" err="1" smtClean="0"/>
              <a:t>adalah</a:t>
            </a:r>
            <a:r>
              <a:rPr lang="en-US" dirty="0" smtClean="0"/>
              <a:t> </a:t>
            </a:r>
            <a:r>
              <a:rPr lang="en-US" dirty="0" err="1" smtClean="0"/>
              <a:t>informasi</a:t>
            </a:r>
            <a:r>
              <a:rPr lang="en-US" dirty="0" smtClean="0"/>
              <a:t> IP address </a:t>
            </a:r>
            <a:r>
              <a:rPr lang="en-US" dirty="0" err="1" smtClean="0"/>
              <a:t>dari</a:t>
            </a:r>
            <a:r>
              <a:rPr lang="en-US" dirty="0" smtClean="0"/>
              <a:t> device </a:t>
            </a:r>
            <a:r>
              <a:rPr lang="en-US" dirty="0" err="1" smtClean="0"/>
              <a:t>pengirim</a:t>
            </a:r>
            <a:r>
              <a:rPr lang="en-US" dirty="0" smtClean="0"/>
              <a:t> </a:t>
            </a:r>
            <a:r>
              <a:rPr lang="en-US" dirty="0" err="1" smtClean="0"/>
              <a:t>dan</a:t>
            </a:r>
            <a:r>
              <a:rPr lang="en-US" dirty="0" smtClean="0"/>
              <a:t> </a:t>
            </a:r>
            <a:r>
              <a:rPr lang="en-US" dirty="0" err="1" smtClean="0"/>
              <a:t>penerima</a:t>
            </a:r>
            <a:r>
              <a:rPr lang="en-US" dirty="0" smtClean="0"/>
              <a:t>.</a:t>
            </a:r>
          </a:p>
          <a:p>
            <a:r>
              <a:rPr lang="en-US" dirty="0" err="1" smtClean="0"/>
              <a:t>Decapsulation</a:t>
            </a:r>
            <a:endParaRPr lang="en-US" dirty="0" smtClean="0"/>
          </a:p>
          <a:p>
            <a:pPr lvl="1"/>
            <a:r>
              <a:rPr lang="en-US" dirty="0" err="1" smtClean="0"/>
              <a:t>Disisi</a:t>
            </a:r>
            <a:r>
              <a:rPr lang="en-US" dirty="0" smtClean="0"/>
              <a:t> </a:t>
            </a:r>
            <a:r>
              <a:rPr lang="en-US" dirty="0" err="1" smtClean="0"/>
              <a:t>mesin</a:t>
            </a:r>
            <a:r>
              <a:rPr lang="en-US" dirty="0" smtClean="0"/>
              <a:t> </a:t>
            </a:r>
            <a:r>
              <a:rPr lang="en-US" dirty="0" err="1" smtClean="0"/>
              <a:t>penerima</a:t>
            </a:r>
            <a:r>
              <a:rPr lang="en-US" dirty="0" smtClean="0"/>
              <a:t>, </a:t>
            </a:r>
            <a:r>
              <a:rPr lang="en-US" dirty="0" smtClean="0">
                <a:solidFill>
                  <a:srgbClr val="FF0000"/>
                </a:solidFill>
              </a:rPr>
              <a:t>packet</a:t>
            </a:r>
            <a:r>
              <a:rPr lang="en-US" dirty="0" smtClean="0"/>
              <a:t> </a:t>
            </a:r>
            <a:r>
              <a:rPr lang="en-US" dirty="0" err="1" smtClean="0"/>
              <a:t>akan</a:t>
            </a:r>
            <a:r>
              <a:rPr lang="en-US" dirty="0" smtClean="0"/>
              <a:t> </a:t>
            </a:r>
            <a:r>
              <a:rPr lang="en-US" dirty="0" err="1" smtClean="0"/>
              <a:t>di</a:t>
            </a:r>
            <a:r>
              <a:rPr lang="en-US" dirty="0" smtClean="0"/>
              <a:t> </a:t>
            </a:r>
            <a:r>
              <a:rPr lang="en-US" dirty="0" err="1" smtClean="0"/>
              <a:t>dekapsulasi</a:t>
            </a:r>
            <a:r>
              <a:rPr lang="en-US" dirty="0" smtClean="0"/>
              <a:t> </a:t>
            </a:r>
            <a:r>
              <a:rPr lang="en-US" dirty="0" err="1" smtClean="0"/>
              <a:t>dan</a:t>
            </a:r>
            <a:r>
              <a:rPr lang="en-US" dirty="0" smtClean="0"/>
              <a:t> </a:t>
            </a:r>
            <a:r>
              <a:rPr lang="en-US" dirty="0" err="1" smtClean="0"/>
              <a:t>dibaca</a:t>
            </a:r>
            <a:r>
              <a:rPr lang="en-US" dirty="0" smtClean="0"/>
              <a:t> </a:t>
            </a:r>
            <a:r>
              <a:rPr lang="en-US" dirty="0" err="1" smtClean="0"/>
              <a:t>informasi</a:t>
            </a:r>
            <a:r>
              <a:rPr lang="en-US" dirty="0" smtClean="0"/>
              <a:t> </a:t>
            </a:r>
            <a:r>
              <a:rPr lang="en-US" dirty="0" err="1" smtClean="0"/>
              <a:t>pada</a:t>
            </a:r>
            <a:r>
              <a:rPr lang="en-US" dirty="0" smtClean="0"/>
              <a:t> </a:t>
            </a:r>
            <a:r>
              <a:rPr lang="en-US" dirty="0" err="1" smtClean="0"/>
              <a:t>headernya</a:t>
            </a:r>
            <a:r>
              <a:rPr lang="en-US" dirty="0" smtClean="0"/>
              <a:t>, </a:t>
            </a:r>
            <a:r>
              <a:rPr lang="en-US" dirty="0" err="1" smtClean="0"/>
              <a:t>jika</a:t>
            </a:r>
            <a:r>
              <a:rPr lang="en-US" dirty="0" smtClean="0"/>
              <a:t> IP address </a:t>
            </a:r>
            <a:r>
              <a:rPr lang="en-US" dirty="0" err="1" smtClean="0"/>
              <a:t>tujuan</a:t>
            </a:r>
            <a:r>
              <a:rPr lang="en-US" dirty="0" smtClean="0"/>
              <a:t> </a:t>
            </a:r>
            <a:r>
              <a:rPr lang="en-US" dirty="0" err="1" smtClean="0"/>
              <a:t>sesuai</a:t>
            </a:r>
            <a:r>
              <a:rPr lang="en-US" dirty="0" smtClean="0"/>
              <a:t> </a:t>
            </a:r>
            <a:r>
              <a:rPr lang="en-US" dirty="0" err="1" smtClean="0"/>
              <a:t>dengan</a:t>
            </a:r>
            <a:r>
              <a:rPr lang="en-US" dirty="0" smtClean="0"/>
              <a:t> IP address </a:t>
            </a:r>
            <a:r>
              <a:rPr lang="en-US" dirty="0" err="1" smtClean="0"/>
              <a:t>penerima</a:t>
            </a:r>
            <a:r>
              <a:rPr lang="en-US" dirty="0" smtClean="0"/>
              <a:t> </a:t>
            </a:r>
            <a:r>
              <a:rPr lang="en-US" dirty="0" err="1" smtClean="0"/>
              <a:t>maka</a:t>
            </a:r>
            <a:r>
              <a:rPr lang="en-US" dirty="0" smtClean="0"/>
              <a:t> packet </a:t>
            </a:r>
            <a:r>
              <a:rPr lang="en-US" dirty="0" err="1" smtClean="0"/>
              <a:t>akan</a:t>
            </a:r>
            <a:r>
              <a:rPr lang="en-US" dirty="0" smtClean="0"/>
              <a:t> </a:t>
            </a:r>
            <a:r>
              <a:rPr lang="en-US" dirty="0" err="1" smtClean="0"/>
              <a:t>diserahkan</a:t>
            </a:r>
            <a:r>
              <a:rPr lang="en-US" dirty="0" smtClean="0"/>
              <a:t> </a:t>
            </a:r>
            <a:r>
              <a:rPr lang="en-US" dirty="0" err="1" smtClean="0"/>
              <a:t>ke</a:t>
            </a:r>
            <a:r>
              <a:rPr lang="en-US" dirty="0" smtClean="0"/>
              <a:t> layer transport.</a:t>
            </a:r>
          </a:p>
        </p:txBody>
      </p:sp>
    </p:spTree>
    <p:extLst>
      <p:ext uri="{BB962C8B-B14F-4D97-AF65-F5344CB8AC3E}">
        <p14:creationId xmlns:p14="http://schemas.microsoft.com/office/powerpoint/2010/main" val="2282957816"/>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Layer	</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Routing </a:t>
            </a:r>
          </a:p>
          <a:p>
            <a:pPr lvl="1"/>
            <a:r>
              <a:rPr lang="en-US" dirty="0" smtClean="0"/>
              <a:t>Network layer </a:t>
            </a:r>
            <a:r>
              <a:rPr lang="en-US" dirty="0" err="1" smtClean="0"/>
              <a:t>juga</a:t>
            </a:r>
            <a:r>
              <a:rPr lang="en-US" dirty="0" smtClean="0"/>
              <a:t> </a:t>
            </a:r>
            <a:r>
              <a:rPr lang="en-US" dirty="0" err="1" smtClean="0"/>
              <a:t>menyediakan</a:t>
            </a:r>
            <a:r>
              <a:rPr lang="en-US" dirty="0" smtClean="0"/>
              <a:t> </a:t>
            </a:r>
            <a:r>
              <a:rPr lang="en-US" dirty="0" err="1" smtClean="0"/>
              <a:t>layanan</a:t>
            </a:r>
            <a:r>
              <a:rPr lang="en-US" dirty="0" smtClean="0"/>
              <a:t> </a:t>
            </a:r>
            <a:r>
              <a:rPr lang="en-US" dirty="0" err="1" smtClean="0"/>
              <a:t>untuk</a:t>
            </a:r>
            <a:r>
              <a:rPr lang="en-US" dirty="0" smtClean="0"/>
              <a:t> </a:t>
            </a:r>
            <a:r>
              <a:rPr lang="en-US" dirty="0" err="1" smtClean="0">
                <a:solidFill>
                  <a:srgbClr val="FF0000"/>
                </a:solidFill>
              </a:rPr>
              <a:t>memandu</a:t>
            </a:r>
            <a:r>
              <a:rPr lang="en-US" dirty="0" smtClean="0">
                <a:solidFill>
                  <a:srgbClr val="FF0000"/>
                </a:solidFill>
              </a:rPr>
              <a:t> </a:t>
            </a:r>
            <a:r>
              <a:rPr lang="en-US" dirty="0" err="1" smtClean="0">
                <a:solidFill>
                  <a:srgbClr val="FF0000"/>
                </a:solidFill>
              </a:rPr>
              <a:t>jalannya</a:t>
            </a:r>
            <a:r>
              <a:rPr lang="en-US" dirty="0" smtClean="0">
                <a:solidFill>
                  <a:srgbClr val="FF0000"/>
                </a:solidFill>
              </a:rPr>
              <a:t> packet agar </a:t>
            </a:r>
            <a:r>
              <a:rPr lang="en-US" dirty="0" err="1" smtClean="0">
                <a:solidFill>
                  <a:srgbClr val="FF0000"/>
                </a:solidFill>
              </a:rPr>
              <a:t>sampai</a:t>
            </a:r>
            <a:r>
              <a:rPr lang="en-US" dirty="0" smtClean="0">
                <a:solidFill>
                  <a:srgbClr val="FF0000"/>
                </a:solidFill>
              </a:rPr>
              <a:t> </a:t>
            </a:r>
            <a:r>
              <a:rPr lang="en-US" dirty="0" err="1" smtClean="0">
                <a:solidFill>
                  <a:srgbClr val="FF0000"/>
                </a:solidFill>
              </a:rPr>
              <a:t>ke</a:t>
            </a:r>
            <a:r>
              <a:rPr lang="en-US" dirty="0" smtClean="0">
                <a:solidFill>
                  <a:srgbClr val="FF0000"/>
                </a:solidFill>
              </a:rPr>
              <a:t> </a:t>
            </a:r>
            <a:r>
              <a:rPr lang="en-US" dirty="0" err="1" smtClean="0">
                <a:solidFill>
                  <a:srgbClr val="FF0000"/>
                </a:solidFill>
              </a:rPr>
              <a:t>mesin</a:t>
            </a:r>
            <a:r>
              <a:rPr lang="en-US" dirty="0" smtClean="0">
                <a:solidFill>
                  <a:srgbClr val="FF0000"/>
                </a:solidFill>
              </a:rPr>
              <a:t> </a:t>
            </a:r>
            <a:r>
              <a:rPr lang="en-US" dirty="0" err="1" smtClean="0">
                <a:solidFill>
                  <a:srgbClr val="FF0000"/>
                </a:solidFill>
              </a:rPr>
              <a:t>tujuan</a:t>
            </a:r>
            <a:r>
              <a:rPr lang="en-US" dirty="0" smtClean="0"/>
              <a:t>.</a:t>
            </a:r>
          </a:p>
          <a:p>
            <a:pPr lvl="1"/>
            <a:r>
              <a:rPr lang="en-US" dirty="0" err="1" smtClean="0"/>
              <a:t>Mesin</a:t>
            </a:r>
            <a:r>
              <a:rPr lang="en-US" dirty="0" smtClean="0"/>
              <a:t> </a:t>
            </a:r>
            <a:r>
              <a:rPr lang="en-US" dirty="0" err="1" smtClean="0"/>
              <a:t>pengirim</a:t>
            </a:r>
            <a:r>
              <a:rPr lang="en-US" dirty="0" smtClean="0"/>
              <a:t> </a:t>
            </a:r>
            <a:r>
              <a:rPr lang="en-US" dirty="0" err="1" smtClean="0"/>
              <a:t>dan</a:t>
            </a:r>
            <a:r>
              <a:rPr lang="en-US" dirty="0" smtClean="0"/>
              <a:t> </a:t>
            </a:r>
            <a:r>
              <a:rPr lang="en-US" dirty="0" err="1" smtClean="0"/>
              <a:t>penerima</a:t>
            </a:r>
            <a:r>
              <a:rPr lang="en-US" dirty="0" smtClean="0"/>
              <a:t> </a:t>
            </a:r>
            <a:r>
              <a:rPr lang="en-US" dirty="0" err="1" smtClean="0"/>
              <a:t>tidak</a:t>
            </a:r>
            <a:r>
              <a:rPr lang="en-US" dirty="0" smtClean="0"/>
              <a:t> </a:t>
            </a:r>
            <a:r>
              <a:rPr lang="en-US" dirty="0" err="1" smtClean="0"/>
              <a:t>selalu</a:t>
            </a:r>
            <a:r>
              <a:rPr lang="en-US" dirty="0" smtClean="0"/>
              <a:t> </a:t>
            </a:r>
            <a:r>
              <a:rPr lang="en-US" dirty="0" err="1" smtClean="0"/>
              <a:t>terhubung</a:t>
            </a:r>
            <a:r>
              <a:rPr lang="en-US" dirty="0" smtClean="0"/>
              <a:t> </a:t>
            </a:r>
            <a:r>
              <a:rPr lang="en-US" dirty="0" err="1" smtClean="0"/>
              <a:t>dalam</a:t>
            </a:r>
            <a:r>
              <a:rPr lang="en-US" dirty="0" smtClean="0"/>
              <a:t> 1 network yang </a:t>
            </a:r>
            <a:r>
              <a:rPr lang="en-US" dirty="0" err="1" smtClean="0"/>
              <a:t>sama</a:t>
            </a:r>
            <a:r>
              <a:rPr lang="en-US" dirty="0" smtClean="0"/>
              <a:t>, </a:t>
            </a:r>
            <a:r>
              <a:rPr lang="en-US" dirty="0" err="1" smtClean="0"/>
              <a:t>bahkan</a:t>
            </a:r>
            <a:r>
              <a:rPr lang="en-US" dirty="0" smtClean="0"/>
              <a:t> </a:t>
            </a:r>
            <a:r>
              <a:rPr lang="en-US" dirty="0" err="1" smtClean="0"/>
              <a:t>seringkali</a:t>
            </a:r>
            <a:r>
              <a:rPr lang="en-US" dirty="0" smtClean="0"/>
              <a:t> packet </a:t>
            </a:r>
            <a:r>
              <a:rPr lang="en-US" dirty="0" err="1" smtClean="0"/>
              <a:t>harus</a:t>
            </a:r>
            <a:r>
              <a:rPr lang="en-US" dirty="0" smtClean="0"/>
              <a:t> </a:t>
            </a:r>
            <a:r>
              <a:rPr lang="en-US" dirty="0" err="1" smtClean="0"/>
              <a:t>berjalan</a:t>
            </a:r>
            <a:r>
              <a:rPr lang="en-US" dirty="0" smtClean="0"/>
              <a:t> </a:t>
            </a:r>
            <a:r>
              <a:rPr lang="en-US" dirty="0" err="1" smtClean="0"/>
              <a:t>melalui</a:t>
            </a:r>
            <a:r>
              <a:rPr lang="en-US" dirty="0" smtClean="0"/>
              <a:t> </a:t>
            </a:r>
            <a:r>
              <a:rPr lang="en-US" dirty="0" err="1" smtClean="0"/>
              <a:t>beberapa</a:t>
            </a:r>
            <a:r>
              <a:rPr lang="en-US" dirty="0" smtClean="0"/>
              <a:t> network yang </a:t>
            </a:r>
            <a:r>
              <a:rPr lang="en-US" dirty="0" err="1" smtClean="0"/>
              <a:t>berbeda</a:t>
            </a:r>
            <a:r>
              <a:rPr lang="en-US" dirty="0" smtClean="0"/>
              <a:t> </a:t>
            </a:r>
            <a:r>
              <a:rPr lang="en-US" dirty="0" err="1" smtClean="0"/>
              <a:t>sebelum</a:t>
            </a:r>
            <a:r>
              <a:rPr lang="en-US" dirty="0" smtClean="0"/>
              <a:t> </a:t>
            </a:r>
            <a:r>
              <a:rPr lang="en-US" dirty="0" err="1" smtClean="0"/>
              <a:t>sampai</a:t>
            </a:r>
            <a:r>
              <a:rPr lang="en-US" dirty="0" smtClean="0"/>
              <a:t> </a:t>
            </a:r>
            <a:r>
              <a:rPr lang="en-US" dirty="0" err="1" smtClean="0"/>
              <a:t>ke</a:t>
            </a:r>
            <a:r>
              <a:rPr lang="en-US" dirty="0" smtClean="0"/>
              <a:t> network </a:t>
            </a:r>
            <a:r>
              <a:rPr lang="en-US" dirty="0" err="1" smtClean="0"/>
              <a:t>tujuan</a:t>
            </a:r>
            <a:r>
              <a:rPr lang="en-US" dirty="0" smtClean="0"/>
              <a:t>.</a:t>
            </a:r>
          </a:p>
          <a:p>
            <a:pPr lvl="1"/>
            <a:r>
              <a:rPr lang="en-US" dirty="0" smtClean="0"/>
              <a:t>Device yang </a:t>
            </a:r>
            <a:r>
              <a:rPr lang="en-US" dirty="0" err="1" smtClean="0"/>
              <a:t>menghubungkan</a:t>
            </a:r>
            <a:r>
              <a:rPr lang="en-US" dirty="0" smtClean="0"/>
              <a:t> </a:t>
            </a:r>
            <a:r>
              <a:rPr lang="en-US" dirty="0" err="1" smtClean="0"/>
              <a:t>sebuah</a:t>
            </a:r>
            <a:r>
              <a:rPr lang="en-US" dirty="0" smtClean="0"/>
              <a:t> network </a:t>
            </a:r>
            <a:r>
              <a:rPr lang="en-US" dirty="0" err="1" smtClean="0"/>
              <a:t>dengan</a:t>
            </a:r>
            <a:r>
              <a:rPr lang="en-US" dirty="0" smtClean="0"/>
              <a:t> network </a:t>
            </a:r>
            <a:r>
              <a:rPr lang="en-US" dirty="0" err="1" smtClean="0"/>
              <a:t>lainnya</a:t>
            </a:r>
            <a:r>
              <a:rPr lang="en-US" dirty="0" smtClean="0"/>
              <a:t> </a:t>
            </a:r>
            <a:r>
              <a:rPr lang="en-US" dirty="0" err="1" smtClean="0"/>
              <a:t>dikenal</a:t>
            </a:r>
            <a:r>
              <a:rPr lang="en-US" dirty="0" smtClean="0"/>
              <a:t> </a:t>
            </a:r>
            <a:r>
              <a:rPr lang="en-US" dirty="0" err="1" smtClean="0"/>
              <a:t>sebagai</a:t>
            </a:r>
            <a:r>
              <a:rPr lang="en-US" dirty="0" smtClean="0"/>
              <a:t> </a:t>
            </a:r>
            <a:r>
              <a:rPr lang="en-US" dirty="0" smtClean="0">
                <a:solidFill>
                  <a:srgbClr val="FF0000"/>
                </a:solidFill>
              </a:rPr>
              <a:t>router</a:t>
            </a:r>
            <a:r>
              <a:rPr lang="en-US" dirty="0" smtClean="0"/>
              <a:t>.</a:t>
            </a:r>
          </a:p>
          <a:p>
            <a:pPr lvl="1"/>
            <a:r>
              <a:rPr lang="en-US" dirty="0" smtClean="0"/>
              <a:t>Router </a:t>
            </a:r>
            <a:r>
              <a:rPr lang="en-US" dirty="0" err="1" smtClean="0"/>
              <a:t>berfungsi</a:t>
            </a:r>
            <a:r>
              <a:rPr lang="en-US" dirty="0" smtClean="0"/>
              <a:t> </a:t>
            </a:r>
            <a:r>
              <a:rPr lang="en-US" dirty="0" err="1" smtClean="0"/>
              <a:t>untuk</a:t>
            </a:r>
            <a:r>
              <a:rPr lang="en-US" dirty="0" smtClean="0"/>
              <a:t> </a:t>
            </a:r>
            <a:r>
              <a:rPr lang="en-US" dirty="0" err="1" smtClean="0"/>
              <a:t>memilih</a:t>
            </a:r>
            <a:r>
              <a:rPr lang="en-US" dirty="0" smtClean="0"/>
              <a:t> </a:t>
            </a:r>
            <a:r>
              <a:rPr lang="en-US" dirty="0" err="1" smtClean="0"/>
              <a:t>jalur</a:t>
            </a:r>
            <a:r>
              <a:rPr lang="en-US" dirty="0" smtClean="0"/>
              <a:t> </a:t>
            </a:r>
            <a:r>
              <a:rPr lang="en-US" dirty="0" err="1" smtClean="0"/>
              <a:t>dan</a:t>
            </a:r>
            <a:r>
              <a:rPr lang="en-US" dirty="0" smtClean="0"/>
              <a:t> </a:t>
            </a:r>
            <a:r>
              <a:rPr lang="en-US" dirty="0" err="1" smtClean="0"/>
              <a:t>memandu</a:t>
            </a:r>
            <a:r>
              <a:rPr lang="en-US" dirty="0" smtClean="0"/>
              <a:t> </a:t>
            </a:r>
            <a:r>
              <a:rPr lang="en-US" dirty="0" err="1" smtClean="0"/>
              <a:t>arah</a:t>
            </a:r>
            <a:r>
              <a:rPr lang="en-US" dirty="0" smtClean="0"/>
              <a:t> </a:t>
            </a:r>
            <a:r>
              <a:rPr lang="en-US" dirty="0" err="1" smtClean="0"/>
              <a:t>jalannya</a:t>
            </a:r>
            <a:r>
              <a:rPr lang="en-US" dirty="0" smtClean="0"/>
              <a:t>  </a:t>
            </a:r>
            <a:r>
              <a:rPr lang="en-US" dirty="0" err="1" smtClean="0"/>
              <a:t>paket</a:t>
            </a:r>
            <a:r>
              <a:rPr lang="en-US" dirty="0" smtClean="0"/>
              <a:t> agar </a:t>
            </a:r>
            <a:r>
              <a:rPr lang="en-US" dirty="0" err="1" smtClean="0"/>
              <a:t>bisa</a:t>
            </a:r>
            <a:r>
              <a:rPr lang="en-US" dirty="0" smtClean="0"/>
              <a:t> </a:t>
            </a:r>
            <a:r>
              <a:rPr lang="en-US" dirty="0" err="1" smtClean="0"/>
              <a:t>sampai</a:t>
            </a:r>
            <a:r>
              <a:rPr lang="en-US" dirty="0" smtClean="0"/>
              <a:t> </a:t>
            </a:r>
            <a:r>
              <a:rPr lang="en-US" dirty="0" err="1" smtClean="0"/>
              <a:t>ke</a:t>
            </a:r>
            <a:r>
              <a:rPr lang="en-US" dirty="0" smtClean="0"/>
              <a:t> network yang </a:t>
            </a:r>
            <a:r>
              <a:rPr lang="en-US" dirty="0" err="1" smtClean="0"/>
              <a:t>dituju</a:t>
            </a:r>
            <a:r>
              <a:rPr lang="en-US" dirty="0" smtClean="0"/>
              <a:t>, </a:t>
            </a:r>
            <a:r>
              <a:rPr lang="en-US" dirty="0" err="1" smtClean="0"/>
              <a:t>proses</a:t>
            </a:r>
            <a:r>
              <a:rPr lang="en-US" dirty="0" smtClean="0"/>
              <a:t> </a:t>
            </a:r>
            <a:r>
              <a:rPr lang="en-US" dirty="0" err="1" smtClean="0"/>
              <a:t>inilah</a:t>
            </a:r>
            <a:r>
              <a:rPr lang="en-US" dirty="0" smtClean="0"/>
              <a:t> yang </a:t>
            </a:r>
            <a:r>
              <a:rPr lang="en-US" dirty="0" err="1" smtClean="0"/>
              <a:t>disebut</a:t>
            </a:r>
            <a:r>
              <a:rPr lang="en-US" dirty="0" smtClean="0"/>
              <a:t> </a:t>
            </a:r>
            <a:r>
              <a:rPr lang="en-US" dirty="0" err="1" smtClean="0"/>
              <a:t>sebagai</a:t>
            </a:r>
            <a:r>
              <a:rPr lang="en-US" dirty="0" smtClean="0"/>
              <a:t> </a:t>
            </a:r>
            <a:r>
              <a:rPr lang="en-US" dirty="0" smtClean="0">
                <a:solidFill>
                  <a:srgbClr val="FF0000"/>
                </a:solidFill>
              </a:rPr>
              <a:t>routing</a:t>
            </a:r>
            <a:r>
              <a:rPr lang="en-US" dirty="0" smtClean="0"/>
              <a:t>.</a:t>
            </a:r>
          </a:p>
          <a:p>
            <a:pPr lvl="1"/>
            <a:r>
              <a:rPr lang="en-US" dirty="0" err="1" smtClean="0"/>
              <a:t>Setiap</a:t>
            </a:r>
            <a:r>
              <a:rPr lang="en-US" dirty="0" smtClean="0"/>
              <a:t> router yang </a:t>
            </a:r>
            <a:r>
              <a:rPr lang="en-US" dirty="0" err="1" smtClean="0"/>
              <a:t>harus</a:t>
            </a:r>
            <a:r>
              <a:rPr lang="en-US" dirty="0" smtClean="0"/>
              <a:t> </a:t>
            </a:r>
            <a:r>
              <a:rPr lang="en-US" dirty="0" err="1" smtClean="0"/>
              <a:t>dilalui</a:t>
            </a:r>
            <a:r>
              <a:rPr lang="en-US" dirty="0" smtClean="0"/>
              <a:t> </a:t>
            </a:r>
            <a:r>
              <a:rPr lang="en-US" dirty="0" err="1" smtClean="0"/>
              <a:t>oleh</a:t>
            </a:r>
            <a:r>
              <a:rPr lang="en-US" dirty="0" smtClean="0"/>
              <a:t> packet </a:t>
            </a:r>
            <a:r>
              <a:rPr lang="en-US" dirty="0" err="1" smtClean="0"/>
              <a:t>dalam</a:t>
            </a:r>
            <a:r>
              <a:rPr lang="en-US" dirty="0" smtClean="0"/>
              <a:t> </a:t>
            </a:r>
            <a:r>
              <a:rPr lang="en-US" dirty="0" err="1" smtClean="0"/>
              <a:t>perjalanannya</a:t>
            </a:r>
            <a:r>
              <a:rPr lang="en-US" dirty="0" smtClean="0"/>
              <a:t> </a:t>
            </a:r>
            <a:r>
              <a:rPr lang="en-US" dirty="0" err="1" smtClean="0"/>
              <a:t>menuju</a:t>
            </a:r>
            <a:r>
              <a:rPr lang="en-US" dirty="0" smtClean="0"/>
              <a:t> </a:t>
            </a:r>
            <a:r>
              <a:rPr lang="en-US" dirty="0" err="1" smtClean="0"/>
              <a:t>mesin</a:t>
            </a:r>
            <a:r>
              <a:rPr lang="en-US" dirty="0" smtClean="0"/>
              <a:t> </a:t>
            </a:r>
            <a:r>
              <a:rPr lang="en-US" dirty="0" err="1" smtClean="0"/>
              <a:t>penerima</a:t>
            </a:r>
            <a:r>
              <a:rPr lang="en-US" dirty="0" smtClean="0"/>
              <a:t> </a:t>
            </a:r>
            <a:r>
              <a:rPr lang="en-US" dirty="0" err="1" smtClean="0"/>
              <a:t>disebut</a:t>
            </a:r>
            <a:r>
              <a:rPr lang="en-US" dirty="0" smtClean="0"/>
              <a:t> </a:t>
            </a:r>
            <a:r>
              <a:rPr lang="en-US" dirty="0" err="1" smtClean="0"/>
              <a:t>sebagai</a:t>
            </a:r>
            <a:r>
              <a:rPr lang="en-US" dirty="0" smtClean="0"/>
              <a:t> </a:t>
            </a:r>
            <a:r>
              <a:rPr lang="en-US" dirty="0" smtClean="0">
                <a:solidFill>
                  <a:srgbClr val="FF0000"/>
                </a:solidFill>
              </a:rPr>
              <a:t>hop</a:t>
            </a:r>
            <a:r>
              <a:rPr lang="en-US" dirty="0" smtClean="0"/>
              <a:t>.</a:t>
            </a:r>
          </a:p>
          <a:p>
            <a:pPr lvl="1"/>
            <a:endParaRPr lang="en-US" dirty="0" smtClean="0"/>
          </a:p>
        </p:txBody>
      </p:sp>
    </p:spTree>
    <p:extLst>
      <p:ext uri="{BB962C8B-B14F-4D97-AF65-F5344CB8AC3E}">
        <p14:creationId xmlns:p14="http://schemas.microsoft.com/office/powerpoint/2010/main" val="3685535311"/>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a:t>
            </a:r>
            <a:endParaRPr lang="en-US" dirty="0"/>
          </a:p>
        </p:txBody>
      </p:sp>
      <p:sp>
        <p:nvSpPr>
          <p:cNvPr id="3" name="Content Placeholder 2"/>
          <p:cNvSpPr>
            <a:spLocks noGrp="1"/>
          </p:cNvSpPr>
          <p:nvPr>
            <p:ph sz="quarter" idx="1"/>
          </p:nvPr>
        </p:nvSpPr>
        <p:spPr/>
        <p:txBody>
          <a:bodyPr/>
          <a:lstStyle/>
          <a:p>
            <a:r>
              <a:rPr lang="en-US" dirty="0" smtClean="0"/>
              <a:t>IP </a:t>
            </a:r>
            <a:r>
              <a:rPr lang="en-US" dirty="0" err="1" smtClean="0"/>
              <a:t>adalah</a:t>
            </a:r>
            <a:r>
              <a:rPr lang="en-US" dirty="0" smtClean="0"/>
              <a:t> </a:t>
            </a:r>
            <a:r>
              <a:rPr lang="en-US" dirty="0" err="1" smtClean="0"/>
              <a:t>satu-satunya</a:t>
            </a:r>
            <a:r>
              <a:rPr lang="en-US" dirty="0" smtClean="0"/>
              <a:t> </a:t>
            </a:r>
            <a:r>
              <a:rPr lang="en-US" dirty="0" err="1" smtClean="0"/>
              <a:t>protokol</a:t>
            </a:r>
            <a:r>
              <a:rPr lang="en-US" dirty="0" smtClean="0"/>
              <a:t> layer 3 yang </a:t>
            </a:r>
            <a:r>
              <a:rPr lang="en-US" dirty="0" err="1" smtClean="0"/>
              <a:t>digunakan</a:t>
            </a:r>
            <a:r>
              <a:rPr lang="en-US" dirty="0" smtClean="0"/>
              <a:t> </a:t>
            </a:r>
            <a:r>
              <a:rPr lang="en-US" dirty="0" err="1" smtClean="0"/>
              <a:t>untuk</a:t>
            </a:r>
            <a:r>
              <a:rPr lang="en-US" dirty="0" smtClean="0"/>
              <a:t> </a:t>
            </a:r>
            <a:r>
              <a:rPr lang="en-US" dirty="0" err="1" smtClean="0"/>
              <a:t>membawa</a:t>
            </a:r>
            <a:r>
              <a:rPr lang="en-US" dirty="0" smtClean="0"/>
              <a:t> data user </a:t>
            </a:r>
            <a:r>
              <a:rPr lang="en-US" dirty="0" err="1" smtClean="0"/>
              <a:t>melalui</a:t>
            </a:r>
            <a:r>
              <a:rPr lang="en-US" dirty="0" smtClean="0"/>
              <a:t> network TCP/IP.</a:t>
            </a:r>
          </a:p>
          <a:p>
            <a:r>
              <a:rPr lang="en-US" dirty="0" smtClean="0"/>
              <a:t>IPv4 </a:t>
            </a:r>
            <a:r>
              <a:rPr lang="en-US" dirty="0" err="1" smtClean="0"/>
              <a:t>adalah</a:t>
            </a:r>
            <a:r>
              <a:rPr lang="en-US" dirty="0" smtClean="0"/>
              <a:t> </a:t>
            </a:r>
            <a:r>
              <a:rPr lang="en-US" dirty="0" err="1" smtClean="0"/>
              <a:t>versi</a:t>
            </a:r>
            <a:r>
              <a:rPr lang="en-US" dirty="0" smtClean="0"/>
              <a:t> IP yang paling </a:t>
            </a:r>
            <a:r>
              <a:rPr lang="en-US" dirty="0" err="1" smtClean="0"/>
              <a:t>banyak</a:t>
            </a:r>
            <a:r>
              <a:rPr lang="en-US" dirty="0" smtClean="0"/>
              <a:t> </a:t>
            </a:r>
            <a:r>
              <a:rPr lang="en-US" dirty="0" err="1" smtClean="0"/>
              <a:t>digunakan</a:t>
            </a:r>
            <a:r>
              <a:rPr lang="en-US" dirty="0" smtClean="0"/>
              <a:t> </a:t>
            </a:r>
            <a:r>
              <a:rPr lang="en-US" dirty="0" err="1" smtClean="0"/>
              <a:t>saat</a:t>
            </a:r>
            <a:r>
              <a:rPr lang="en-US" dirty="0" smtClean="0"/>
              <a:t> </a:t>
            </a:r>
            <a:r>
              <a:rPr lang="en-US" dirty="0" err="1" smtClean="0"/>
              <a:t>ini</a:t>
            </a:r>
            <a:r>
              <a:rPr lang="en-US" dirty="0" smtClean="0"/>
              <a:t>. IPv6 </a:t>
            </a:r>
            <a:r>
              <a:rPr lang="en-US" dirty="0" err="1" smtClean="0"/>
              <a:t>masih</a:t>
            </a:r>
            <a:r>
              <a:rPr lang="en-US" dirty="0" smtClean="0"/>
              <a:t> </a:t>
            </a:r>
            <a:r>
              <a:rPr lang="en-US" dirty="0" err="1" smtClean="0"/>
              <a:t>dalam</a:t>
            </a:r>
            <a:r>
              <a:rPr lang="en-US" dirty="0" smtClean="0"/>
              <a:t> </a:t>
            </a:r>
            <a:r>
              <a:rPr lang="en-US" dirty="0" err="1" smtClean="0"/>
              <a:t>tahap</a:t>
            </a:r>
            <a:r>
              <a:rPr lang="en-US" dirty="0" smtClean="0"/>
              <a:t> </a:t>
            </a:r>
            <a:r>
              <a:rPr lang="en-US" dirty="0" err="1" smtClean="0"/>
              <a:t>pengembangan</a:t>
            </a:r>
            <a:r>
              <a:rPr lang="en-US" dirty="0" smtClean="0"/>
              <a:t> </a:t>
            </a:r>
            <a:r>
              <a:rPr lang="en-US" dirty="0" err="1" smtClean="0"/>
              <a:t>dan</a:t>
            </a:r>
            <a:r>
              <a:rPr lang="en-US" dirty="0" smtClean="0"/>
              <a:t> </a:t>
            </a:r>
            <a:r>
              <a:rPr lang="en-US" dirty="0" err="1" smtClean="0"/>
              <a:t>belum</a:t>
            </a:r>
            <a:r>
              <a:rPr lang="en-US" dirty="0" smtClean="0"/>
              <a:t> </a:t>
            </a:r>
            <a:r>
              <a:rPr lang="en-US" dirty="0" err="1" smtClean="0"/>
              <a:t>banyak</a:t>
            </a:r>
            <a:r>
              <a:rPr lang="en-US" dirty="0" smtClean="0"/>
              <a:t> </a:t>
            </a:r>
            <a:r>
              <a:rPr lang="en-US" dirty="0" err="1" smtClean="0"/>
              <a:t>dipakai</a:t>
            </a:r>
            <a:r>
              <a:rPr lang="en-US" dirty="0" smtClean="0"/>
              <a:t>.</a:t>
            </a:r>
          </a:p>
          <a:p>
            <a:r>
              <a:rPr lang="en-US" dirty="0" err="1" smtClean="0"/>
              <a:t>Karakteristik</a:t>
            </a:r>
            <a:r>
              <a:rPr lang="en-US" dirty="0" smtClean="0"/>
              <a:t> :</a:t>
            </a:r>
          </a:p>
          <a:p>
            <a:pPr lvl="1"/>
            <a:r>
              <a:rPr lang="en-US" dirty="0" smtClean="0">
                <a:solidFill>
                  <a:srgbClr val="FF0000"/>
                </a:solidFill>
              </a:rPr>
              <a:t>Connectionless</a:t>
            </a:r>
            <a:r>
              <a:rPr lang="en-US" dirty="0" smtClean="0"/>
              <a:t> – </a:t>
            </a:r>
            <a:r>
              <a:rPr lang="en-US" dirty="0" err="1" smtClean="0"/>
              <a:t>tidak</a:t>
            </a:r>
            <a:r>
              <a:rPr lang="en-US" dirty="0" smtClean="0"/>
              <a:t> </a:t>
            </a:r>
            <a:r>
              <a:rPr lang="en-US" dirty="0" err="1" smtClean="0"/>
              <a:t>perlu</a:t>
            </a:r>
            <a:r>
              <a:rPr lang="en-US" dirty="0" smtClean="0"/>
              <a:t> </a:t>
            </a:r>
            <a:r>
              <a:rPr lang="en-US" dirty="0" err="1" smtClean="0"/>
              <a:t>menjalin</a:t>
            </a:r>
            <a:r>
              <a:rPr lang="en-US" dirty="0" smtClean="0"/>
              <a:t> </a:t>
            </a:r>
            <a:r>
              <a:rPr lang="en-US" dirty="0" err="1" smtClean="0"/>
              <a:t>koneksi</a:t>
            </a:r>
            <a:r>
              <a:rPr lang="en-US" dirty="0" smtClean="0"/>
              <a:t> </a:t>
            </a:r>
            <a:r>
              <a:rPr lang="en-US" dirty="0" err="1" smtClean="0"/>
              <a:t>sebelum</a:t>
            </a:r>
            <a:r>
              <a:rPr lang="en-US" dirty="0" smtClean="0"/>
              <a:t> </a:t>
            </a:r>
            <a:r>
              <a:rPr lang="en-US" dirty="0" err="1" smtClean="0"/>
              <a:t>pengiriman</a:t>
            </a:r>
            <a:r>
              <a:rPr lang="en-US" dirty="0" smtClean="0"/>
              <a:t> data.</a:t>
            </a:r>
          </a:p>
          <a:p>
            <a:pPr lvl="1"/>
            <a:r>
              <a:rPr lang="en-US" dirty="0" smtClean="0">
                <a:solidFill>
                  <a:srgbClr val="FF0000"/>
                </a:solidFill>
              </a:rPr>
              <a:t>Best Effort </a:t>
            </a:r>
            <a:r>
              <a:rPr lang="en-US" dirty="0" smtClean="0"/>
              <a:t>(Unreliable) – </a:t>
            </a:r>
            <a:r>
              <a:rPr lang="en-US" dirty="0" err="1" smtClean="0"/>
              <a:t>tidak</a:t>
            </a:r>
            <a:r>
              <a:rPr lang="en-US" dirty="0" smtClean="0"/>
              <a:t> </a:t>
            </a:r>
            <a:r>
              <a:rPr lang="en-US" dirty="0" err="1" smtClean="0"/>
              <a:t>ada</a:t>
            </a:r>
            <a:r>
              <a:rPr lang="en-US" dirty="0" smtClean="0"/>
              <a:t> </a:t>
            </a:r>
            <a:r>
              <a:rPr lang="en-US" dirty="0" err="1" smtClean="0"/>
              <a:t>fitur-fitur</a:t>
            </a:r>
            <a:r>
              <a:rPr lang="en-US" dirty="0" smtClean="0"/>
              <a:t> </a:t>
            </a:r>
            <a:r>
              <a:rPr lang="en-US" dirty="0" err="1" smtClean="0"/>
              <a:t>untuk</a:t>
            </a:r>
            <a:r>
              <a:rPr lang="en-US" dirty="0" smtClean="0"/>
              <a:t> </a:t>
            </a:r>
            <a:r>
              <a:rPr lang="en-US" dirty="0" err="1" smtClean="0"/>
              <a:t>menjamin</a:t>
            </a:r>
            <a:r>
              <a:rPr lang="en-US" dirty="0" smtClean="0"/>
              <a:t> data </a:t>
            </a:r>
            <a:r>
              <a:rPr lang="en-US" dirty="0" err="1" smtClean="0"/>
              <a:t>sampai</a:t>
            </a:r>
            <a:r>
              <a:rPr lang="en-US" dirty="0" smtClean="0"/>
              <a:t> </a:t>
            </a:r>
            <a:r>
              <a:rPr lang="en-US" dirty="0" err="1" smtClean="0"/>
              <a:t>ke</a:t>
            </a:r>
            <a:r>
              <a:rPr lang="en-US" dirty="0" smtClean="0"/>
              <a:t> </a:t>
            </a:r>
            <a:r>
              <a:rPr lang="en-US" dirty="0" err="1" smtClean="0"/>
              <a:t>tujuan</a:t>
            </a:r>
            <a:r>
              <a:rPr lang="en-US" dirty="0" smtClean="0"/>
              <a:t>.</a:t>
            </a:r>
          </a:p>
          <a:p>
            <a:pPr lvl="1"/>
            <a:r>
              <a:rPr lang="en-US" dirty="0" smtClean="0">
                <a:solidFill>
                  <a:srgbClr val="FF0000"/>
                </a:solidFill>
              </a:rPr>
              <a:t>Media Independent</a:t>
            </a:r>
            <a:r>
              <a:rPr lang="en-US" dirty="0" smtClean="0"/>
              <a:t>.</a:t>
            </a:r>
            <a:endParaRPr lang="en-US" dirty="0"/>
          </a:p>
        </p:txBody>
      </p:sp>
    </p:spTree>
    <p:extLst>
      <p:ext uri="{BB962C8B-B14F-4D97-AF65-F5344CB8AC3E}">
        <p14:creationId xmlns:p14="http://schemas.microsoft.com/office/powerpoint/2010/main" val="1085050566"/>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Connectionless</a:t>
            </a:r>
            <a:endParaRPr lang="en-US" dirty="0"/>
          </a:p>
        </p:txBody>
      </p:sp>
      <p:sp>
        <p:nvSpPr>
          <p:cNvPr id="3" name="Content Placeholder 2"/>
          <p:cNvSpPr>
            <a:spLocks noGrp="1"/>
          </p:cNvSpPr>
          <p:nvPr>
            <p:ph sz="quarter" idx="1"/>
          </p:nvPr>
        </p:nvSpPr>
        <p:spPr/>
        <p:txBody>
          <a:bodyPr>
            <a:normAutofit lnSpcReduction="10000"/>
          </a:bodyPr>
          <a:lstStyle/>
          <a:p>
            <a:r>
              <a:rPr lang="en-US" dirty="0" err="1" smtClean="0"/>
              <a:t>Seperti</a:t>
            </a:r>
            <a:r>
              <a:rPr lang="en-US" dirty="0" smtClean="0"/>
              <a:t> </a:t>
            </a:r>
            <a:r>
              <a:rPr lang="en-US" dirty="0" err="1" smtClean="0"/>
              <a:t>halnya</a:t>
            </a:r>
            <a:r>
              <a:rPr lang="en-US" dirty="0" smtClean="0"/>
              <a:t> </a:t>
            </a:r>
            <a:r>
              <a:rPr lang="en-US" dirty="0" err="1" smtClean="0"/>
              <a:t>ketika</a:t>
            </a:r>
            <a:r>
              <a:rPr lang="en-US" dirty="0" smtClean="0"/>
              <a:t> </a:t>
            </a:r>
            <a:r>
              <a:rPr lang="en-US" dirty="0" err="1" smtClean="0"/>
              <a:t>kita</a:t>
            </a:r>
            <a:r>
              <a:rPr lang="en-US" dirty="0" smtClean="0"/>
              <a:t> </a:t>
            </a:r>
            <a:r>
              <a:rPr lang="en-US" dirty="0" err="1" smtClean="0"/>
              <a:t>mengirim</a:t>
            </a:r>
            <a:r>
              <a:rPr lang="en-US" dirty="0" smtClean="0"/>
              <a:t> </a:t>
            </a:r>
            <a:r>
              <a:rPr lang="en-US" dirty="0" err="1" smtClean="0"/>
              <a:t>surat</a:t>
            </a:r>
            <a:r>
              <a:rPr lang="en-US" dirty="0" smtClean="0"/>
              <a:t>/</a:t>
            </a:r>
            <a:r>
              <a:rPr lang="en-US" dirty="0" err="1" smtClean="0"/>
              <a:t>paket</a:t>
            </a:r>
            <a:r>
              <a:rPr lang="en-US" dirty="0" smtClean="0"/>
              <a:t> </a:t>
            </a:r>
            <a:r>
              <a:rPr lang="en-US" dirty="0" err="1" smtClean="0"/>
              <a:t>kepada</a:t>
            </a:r>
            <a:r>
              <a:rPr lang="en-US" dirty="0" smtClean="0"/>
              <a:t> </a:t>
            </a:r>
            <a:r>
              <a:rPr lang="en-US" dirty="0" err="1" smtClean="0"/>
              <a:t>seseorang</a:t>
            </a:r>
            <a:r>
              <a:rPr lang="en-US" dirty="0" smtClean="0"/>
              <a:t> </a:t>
            </a:r>
            <a:r>
              <a:rPr lang="en-US" dirty="0" err="1" smtClean="0"/>
              <a:t>tanpa</a:t>
            </a:r>
            <a:r>
              <a:rPr lang="en-US" dirty="0" smtClean="0"/>
              <a:t> </a:t>
            </a:r>
            <a:r>
              <a:rPr lang="en-US" dirty="0" err="1" smtClean="0"/>
              <a:t>ada</a:t>
            </a:r>
            <a:r>
              <a:rPr lang="en-US" dirty="0" smtClean="0"/>
              <a:t> </a:t>
            </a:r>
            <a:r>
              <a:rPr lang="en-US" dirty="0" err="1" smtClean="0"/>
              <a:t>pemberitahuan</a:t>
            </a:r>
            <a:r>
              <a:rPr lang="en-US" dirty="0" smtClean="0"/>
              <a:t> </a:t>
            </a:r>
            <a:r>
              <a:rPr lang="en-US" dirty="0" err="1" smtClean="0"/>
              <a:t>terlebih</a:t>
            </a:r>
            <a:r>
              <a:rPr lang="en-US" dirty="0" smtClean="0"/>
              <a:t> </a:t>
            </a:r>
            <a:r>
              <a:rPr lang="en-US" dirty="0" err="1" smtClean="0"/>
              <a:t>dahulu</a:t>
            </a:r>
            <a:r>
              <a:rPr lang="en-US" dirty="0" smtClean="0"/>
              <a:t> </a:t>
            </a:r>
            <a:r>
              <a:rPr lang="en-US" dirty="0" err="1" smtClean="0"/>
              <a:t>kepada</a:t>
            </a:r>
            <a:r>
              <a:rPr lang="en-US" dirty="0" smtClean="0"/>
              <a:t> </a:t>
            </a:r>
            <a:r>
              <a:rPr lang="en-US" dirty="0" err="1" smtClean="0"/>
              <a:t>penerima</a:t>
            </a:r>
            <a:r>
              <a:rPr lang="en-US" dirty="0" smtClean="0"/>
              <a:t>.</a:t>
            </a:r>
          </a:p>
          <a:p>
            <a:r>
              <a:rPr lang="en-US" dirty="0" err="1" smtClean="0"/>
              <a:t>Pengirim</a:t>
            </a:r>
            <a:r>
              <a:rPr lang="en-US" dirty="0" smtClean="0"/>
              <a:t> </a:t>
            </a:r>
            <a:r>
              <a:rPr lang="en-US" dirty="0" err="1" smtClean="0"/>
              <a:t>tidak</a:t>
            </a:r>
            <a:r>
              <a:rPr lang="en-US" dirty="0" smtClean="0"/>
              <a:t> </a:t>
            </a:r>
            <a:r>
              <a:rPr lang="en-US" dirty="0" err="1" smtClean="0"/>
              <a:t>tahu</a:t>
            </a:r>
            <a:r>
              <a:rPr lang="en-US" dirty="0" smtClean="0"/>
              <a:t> : </a:t>
            </a:r>
          </a:p>
          <a:p>
            <a:pPr lvl="1"/>
            <a:r>
              <a:rPr lang="en-US" dirty="0" err="1" smtClean="0"/>
              <a:t>Apakah</a:t>
            </a:r>
            <a:r>
              <a:rPr lang="en-US" dirty="0" smtClean="0"/>
              <a:t> </a:t>
            </a:r>
            <a:r>
              <a:rPr lang="en-US" dirty="0" err="1" smtClean="0"/>
              <a:t>penerima</a:t>
            </a:r>
            <a:r>
              <a:rPr lang="en-US" dirty="0" smtClean="0"/>
              <a:t> </a:t>
            </a:r>
            <a:r>
              <a:rPr lang="en-US" dirty="0" err="1" smtClean="0"/>
              <a:t>ada</a:t>
            </a:r>
            <a:r>
              <a:rPr lang="en-US" dirty="0" smtClean="0"/>
              <a:t> </a:t>
            </a:r>
            <a:r>
              <a:rPr lang="en-US" dirty="0" err="1" smtClean="0"/>
              <a:t>atau</a:t>
            </a:r>
            <a:r>
              <a:rPr lang="en-US" dirty="0" smtClean="0"/>
              <a:t> </a:t>
            </a:r>
            <a:r>
              <a:rPr lang="en-US" dirty="0" err="1" smtClean="0"/>
              <a:t>tidak</a:t>
            </a:r>
            <a:r>
              <a:rPr lang="en-US" dirty="0" smtClean="0"/>
              <a:t>.</a:t>
            </a:r>
          </a:p>
          <a:p>
            <a:pPr lvl="1"/>
            <a:r>
              <a:rPr lang="en-US" dirty="0" err="1" smtClean="0"/>
              <a:t>Apakah</a:t>
            </a:r>
            <a:r>
              <a:rPr lang="en-US" dirty="0" smtClean="0"/>
              <a:t> </a:t>
            </a:r>
            <a:r>
              <a:rPr lang="en-US" dirty="0" err="1" smtClean="0"/>
              <a:t>surat</a:t>
            </a:r>
            <a:r>
              <a:rPr lang="en-US" dirty="0" smtClean="0"/>
              <a:t> </a:t>
            </a:r>
            <a:r>
              <a:rPr lang="en-US" dirty="0" err="1" smtClean="0"/>
              <a:t>telah</a:t>
            </a:r>
            <a:r>
              <a:rPr lang="en-US" dirty="0" smtClean="0"/>
              <a:t> </a:t>
            </a:r>
            <a:r>
              <a:rPr lang="en-US" dirty="0" err="1" smtClean="0"/>
              <a:t>sampai</a:t>
            </a:r>
            <a:r>
              <a:rPr lang="en-US" dirty="0" smtClean="0"/>
              <a:t> </a:t>
            </a:r>
            <a:r>
              <a:rPr lang="en-US" dirty="0" err="1" smtClean="0"/>
              <a:t>atau</a:t>
            </a:r>
            <a:r>
              <a:rPr lang="en-US" dirty="0" smtClean="0"/>
              <a:t> </a:t>
            </a:r>
            <a:r>
              <a:rPr lang="en-US" dirty="0" err="1" smtClean="0"/>
              <a:t>tidak</a:t>
            </a:r>
            <a:r>
              <a:rPr lang="en-US" dirty="0" smtClean="0"/>
              <a:t>.</a:t>
            </a:r>
          </a:p>
          <a:p>
            <a:pPr lvl="1"/>
            <a:r>
              <a:rPr lang="en-US" dirty="0" err="1" smtClean="0"/>
              <a:t>Apakah</a:t>
            </a:r>
            <a:r>
              <a:rPr lang="en-US" dirty="0" smtClean="0"/>
              <a:t> </a:t>
            </a:r>
            <a:r>
              <a:rPr lang="en-US" dirty="0" err="1" smtClean="0"/>
              <a:t>penerima</a:t>
            </a:r>
            <a:r>
              <a:rPr lang="en-US" dirty="0" smtClean="0"/>
              <a:t> </a:t>
            </a:r>
            <a:r>
              <a:rPr lang="en-US" dirty="0" err="1" smtClean="0"/>
              <a:t>dapat</a:t>
            </a:r>
            <a:r>
              <a:rPr lang="en-US" dirty="0" smtClean="0"/>
              <a:t> </a:t>
            </a:r>
            <a:r>
              <a:rPr lang="en-US" dirty="0" err="1" smtClean="0"/>
              <a:t>membaca</a:t>
            </a:r>
            <a:r>
              <a:rPr lang="en-US" dirty="0" smtClean="0"/>
              <a:t> </a:t>
            </a:r>
            <a:r>
              <a:rPr lang="en-US" dirty="0" err="1" smtClean="0"/>
              <a:t>surat</a:t>
            </a:r>
            <a:r>
              <a:rPr lang="en-US" dirty="0" smtClean="0"/>
              <a:t> yang </a:t>
            </a:r>
            <a:r>
              <a:rPr lang="en-US" dirty="0" err="1" smtClean="0"/>
              <a:t>dikirim</a:t>
            </a:r>
            <a:r>
              <a:rPr lang="en-US" dirty="0" smtClean="0"/>
              <a:t> </a:t>
            </a:r>
            <a:r>
              <a:rPr lang="en-US" dirty="0" err="1" smtClean="0"/>
              <a:t>atau</a:t>
            </a:r>
            <a:r>
              <a:rPr lang="en-US" dirty="0" smtClean="0"/>
              <a:t> </a:t>
            </a:r>
            <a:r>
              <a:rPr lang="en-US" dirty="0" err="1" smtClean="0"/>
              <a:t>tidak</a:t>
            </a:r>
            <a:r>
              <a:rPr lang="en-US" dirty="0" smtClean="0"/>
              <a:t>.</a:t>
            </a:r>
          </a:p>
          <a:p>
            <a:r>
              <a:rPr lang="en-US" dirty="0" err="1" smtClean="0"/>
              <a:t>Penerima</a:t>
            </a:r>
            <a:r>
              <a:rPr lang="en-US" dirty="0" smtClean="0"/>
              <a:t> </a:t>
            </a:r>
            <a:r>
              <a:rPr lang="en-US" dirty="0" err="1" smtClean="0"/>
              <a:t>tidak</a:t>
            </a:r>
            <a:r>
              <a:rPr lang="en-US" dirty="0" smtClean="0"/>
              <a:t> </a:t>
            </a:r>
            <a:r>
              <a:rPr lang="en-US" dirty="0" err="1" smtClean="0"/>
              <a:t>tahu</a:t>
            </a:r>
            <a:r>
              <a:rPr lang="en-US" dirty="0" smtClean="0"/>
              <a:t> :</a:t>
            </a:r>
          </a:p>
          <a:p>
            <a:pPr lvl="1"/>
            <a:r>
              <a:rPr lang="en-US" dirty="0" err="1" smtClean="0"/>
              <a:t>Akan</a:t>
            </a:r>
            <a:r>
              <a:rPr lang="en-US" dirty="0" smtClean="0"/>
              <a:t> </a:t>
            </a:r>
            <a:r>
              <a:rPr lang="en-US" dirty="0" err="1" smtClean="0"/>
              <a:t>ada</a:t>
            </a:r>
            <a:r>
              <a:rPr lang="en-US" dirty="0" smtClean="0"/>
              <a:t> </a:t>
            </a:r>
            <a:r>
              <a:rPr lang="en-US" dirty="0" err="1" smtClean="0"/>
              <a:t>surat</a:t>
            </a:r>
            <a:r>
              <a:rPr lang="en-US" dirty="0" smtClean="0"/>
              <a:t> yang </a:t>
            </a:r>
            <a:r>
              <a:rPr lang="en-US" dirty="0" err="1" smtClean="0"/>
              <a:t>datang</a:t>
            </a:r>
            <a:r>
              <a:rPr lang="en-US" dirty="0" smtClean="0"/>
              <a:t>.</a:t>
            </a:r>
          </a:p>
          <a:p>
            <a:pPr lvl="1"/>
            <a:r>
              <a:rPr lang="en-US" dirty="0" err="1" smtClean="0"/>
              <a:t>Kapan</a:t>
            </a:r>
            <a:r>
              <a:rPr lang="en-US" dirty="0" smtClean="0"/>
              <a:t> </a:t>
            </a:r>
            <a:r>
              <a:rPr lang="en-US" dirty="0" err="1" smtClean="0"/>
              <a:t>surat</a:t>
            </a:r>
            <a:r>
              <a:rPr lang="en-US" dirty="0" smtClean="0"/>
              <a:t> </a:t>
            </a:r>
            <a:r>
              <a:rPr lang="en-US" dirty="0" err="1" smtClean="0"/>
              <a:t>akan</a:t>
            </a:r>
            <a:r>
              <a:rPr lang="en-US" dirty="0" smtClean="0"/>
              <a:t> </a:t>
            </a:r>
            <a:r>
              <a:rPr lang="en-US" dirty="0" err="1" smtClean="0"/>
              <a:t>datang</a:t>
            </a:r>
            <a:r>
              <a:rPr lang="en-US" dirty="0" smtClean="0"/>
              <a:t>.</a:t>
            </a:r>
          </a:p>
          <a:p>
            <a:r>
              <a:rPr lang="en-US" dirty="0" smtClean="0"/>
              <a:t>Hal </a:t>
            </a:r>
            <a:r>
              <a:rPr lang="en-US" dirty="0" err="1" smtClean="0"/>
              <a:t>ini</a:t>
            </a:r>
            <a:r>
              <a:rPr lang="en-US" dirty="0" smtClean="0"/>
              <a:t> </a:t>
            </a:r>
            <a:r>
              <a:rPr lang="en-US" dirty="0" err="1" smtClean="0"/>
              <a:t>mengurangi</a:t>
            </a:r>
            <a:r>
              <a:rPr lang="en-US" dirty="0" smtClean="0"/>
              <a:t> </a:t>
            </a:r>
            <a:r>
              <a:rPr lang="en-US" dirty="0" smtClean="0">
                <a:solidFill>
                  <a:srgbClr val="FF0000"/>
                </a:solidFill>
              </a:rPr>
              <a:t>overhead</a:t>
            </a:r>
            <a:r>
              <a:rPr lang="en-US" dirty="0" smtClean="0"/>
              <a:t> IP </a:t>
            </a:r>
            <a:r>
              <a:rPr lang="en-US" dirty="0" err="1" smtClean="0"/>
              <a:t>dibandingkan</a:t>
            </a:r>
            <a:r>
              <a:rPr lang="en-US" dirty="0" smtClean="0"/>
              <a:t> </a:t>
            </a:r>
            <a:r>
              <a:rPr lang="en-US" dirty="0" err="1" smtClean="0"/>
              <a:t>jika</a:t>
            </a:r>
            <a:r>
              <a:rPr lang="en-US" dirty="0" smtClean="0"/>
              <a:t> </a:t>
            </a:r>
            <a:r>
              <a:rPr lang="en-US" dirty="0" err="1" smtClean="0"/>
              <a:t>ada</a:t>
            </a:r>
            <a:r>
              <a:rPr lang="en-US" dirty="0" smtClean="0"/>
              <a:t> </a:t>
            </a:r>
            <a:r>
              <a:rPr lang="en-US" dirty="0" err="1" smtClean="0"/>
              <a:t>fitur-fitur</a:t>
            </a:r>
            <a:r>
              <a:rPr lang="en-US" dirty="0" smtClean="0"/>
              <a:t> reliability </a:t>
            </a:r>
            <a:r>
              <a:rPr lang="en-US" dirty="0" err="1" smtClean="0"/>
              <a:t>seperti</a:t>
            </a:r>
            <a:r>
              <a:rPr lang="en-US" dirty="0" smtClean="0"/>
              <a:t> </a:t>
            </a:r>
            <a:r>
              <a:rPr lang="en-US" dirty="0" err="1" smtClean="0"/>
              <a:t>protokol</a:t>
            </a:r>
            <a:r>
              <a:rPr lang="en-US" dirty="0" smtClean="0"/>
              <a:t> TCP.</a:t>
            </a:r>
          </a:p>
          <a:p>
            <a:endParaRPr lang="en-US" dirty="0"/>
          </a:p>
        </p:txBody>
      </p:sp>
    </p:spTree>
    <p:extLst>
      <p:ext uri="{BB962C8B-B14F-4D97-AF65-F5344CB8AC3E}">
        <p14:creationId xmlns:p14="http://schemas.microsoft.com/office/powerpoint/2010/main" val="1544031286"/>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Best Effort</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err="1" smtClean="0"/>
              <a:t>Protokol</a:t>
            </a:r>
            <a:r>
              <a:rPr lang="en-US" dirty="0" smtClean="0"/>
              <a:t> IP </a:t>
            </a:r>
            <a:r>
              <a:rPr lang="en-US" dirty="0" err="1" smtClean="0"/>
              <a:t>bersifat</a:t>
            </a:r>
            <a:r>
              <a:rPr lang="en-US" dirty="0" smtClean="0"/>
              <a:t> </a:t>
            </a:r>
            <a:r>
              <a:rPr lang="en-US" dirty="0" smtClean="0">
                <a:solidFill>
                  <a:srgbClr val="FF0000"/>
                </a:solidFill>
              </a:rPr>
              <a:t>unreliable</a:t>
            </a:r>
            <a:r>
              <a:rPr lang="en-US" dirty="0" smtClean="0"/>
              <a:t>, yang </a:t>
            </a:r>
            <a:r>
              <a:rPr lang="en-US" dirty="0" err="1" smtClean="0"/>
              <a:t>berarti</a:t>
            </a:r>
            <a:r>
              <a:rPr lang="en-US" dirty="0" smtClean="0"/>
              <a:t> </a:t>
            </a:r>
            <a:r>
              <a:rPr lang="en-US" dirty="0" err="1" smtClean="0"/>
              <a:t>tidak</a:t>
            </a:r>
            <a:r>
              <a:rPr lang="en-US" dirty="0" smtClean="0"/>
              <a:t> </a:t>
            </a:r>
            <a:r>
              <a:rPr lang="en-US" dirty="0" err="1" smtClean="0"/>
              <a:t>ada</a:t>
            </a:r>
            <a:r>
              <a:rPr lang="en-US" dirty="0" smtClean="0"/>
              <a:t> </a:t>
            </a:r>
            <a:r>
              <a:rPr lang="en-US" dirty="0" err="1" smtClean="0"/>
              <a:t>fitur-fitur</a:t>
            </a:r>
            <a:r>
              <a:rPr lang="en-US" dirty="0" smtClean="0"/>
              <a:t> yang </a:t>
            </a:r>
            <a:r>
              <a:rPr lang="en-US" dirty="0" err="1" smtClean="0"/>
              <a:t>mendukung</a:t>
            </a:r>
            <a:r>
              <a:rPr lang="en-US" dirty="0" smtClean="0"/>
              <a:t> reliability.</a:t>
            </a:r>
          </a:p>
          <a:p>
            <a:pPr lvl="1"/>
            <a:r>
              <a:rPr lang="en-US" dirty="0" err="1" smtClean="0"/>
              <a:t>Beberapa</a:t>
            </a:r>
            <a:r>
              <a:rPr lang="en-US" dirty="0" smtClean="0"/>
              <a:t> </a:t>
            </a:r>
            <a:r>
              <a:rPr lang="en-US" dirty="0" err="1" smtClean="0"/>
              <a:t>paket</a:t>
            </a:r>
            <a:r>
              <a:rPr lang="en-US" dirty="0" smtClean="0"/>
              <a:t> </a:t>
            </a:r>
            <a:r>
              <a:rPr lang="en-US" dirty="0" err="1" smtClean="0"/>
              <a:t>bisa</a:t>
            </a:r>
            <a:r>
              <a:rPr lang="en-US" dirty="0" smtClean="0"/>
              <a:t> </a:t>
            </a:r>
            <a:r>
              <a:rPr lang="en-US" dirty="0" err="1" smtClean="0"/>
              <a:t>saja</a:t>
            </a:r>
            <a:r>
              <a:rPr lang="en-US" dirty="0" smtClean="0"/>
              <a:t> </a:t>
            </a:r>
            <a:r>
              <a:rPr lang="en-US" dirty="0" err="1" smtClean="0"/>
              <a:t>hilang</a:t>
            </a:r>
            <a:r>
              <a:rPr lang="en-US" dirty="0" smtClean="0"/>
              <a:t> </a:t>
            </a:r>
            <a:r>
              <a:rPr lang="en-US" dirty="0" err="1" smtClean="0"/>
              <a:t>dalam</a:t>
            </a:r>
            <a:r>
              <a:rPr lang="en-US" dirty="0" smtClean="0"/>
              <a:t> </a:t>
            </a:r>
            <a:r>
              <a:rPr lang="en-US" dirty="0" err="1" smtClean="0"/>
              <a:t>perjalanan</a:t>
            </a:r>
            <a:r>
              <a:rPr lang="en-US" dirty="0" smtClean="0"/>
              <a:t>.</a:t>
            </a:r>
          </a:p>
          <a:p>
            <a:r>
              <a:rPr lang="en-US" dirty="0" smtClean="0"/>
              <a:t>Header IP </a:t>
            </a:r>
            <a:r>
              <a:rPr lang="en-US" dirty="0" err="1" smtClean="0"/>
              <a:t>menjadi</a:t>
            </a:r>
            <a:r>
              <a:rPr lang="en-US" dirty="0" smtClean="0"/>
              <a:t> </a:t>
            </a:r>
            <a:r>
              <a:rPr lang="en-US" dirty="0" err="1" smtClean="0"/>
              <a:t>lebih</a:t>
            </a:r>
            <a:r>
              <a:rPr lang="en-US" dirty="0" smtClean="0"/>
              <a:t> </a:t>
            </a:r>
            <a:r>
              <a:rPr lang="en-US" dirty="0" err="1" smtClean="0"/>
              <a:t>kecil</a:t>
            </a:r>
            <a:r>
              <a:rPr lang="en-US" dirty="0" smtClean="0"/>
              <a:t>, </a:t>
            </a:r>
            <a:r>
              <a:rPr lang="en-US" dirty="0" err="1" smtClean="0"/>
              <a:t>sehingga</a:t>
            </a:r>
            <a:r>
              <a:rPr lang="en-US" dirty="0" smtClean="0"/>
              <a:t> overhead </a:t>
            </a:r>
            <a:r>
              <a:rPr lang="en-US" dirty="0" err="1" smtClean="0"/>
              <a:t>berkurang</a:t>
            </a:r>
            <a:r>
              <a:rPr lang="en-US" dirty="0" smtClean="0"/>
              <a:t> </a:t>
            </a:r>
            <a:r>
              <a:rPr lang="en-US" dirty="0" err="1" smtClean="0"/>
              <a:t>dan</a:t>
            </a:r>
            <a:r>
              <a:rPr lang="en-US" dirty="0" smtClean="0"/>
              <a:t> </a:t>
            </a:r>
            <a:r>
              <a:rPr lang="en-US" dirty="0" smtClean="0">
                <a:solidFill>
                  <a:srgbClr val="FF0000"/>
                </a:solidFill>
              </a:rPr>
              <a:t>delay</a:t>
            </a:r>
            <a:r>
              <a:rPr lang="en-US" dirty="0" smtClean="0"/>
              <a:t> </a:t>
            </a:r>
            <a:r>
              <a:rPr lang="en-US" dirty="0" err="1" smtClean="0"/>
              <a:t>pengiriman</a:t>
            </a:r>
            <a:r>
              <a:rPr lang="en-US" dirty="0" smtClean="0"/>
              <a:t> </a:t>
            </a:r>
            <a:r>
              <a:rPr lang="en-US" dirty="0" err="1" smtClean="0"/>
              <a:t>paket</a:t>
            </a:r>
            <a:r>
              <a:rPr lang="en-US" dirty="0" smtClean="0"/>
              <a:t> </a:t>
            </a:r>
            <a:r>
              <a:rPr lang="en-US" dirty="0" err="1" smtClean="0"/>
              <a:t>berkurang</a:t>
            </a:r>
            <a:r>
              <a:rPr lang="en-US" dirty="0" smtClean="0"/>
              <a:t>.</a:t>
            </a:r>
          </a:p>
          <a:p>
            <a:r>
              <a:rPr lang="en-US" dirty="0" smtClean="0">
                <a:solidFill>
                  <a:srgbClr val="FF0000"/>
                </a:solidFill>
              </a:rPr>
              <a:t>Unreliable</a:t>
            </a:r>
            <a:r>
              <a:rPr lang="en-US" dirty="0" smtClean="0"/>
              <a:t> </a:t>
            </a:r>
            <a:r>
              <a:rPr lang="en-US" dirty="0" err="1" smtClean="0"/>
              <a:t>disini</a:t>
            </a:r>
            <a:r>
              <a:rPr lang="en-US" dirty="0" smtClean="0"/>
              <a:t> </a:t>
            </a:r>
            <a:r>
              <a:rPr lang="en-US" dirty="0" err="1" smtClean="0"/>
              <a:t>bukan</a:t>
            </a:r>
            <a:r>
              <a:rPr lang="en-US" dirty="0" smtClean="0"/>
              <a:t> </a:t>
            </a:r>
            <a:r>
              <a:rPr lang="en-US" dirty="0" err="1" smtClean="0"/>
              <a:t>berarti</a:t>
            </a:r>
            <a:r>
              <a:rPr lang="en-US" dirty="0" smtClean="0"/>
              <a:t> IP </a:t>
            </a:r>
            <a:r>
              <a:rPr lang="en-US" dirty="0" err="1" smtClean="0"/>
              <a:t>tidak</a:t>
            </a:r>
            <a:r>
              <a:rPr lang="en-US" dirty="0" smtClean="0"/>
              <a:t> </a:t>
            </a:r>
            <a:r>
              <a:rPr lang="en-US" dirty="0" err="1" smtClean="0"/>
              <a:t>layak</a:t>
            </a:r>
            <a:r>
              <a:rPr lang="en-US" dirty="0" smtClean="0"/>
              <a:t> </a:t>
            </a:r>
            <a:r>
              <a:rPr lang="en-US" dirty="0" err="1" smtClean="0"/>
              <a:t>digunakan</a:t>
            </a:r>
            <a:r>
              <a:rPr lang="en-US" dirty="0" smtClean="0"/>
              <a:t> </a:t>
            </a:r>
            <a:r>
              <a:rPr lang="en-US" dirty="0" err="1" smtClean="0"/>
              <a:t>sebagai</a:t>
            </a:r>
            <a:r>
              <a:rPr lang="en-US" dirty="0" smtClean="0"/>
              <a:t> </a:t>
            </a:r>
            <a:r>
              <a:rPr lang="en-US" dirty="0" err="1" smtClean="0"/>
              <a:t>protokol</a:t>
            </a:r>
            <a:r>
              <a:rPr lang="en-US" dirty="0" smtClean="0"/>
              <a:t> </a:t>
            </a:r>
            <a:r>
              <a:rPr lang="en-US" dirty="0" err="1" smtClean="0"/>
              <a:t>komunikasi</a:t>
            </a:r>
            <a:r>
              <a:rPr lang="en-US" dirty="0" smtClean="0"/>
              <a:t>. Unreliable </a:t>
            </a:r>
            <a:r>
              <a:rPr lang="en-US" dirty="0" err="1" smtClean="0"/>
              <a:t>disini</a:t>
            </a:r>
            <a:r>
              <a:rPr lang="en-US" dirty="0" smtClean="0"/>
              <a:t> </a:t>
            </a:r>
            <a:r>
              <a:rPr lang="en-US" dirty="0" err="1" smtClean="0"/>
              <a:t>maksudnya</a:t>
            </a:r>
            <a:r>
              <a:rPr lang="en-US" dirty="0" smtClean="0"/>
              <a:t> IP </a:t>
            </a:r>
            <a:r>
              <a:rPr lang="en-US" dirty="0" err="1" smtClean="0"/>
              <a:t>tidak</a:t>
            </a:r>
            <a:r>
              <a:rPr lang="en-US" dirty="0" smtClean="0"/>
              <a:t> </a:t>
            </a:r>
            <a:r>
              <a:rPr lang="en-US" dirty="0" err="1" smtClean="0"/>
              <a:t>dilengkapi</a:t>
            </a:r>
            <a:r>
              <a:rPr lang="en-US" dirty="0" smtClean="0"/>
              <a:t> </a:t>
            </a:r>
            <a:r>
              <a:rPr lang="en-US" dirty="0" err="1" smtClean="0"/>
              <a:t>dengan</a:t>
            </a:r>
            <a:r>
              <a:rPr lang="en-US" dirty="0" smtClean="0"/>
              <a:t> </a:t>
            </a:r>
            <a:r>
              <a:rPr lang="en-US" dirty="0" err="1" smtClean="0"/>
              <a:t>fitur-fitur</a:t>
            </a:r>
            <a:r>
              <a:rPr lang="en-US" dirty="0" smtClean="0"/>
              <a:t> </a:t>
            </a:r>
            <a:r>
              <a:rPr lang="en-US" dirty="0" err="1" smtClean="0"/>
              <a:t>untuk</a:t>
            </a:r>
            <a:r>
              <a:rPr lang="en-US" dirty="0" smtClean="0"/>
              <a:t> </a:t>
            </a:r>
            <a:r>
              <a:rPr lang="en-US" dirty="0" err="1" smtClean="0"/>
              <a:t>memanage</a:t>
            </a:r>
            <a:r>
              <a:rPr lang="en-US" dirty="0" smtClean="0"/>
              <a:t> </a:t>
            </a:r>
            <a:r>
              <a:rPr lang="en-US" dirty="0" err="1" smtClean="0"/>
              <a:t>dan</a:t>
            </a:r>
            <a:r>
              <a:rPr lang="en-US" dirty="0" smtClean="0"/>
              <a:t> </a:t>
            </a:r>
            <a:r>
              <a:rPr lang="en-US" dirty="0" err="1" smtClean="0"/>
              <a:t>merecovery</a:t>
            </a:r>
            <a:r>
              <a:rPr lang="en-US" dirty="0" smtClean="0"/>
              <a:t> </a:t>
            </a:r>
            <a:r>
              <a:rPr lang="en-US" dirty="0" err="1" smtClean="0"/>
              <a:t>paket-paket</a:t>
            </a:r>
            <a:r>
              <a:rPr lang="en-US" dirty="0" smtClean="0"/>
              <a:t> </a:t>
            </a:r>
            <a:r>
              <a:rPr lang="en-US" dirty="0" err="1" smtClean="0"/>
              <a:t>korup</a:t>
            </a:r>
            <a:r>
              <a:rPr lang="en-US" dirty="0" smtClean="0"/>
              <a:t> </a:t>
            </a:r>
            <a:r>
              <a:rPr lang="en-US" dirty="0" err="1" smtClean="0"/>
              <a:t>atau</a:t>
            </a:r>
            <a:r>
              <a:rPr lang="en-US" dirty="0" smtClean="0"/>
              <a:t> </a:t>
            </a:r>
            <a:r>
              <a:rPr lang="en-US" dirty="0" err="1" smtClean="0"/>
              <a:t>hilang</a:t>
            </a:r>
            <a:r>
              <a:rPr lang="en-US" dirty="0" smtClean="0"/>
              <a:t>.</a:t>
            </a:r>
          </a:p>
          <a:p>
            <a:r>
              <a:rPr lang="en-US" dirty="0" smtClean="0"/>
              <a:t>Header </a:t>
            </a:r>
            <a:r>
              <a:rPr lang="en-US" dirty="0" err="1" smtClean="0"/>
              <a:t>pada</a:t>
            </a:r>
            <a:r>
              <a:rPr lang="en-US" dirty="0" smtClean="0"/>
              <a:t> IP </a:t>
            </a:r>
            <a:r>
              <a:rPr lang="en-US" dirty="0" err="1" smtClean="0"/>
              <a:t>tidak</a:t>
            </a:r>
            <a:r>
              <a:rPr lang="en-US" dirty="0" smtClean="0"/>
              <a:t> </a:t>
            </a:r>
            <a:r>
              <a:rPr lang="en-US" dirty="0" err="1" smtClean="0"/>
              <a:t>dibebani</a:t>
            </a:r>
            <a:r>
              <a:rPr lang="en-US" dirty="0" smtClean="0"/>
              <a:t> </a:t>
            </a:r>
            <a:r>
              <a:rPr lang="en-US" dirty="0" err="1" smtClean="0"/>
              <a:t>dengan</a:t>
            </a:r>
            <a:r>
              <a:rPr lang="en-US" dirty="0" smtClean="0"/>
              <a:t> field-field yang </a:t>
            </a:r>
            <a:r>
              <a:rPr lang="en-US" dirty="0" err="1" smtClean="0"/>
              <a:t>dibutuhkan</a:t>
            </a:r>
            <a:r>
              <a:rPr lang="en-US" dirty="0" smtClean="0"/>
              <a:t> </a:t>
            </a:r>
            <a:r>
              <a:rPr lang="en-US" dirty="0" err="1" smtClean="0"/>
              <a:t>untuk</a:t>
            </a:r>
            <a:r>
              <a:rPr lang="en-US" dirty="0" smtClean="0"/>
              <a:t> </a:t>
            </a:r>
            <a:r>
              <a:rPr lang="en-US" dirty="0" err="1" smtClean="0"/>
              <a:t>pengiriman</a:t>
            </a:r>
            <a:r>
              <a:rPr lang="en-US" dirty="0" smtClean="0"/>
              <a:t> data reliable, </a:t>
            </a:r>
            <a:r>
              <a:rPr lang="en-US" dirty="0" err="1" smtClean="0"/>
              <a:t>seperti</a:t>
            </a:r>
            <a:r>
              <a:rPr lang="en-US" dirty="0" smtClean="0"/>
              <a:t> ACK </a:t>
            </a:r>
            <a:r>
              <a:rPr lang="en-US" dirty="0" err="1" smtClean="0"/>
              <a:t>dan</a:t>
            </a:r>
            <a:r>
              <a:rPr lang="en-US" dirty="0" smtClean="0"/>
              <a:t> </a:t>
            </a:r>
            <a:r>
              <a:rPr lang="en-US" dirty="0" err="1" smtClean="0"/>
              <a:t>sebagainya</a:t>
            </a:r>
            <a:r>
              <a:rPr lang="en-US" dirty="0" smtClean="0"/>
              <a:t>.</a:t>
            </a:r>
          </a:p>
          <a:p>
            <a:r>
              <a:rPr lang="en-US" dirty="0" err="1" smtClean="0"/>
              <a:t>Tanggung</a:t>
            </a:r>
            <a:r>
              <a:rPr lang="en-US" dirty="0" smtClean="0"/>
              <a:t> </a:t>
            </a:r>
            <a:r>
              <a:rPr lang="en-US" dirty="0" err="1" smtClean="0"/>
              <a:t>jawab</a:t>
            </a:r>
            <a:r>
              <a:rPr lang="en-US" dirty="0" smtClean="0"/>
              <a:t> </a:t>
            </a:r>
            <a:r>
              <a:rPr lang="en-US" dirty="0" err="1" smtClean="0"/>
              <a:t>layanan</a:t>
            </a:r>
            <a:r>
              <a:rPr lang="en-US" dirty="0" smtClean="0"/>
              <a:t> </a:t>
            </a:r>
            <a:r>
              <a:rPr lang="en-US" dirty="0" err="1" smtClean="0"/>
              <a:t>fitur-fitur</a:t>
            </a:r>
            <a:r>
              <a:rPr lang="en-US" dirty="0" smtClean="0"/>
              <a:t> reliability </a:t>
            </a:r>
            <a:r>
              <a:rPr lang="en-US" dirty="0" err="1" smtClean="0"/>
              <a:t>diserahkan</a:t>
            </a:r>
            <a:r>
              <a:rPr lang="en-US" dirty="0" smtClean="0"/>
              <a:t> </a:t>
            </a:r>
            <a:r>
              <a:rPr lang="en-US" dirty="0" err="1" smtClean="0"/>
              <a:t>sepenuhnya</a:t>
            </a:r>
            <a:r>
              <a:rPr lang="en-US" dirty="0" smtClean="0"/>
              <a:t> </a:t>
            </a:r>
            <a:r>
              <a:rPr lang="en-US" dirty="0" err="1" smtClean="0"/>
              <a:t>kepada</a:t>
            </a:r>
            <a:r>
              <a:rPr lang="en-US" dirty="0" smtClean="0"/>
              <a:t> layer lain.</a:t>
            </a:r>
            <a:endParaRPr lang="en-US" dirty="0"/>
          </a:p>
        </p:txBody>
      </p:sp>
    </p:spTree>
    <p:extLst>
      <p:ext uri="{BB962C8B-B14F-4D97-AF65-F5344CB8AC3E}">
        <p14:creationId xmlns:p14="http://schemas.microsoft.com/office/powerpoint/2010/main" val="26751150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a:xfrm>
            <a:off x="2057400" y="1419244"/>
            <a:ext cx="8253442" cy="4724400"/>
          </a:xfrm>
        </p:spPr>
        <p:txBody>
          <a:bodyPr/>
          <a:lstStyle/>
          <a:p>
            <a:pPr>
              <a:buNone/>
            </a:pPr>
            <a:r>
              <a:rPr lang="en-US" b="1" dirty="0" smtClean="0">
                <a:solidFill>
                  <a:srgbClr val="002060"/>
                </a:solidFill>
              </a:rPr>
              <a:t>Router</a:t>
            </a:r>
          </a:p>
          <a:p>
            <a:r>
              <a:rPr lang="sv-SE" dirty="0" smtClean="0"/>
              <a:t>Piranti yang digunakan untuk menghubungkan jaringan lokal (menghubungkan lebih dari satu LAN)</a:t>
            </a:r>
          </a:p>
          <a:p>
            <a:endParaRPr lang="en-US" dirty="0" smtClean="0"/>
          </a:p>
          <a:p>
            <a:endParaRPr lang="en-US" dirty="0"/>
          </a:p>
        </p:txBody>
      </p:sp>
      <p:pic>
        <p:nvPicPr>
          <p:cNvPr id="51202" name="Picture 2" descr="D:\JOB\NGAJAR\UDINUS\2013-FIK-TI Pengantar Teknologi Informasi (PTI)\Defri\PTI Teori\IMG\router.jpg"/>
          <p:cNvPicPr>
            <a:picLocks noChangeAspect="1" noChangeArrowheads="1"/>
          </p:cNvPicPr>
          <p:nvPr/>
        </p:nvPicPr>
        <p:blipFill>
          <a:blip r:embed="rId2"/>
          <a:srcRect/>
          <a:stretch>
            <a:fillRect/>
          </a:stretch>
        </p:blipFill>
        <p:spPr bwMode="auto">
          <a:xfrm>
            <a:off x="2095472" y="2928934"/>
            <a:ext cx="5214974" cy="3547088"/>
          </a:xfrm>
          <a:prstGeom prst="rect">
            <a:avLst/>
          </a:prstGeom>
          <a:noFill/>
        </p:spPr>
      </p:pic>
      <p:pic>
        <p:nvPicPr>
          <p:cNvPr id="51203" name="Picture 3" descr="D:\JOB\NGAJAR\UDINUS\2013-FIK-TI Pengantar Teknologi Informasi (PTI)\Defri\PTI Teori\IMG\router2.jpg"/>
          <p:cNvPicPr>
            <a:picLocks noChangeAspect="1" noChangeArrowheads="1"/>
          </p:cNvPicPr>
          <p:nvPr/>
        </p:nvPicPr>
        <p:blipFill>
          <a:blip r:embed="rId3"/>
          <a:srcRect/>
          <a:stretch>
            <a:fillRect/>
          </a:stretch>
        </p:blipFill>
        <p:spPr bwMode="auto">
          <a:xfrm>
            <a:off x="7453322" y="3214686"/>
            <a:ext cx="2825922" cy="2428892"/>
          </a:xfrm>
          <a:prstGeom prst="rect">
            <a:avLst/>
          </a:prstGeom>
          <a:noFill/>
        </p:spPr>
      </p:pic>
    </p:spTree>
    <p:extLst>
      <p:ext uri="{BB962C8B-B14F-4D97-AF65-F5344CB8AC3E}">
        <p14:creationId xmlns:p14="http://schemas.microsoft.com/office/powerpoint/2010/main" val="3010153374"/>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Media Independent</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Layer Network </a:t>
            </a:r>
            <a:r>
              <a:rPr lang="en-US" dirty="0" err="1" smtClean="0"/>
              <a:t>juga</a:t>
            </a:r>
            <a:r>
              <a:rPr lang="en-US" dirty="0" smtClean="0"/>
              <a:t> </a:t>
            </a:r>
            <a:r>
              <a:rPr lang="en-US" dirty="0" err="1" smtClean="0"/>
              <a:t>tidak</a:t>
            </a:r>
            <a:r>
              <a:rPr lang="en-US" dirty="0" smtClean="0"/>
              <a:t> </a:t>
            </a:r>
            <a:r>
              <a:rPr lang="en-US" dirty="0" err="1" smtClean="0"/>
              <a:t>perlu</a:t>
            </a:r>
            <a:r>
              <a:rPr lang="en-US" dirty="0" smtClean="0"/>
              <a:t> </a:t>
            </a:r>
            <a:r>
              <a:rPr lang="en-US" dirty="0" err="1" smtClean="0"/>
              <a:t>menyesuaikan</a:t>
            </a:r>
            <a:r>
              <a:rPr lang="en-US" dirty="0" smtClean="0"/>
              <a:t> </a:t>
            </a:r>
            <a:r>
              <a:rPr lang="en-US" dirty="0" err="1" smtClean="0"/>
              <a:t>dengan</a:t>
            </a:r>
            <a:r>
              <a:rPr lang="en-US" dirty="0" smtClean="0"/>
              <a:t> </a:t>
            </a:r>
            <a:r>
              <a:rPr lang="en-US" dirty="0" err="1" smtClean="0"/>
              <a:t>karakteristik</a:t>
            </a:r>
            <a:r>
              <a:rPr lang="en-US" dirty="0" smtClean="0"/>
              <a:t> </a:t>
            </a:r>
            <a:r>
              <a:rPr lang="en-US" dirty="0" err="1" smtClean="0"/>
              <a:t>dan</a:t>
            </a:r>
            <a:r>
              <a:rPr lang="en-US" dirty="0" smtClean="0"/>
              <a:t> </a:t>
            </a:r>
            <a:r>
              <a:rPr lang="en-US" dirty="0" err="1" smtClean="0"/>
              <a:t>jenis</a:t>
            </a:r>
            <a:r>
              <a:rPr lang="en-US" dirty="0" smtClean="0"/>
              <a:t> media </a:t>
            </a:r>
            <a:r>
              <a:rPr lang="en-US" dirty="0" err="1" smtClean="0"/>
              <a:t>apa</a:t>
            </a:r>
            <a:r>
              <a:rPr lang="en-US" dirty="0" smtClean="0"/>
              <a:t> yang </a:t>
            </a:r>
            <a:r>
              <a:rPr lang="en-US" dirty="0" err="1" smtClean="0"/>
              <a:t>digunakan</a:t>
            </a:r>
            <a:r>
              <a:rPr lang="en-US" dirty="0" smtClean="0"/>
              <a:t> </a:t>
            </a:r>
            <a:r>
              <a:rPr lang="en-US" dirty="0" err="1" smtClean="0"/>
              <a:t>dalam</a:t>
            </a:r>
            <a:r>
              <a:rPr lang="en-US" dirty="0" smtClean="0"/>
              <a:t> </a:t>
            </a:r>
            <a:r>
              <a:rPr lang="en-US" dirty="0" err="1" smtClean="0"/>
              <a:t>pengiriman</a:t>
            </a:r>
            <a:r>
              <a:rPr lang="en-US" dirty="0" smtClean="0"/>
              <a:t> data.</a:t>
            </a:r>
          </a:p>
          <a:p>
            <a:pPr lvl="1"/>
            <a:r>
              <a:rPr lang="en-US" dirty="0" err="1" smtClean="0"/>
              <a:t>Komunikasi</a:t>
            </a:r>
            <a:r>
              <a:rPr lang="en-US" dirty="0" smtClean="0"/>
              <a:t> IP </a:t>
            </a:r>
            <a:r>
              <a:rPr lang="en-US" dirty="0" err="1" smtClean="0"/>
              <a:t>tidak</a:t>
            </a:r>
            <a:r>
              <a:rPr lang="en-US" dirty="0" smtClean="0"/>
              <a:t> </a:t>
            </a:r>
            <a:r>
              <a:rPr lang="en-US" dirty="0" err="1" smtClean="0"/>
              <a:t>terbatas</a:t>
            </a:r>
            <a:r>
              <a:rPr lang="en-US" dirty="0" smtClean="0"/>
              <a:t> </a:t>
            </a:r>
            <a:r>
              <a:rPr lang="en-US" dirty="0" err="1" smtClean="0"/>
              <a:t>pada</a:t>
            </a:r>
            <a:r>
              <a:rPr lang="en-US" dirty="0" smtClean="0"/>
              <a:t> media </a:t>
            </a:r>
            <a:r>
              <a:rPr lang="en-US" dirty="0" err="1" smtClean="0"/>
              <a:t>spesifik</a:t>
            </a:r>
            <a:r>
              <a:rPr lang="en-US" dirty="0" smtClean="0"/>
              <a:t> </a:t>
            </a:r>
            <a:r>
              <a:rPr lang="en-US" dirty="0" err="1" smtClean="0"/>
              <a:t>tertentu</a:t>
            </a:r>
            <a:r>
              <a:rPr lang="en-US" dirty="0" smtClean="0"/>
              <a:t>.</a:t>
            </a:r>
          </a:p>
          <a:p>
            <a:pPr lvl="1"/>
            <a:r>
              <a:rPr lang="en-US" dirty="0" err="1" smtClean="0"/>
              <a:t>Komunikasi</a:t>
            </a:r>
            <a:r>
              <a:rPr lang="en-US" dirty="0" smtClean="0"/>
              <a:t> IP </a:t>
            </a:r>
            <a:r>
              <a:rPr lang="en-US" dirty="0" err="1" smtClean="0"/>
              <a:t>bisa</a:t>
            </a:r>
            <a:r>
              <a:rPr lang="en-US" dirty="0" smtClean="0"/>
              <a:t> </a:t>
            </a:r>
            <a:r>
              <a:rPr lang="en-US" dirty="0" err="1" smtClean="0"/>
              <a:t>melalui</a:t>
            </a:r>
            <a:r>
              <a:rPr lang="en-US" dirty="0" smtClean="0"/>
              <a:t> </a:t>
            </a:r>
            <a:r>
              <a:rPr lang="en-US" dirty="0" err="1" smtClean="0"/>
              <a:t>sinyal</a:t>
            </a:r>
            <a:r>
              <a:rPr lang="en-US" dirty="0" smtClean="0"/>
              <a:t> </a:t>
            </a:r>
            <a:r>
              <a:rPr lang="en-US" dirty="0" err="1" smtClean="0"/>
              <a:t>listrik</a:t>
            </a:r>
            <a:r>
              <a:rPr lang="en-US" dirty="0" smtClean="0"/>
              <a:t> </a:t>
            </a:r>
            <a:r>
              <a:rPr lang="en-US" dirty="0" err="1" smtClean="0"/>
              <a:t>kabel</a:t>
            </a:r>
            <a:r>
              <a:rPr lang="en-US" dirty="0" smtClean="0"/>
              <a:t>, </a:t>
            </a:r>
            <a:r>
              <a:rPr lang="en-US" dirty="0" err="1" smtClean="0"/>
              <a:t>sinyal</a:t>
            </a:r>
            <a:r>
              <a:rPr lang="en-US" dirty="0" smtClean="0"/>
              <a:t> </a:t>
            </a:r>
            <a:r>
              <a:rPr lang="en-US" dirty="0" err="1" smtClean="0"/>
              <a:t>optik</a:t>
            </a:r>
            <a:r>
              <a:rPr lang="en-US" dirty="0" smtClean="0"/>
              <a:t> fiber, </a:t>
            </a:r>
            <a:r>
              <a:rPr lang="en-US" dirty="0" err="1" smtClean="0"/>
              <a:t>maupun</a:t>
            </a:r>
            <a:r>
              <a:rPr lang="en-US" dirty="0" smtClean="0"/>
              <a:t> </a:t>
            </a:r>
            <a:r>
              <a:rPr lang="en-US" dirty="0" err="1" smtClean="0"/>
              <a:t>sinyal</a:t>
            </a:r>
            <a:r>
              <a:rPr lang="en-US" dirty="0" smtClean="0"/>
              <a:t> radio wireless.</a:t>
            </a:r>
          </a:p>
          <a:p>
            <a:r>
              <a:rPr lang="en-US" dirty="0" err="1" smtClean="0"/>
              <a:t>Ada</a:t>
            </a:r>
            <a:r>
              <a:rPr lang="en-US" dirty="0" smtClean="0"/>
              <a:t> </a:t>
            </a:r>
            <a:r>
              <a:rPr lang="en-US" dirty="0" err="1" smtClean="0"/>
              <a:t>satu</a:t>
            </a:r>
            <a:r>
              <a:rPr lang="en-US" dirty="0" smtClean="0"/>
              <a:t> </a:t>
            </a:r>
            <a:r>
              <a:rPr lang="en-US" dirty="0" err="1" smtClean="0"/>
              <a:t>karakteristik</a:t>
            </a:r>
            <a:r>
              <a:rPr lang="en-US" dirty="0" smtClean="0"/>
              <a:t> </a:t>
            </a:r>
            <a:r>
              <a:rPr lang="en-US" dirty="0" err="1" smtClean="0"/>
              <a:t>dalam</a:t>
            </a:r>
            <a:r>
              <a:rPr lang="en-US" dirty="0" smtClean="0"/>
              <a:t> media yang </a:t>
            </a:r>
            <a:r>
              <a:rPr lang="en-US" dirty="0" err="1" smtClean="0"/>
              <a:t>menjadi</a:t>
            </a:r>
            <a:r>
              <a:rPr lang="en-US" dirty="0" smtClean="0"/>
              <a:t> </a:t>
            </a:r>
            <a:r>
              <a:rPr lang="en-US" dirty="0" err="1" smtClean="0"/>
              <a:t>pertimbangan</a:t>
            </a:r>
            <a:r>
              <a:rPr lang="en-US" dirty="0" smtClean="0"/>
              <a:t> layer network, </a:t>
            </a:r>
            <a:r>
              <a:rPr lang="en-US" dirty="0" err="1" smtClean="0"/>
              <a:t>yakni</a:t>
            </a:r>
            <a:r>
              <a:rPr lang="en-US" dirty="0" smtClean="0"/>
              <a:t> MTU.</a:t>
            </a:r>
          </a:p>
          <a:p>
            <a:pPr lvl="1"/>
            <a:r>
              <a:rPr lang="en-US" dirty="0" smtClean="0">
                <a:solidFill>
                  <a:srgbClr val="FF0000"/>
                </a:solidFill>
              </a:rPr>
              <a:t>Maximum Transmission Unit </a:t>
            </a:r>
            <a:r>
              <a:rPr lang="en-US" dirty="0" smtClean="0"/>
              <a:t>(MTU), </a:t>
            </a:r>
            <a:r>
              <a:rPr lang="en-US" dirty="0" err="1" smtClean="0"/>
              <a:t>ukuran</a:t>
            </a:r>
            <a:r>
              <a:rPr lang="en-US" dirty="0" smtClean="0"/>
              <a:t> </a:t>
            </a:r>
            <a:r>
              <a:rPr lang="en-US" dirty="0" err="1" smtClean="0"/>
              <a:t>paket</a:t>
            </a:r>
            <a:r>
              <a:rPr lang="en-US" dirty="0" smtClean="0"/>
              <a:t> </a:t>
            </a:r>
            <a:r>
              <a:rPr lang="en-US" dirty="0" err="1" smtClean="0"/>
              <a:t>maksimum</a:t>
            </a:r>
            <a:r>
              <a:rPr lang="en-US" dirty="0" smtClean="0"/>
              <a:t>, </a:t>
            </a:r>
            <a:r>
              <a:rPr lang="en-US" dirty="0" err="1" smtClean="0"/>
              <a:t>dalam</a:t>
            </a:r>
            <a:r>
              <a:rPr lang="en-US" dirty="0" smtClean="0"/>
              <a:t> byte, yang </a:t>
            </a:r>
            <a:r>
              <a:rPr lang="en-US" dirty="0" err="1" smtClean="0"/>
              <a:t>bisa</a:t>
            </a:r>
            <a:r>
              <a:rPr lang="en-US" dirty="0" smtClean="0"/>
              <a:t> </a:t>
            </a:r>
            <a:r>
              <a:rPr lang="en-US" dirty="0" err="1" smtClean="0"/>
              <a:t>ditangani</a:t>
            </a:r>
            <a:r>
              <a:rPr lang="en-US" dirty="0" smtClean="0"/>
              <a:t> </a:t>
            </a:r>
            <a:r>
              <a:rPr lang="en-US" dirty="0" err="1" smtClean="0"/>
              <a:t>oleh</a:t>
            </a:r>
            <a:r>
              <a:rPr lang="en-US" dirty="0" smtClean="0"/>
              <a:t> network interface.</a:t>
            </a:r>
          </a:p>
          <a:p>
            <a:r>
              <a:rPr lang="en-US" dirty="0" err="1" smtClean="0"/>
              <a:t>Dalam</a:t>
            </a:r>
            <a:r>
              <a:rPr lang="en-US" dirty="0" smtClean="0"/>
              <a:t> </a:t>
            </a:r>
            <a:r>
              <a:rPr lang="en-US" dirty="0" err="1" smtClean="0"/>
              <a:t>beberapa</a:t>
            </a:r>
            <a:r>
              <a:rPr lang="en-US" dirty="0" smtClean="0"/>
              <a:t> </a:t>
            </a:r>
            <a:r>
              <a:rPr lang="en-US" dirty="0" err="1" smtClean="0"/>
              <a:t>kasus</a:t>
            </a:r>
            <a:r>
              <a:rPr lang="en-US" dirty="0" smtClean="0"/>
              <a:t>, router </a:t>
            </a:r>
            <a:r>
              <a:rPr lang="en-US" dirty="0" err="1" smtClean="0"/>
              <a:t>melakukan</a:t>
            </a:r>
            <a:r>
              <a:rPr lang="en-US" dirty="0" smtClean="0"/>
              <a:t> </a:t>
            </a:r>
            <a:r>
              <a:rPr lang="en-US" dirty="0" err="1" smtClean="0"/>
              <a:t>pemecahan</a:t>
            </a:r>
            <a:r>
              <a:rPr lang="en-US" dirty="0" smtClean="0"/>
              <a:t> </a:t>
            </a:r>
            <a:r>
              <a:rPr lang="en-US" dirty="0" err="1" smtClean="0"/>
              <a:t>paket</a:t>
            </a:r>
            <a:r>
              <a:rPr lang="en-US" dirty="0" smtClean="0"/>
              <a:t> </a:t>
            </a:r>
            <a:r>
              <a:rPr lang="en-US" dirty="0" err="1" smtClean="0"/>
              <a:t>menjadi</a:t>
            </a:r>
            <a:r>
              <a:rPr lang="en-US" dirty="0" smtClean="0"/>
              <a:t> </a:t>
            </a:r>
            <a:r>
              <a:rPr lang="en-US" dirty="0" err="1" smtClean="0"/>
              <a:t>lebih</a:t>
            </a:r>
            <a:r>
              <a:rPr lang="en-US" dirty="0" smtClean="0"/>
              <a:t> </a:t>
            </a:r>
            <a:r>
              <a:rPr lang="en-US" dirty="0" err="1" smtClean="0"/>
              <a:t>kecil</a:t>
            </a:r>
            <a:r>
              <a:rPr lang="en-US" dirty="0" smtClean="0"/>
              <a:t> </a:t>
            </a:r>
            <a:r>
              <a:rPr lang="en-US" dirty="0" err="1" smtClean="0"/>
              <a:t>untuk</a:t>
            </a:r>
            <a:r>
              <a:rPr lang="en-US" dirty="0" smtClean="0"/>
              <a:t> </a:t>
            </a:r>
            <a:r>
              <a:rPr lang="en-US" dirty="0" err="1" smtClean="0"/>
              <a:t>menyesuaikan</a:t>
            </a:r>
            <a:r>
              <a:rPr lang="en-US" dirty="0" smtClean="0"/>
              <a:t> </a:t>
            </a:r>
            <a:r>
              <a:rPr lang="en-US" dirty="0" err="1" smtClean="0"/>
              <a:t>ukuran</a:t>
            </a:r>
            <a:r>
              <a:rPr lang="en-US" dirty="0" smtClean="0"/>
              <a:t> </a:t>
            </a:r>
            <a:r>
              <a:rPr lang="en-US" dirty="0" err="1" smtClean="0"/>
              <a:t>paket</a:t>
            </a:r>
            <a:r>
              <a:rPr lang="en-US" dirty="0" smtClean="0"/>
              <a:t> </a:t>
            </a:r>
            <a:r>
              <a:rPr lang="en-US" dirty="0" err="1" smtClean="0"/>
              <a:t>dengan</a:t>
            </a:r>
            <a:r>
              <a:rPr lang="en-US" dirty="0" smtClean="0"/>
              <a:t> MTU media network yang </a:t>
            </a:r>
            <a:r>
              <a:rPr lang="en-US" dirty="0" err="1" smtClean="0"/>
              <a:t>dituju</a:t>
            </a:r>
            <a:r>
              <a:rPr lang="en-US" dirty="0" smtClean="0"/>
              <a:t>. </a:t>
            </a:r>
            <a:r>
              <a:rPr lang="en-US" dirty="0" err="1" smtClean="0"/>
              <a:t>Proses</a:t>
            </a:r>
            <a:r>
              <a:rPr lang="en-US" dirty="0" smtClean="0"/>
              <a:t> </a:t>
            </a:r>
            <a:r>
              <a:rPr lang="en-US" dirty="0" err="1" smtClean="0"/>
              <a:t>ini</a:t>
            </a:r>
            <a:r>
              <a:rPr lang="en-US" dirty="0" smtClean="0"/>
              <a:t> </a:t>
            </a:r>
            <a:r>
              <a:rPr lang="en-US" dirty="0" err="1" smtClean="0"/>
              <a:t>disebut</a:t>
            </a:r>
            <a:r>
              <a:rPr lang="en-US" dirty="0" smtClean="0"/>
              <a:t> </a:t>
            </a:r>
            <a:r>
              <a:rPr lang="en-US" dirty="0" err="1" smtClean="0"/>
              <a:t>sebagai</a:t>
            </a:r>
            <a:r>
              <a:rPr lang="en-US" dirty="0" smtClean="0"/>
              <a:t> </a:t>
            </a:r>
            <a:r>
              <a:rPr lang="en-US" dirty="0" smtClean="0">
                <a:solidFill>
                  <a:srgbClr val="FF0000"/>
                </a:solidFill>
              </a:rPr>
              <a:t>fragmentation</a:t>
            </a:r>
            <a:r>
              <a:rPr lang="en-US" dirty="0" smtClean="0"/>
              <a:t>.</a:t>
            </a:r>
            <a:endParaRPr lang="en-US" dirty="0"/>
          </a:p>
        </p:txBody>
      </p:sp>
    </p:spTree>
    <p:extLst>
      <p:ext uri="{BB962C8B-B14F-4D97-AF65-F5344CB8AC3E}">
        <p14:creationId xmlns:p14="http://schemas.microsoft.com/office/powerpoint/2010/main" val="528803008"/>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a:t>
            </a:r>
            <a:r>
              <a:rPr lang="en-US" dirty="0" err="1" smtClean="0"/>
              <a:t>Enkapsulasi</a:t>
            </a:r>
            <a:endParaRPr lang="en-US" dirty="0"/>
          </a:p>
        </p:txBody>
      </p:sp>
      <p:sp>
        <p:nvSpPr>
          <p:cNvPr id="3" name="Content Placeholder 2"/>
          <p:cNvSpPr>
            <a:spLocks noGrp="1"/>
          </p:cNvSpPr>
          <p:nvPr>
            <p:ph sz="quarter" idx="1"/>
          </p:nvPr>
        </p:nvSpPr>
        <p:spPr/>
        <p:txBody>
          <a:bodyPr/>
          <a:lstStyle/>
          <a:p>
            <a:r>
              <a:rPr lang="en-US" dirty="0" smtClean="0"/>
              <a:t>IP </a:t>
            </a:r>
            <a:r>
              <a:rPr lang="en-US" dirty="0" err="1" smtClean="0"/>
              <a:t>mengenkapsulasi</a:t>
            </a:r>
            <a:r>
              <a:rPr lang="en-US" dirty="0" smtClean="0"/>
              <a:t> </a:t>
            </a:r>
            <a:r>
              <a:rPr lang="en-US" dirty="0" err="1" smtClean="0">
                <a:solidFill>
                  <a:srgbClr val="FF0000"/>
                </a:solidFill>
              </a:rPr>
              <a:t>segmen</a:t>
            </a:r>
            <a:r>
              <a:rPr lang="en-US" dirty="0" smtClean="0"/>
              <a:t>/</a:t>
            </a:r>
            <a:r>
              <a:rPr lang="en-US" dirty="0" smtClean="0">
                <a:solidFill>
                  <a:srgbClr val="FF0000"/>
                </a:solidFill>
              </a:rPr>
              <a:t>datagram</a:t>
            </a:r>
            <a:r>
              <a:rPr lang="en-US" dirty="0" smtClean="0"/>
              <a:t> </a:t>
            </a:r>
            <a:r>
              <a:rPr lang="en-US" dirty="0" err="1" smtClean="0"/>
              <a:t>dari</a:t>
            </a:r>
            <a:r>
              <a:rPr lang="en-US" dirty="0" smtClean="0"/>
              <a:t> layer transport </a:t>
            </a:r>
            <a:r>
              <a:rPr lang="en-US" dirty="0" err="1" smtClean="0"/>
              <a:t>dengan</a:t>
            </a:r>
            <a:r>
              <a:rPr lang="en-US" dirty="0" smtClean="0"/>
              <a:t> </a:t>
            </a:r>
            <a:r>
              <a:rPr lang="en-US" dirty="0" smtClean="0">
                <a:solidFill>
                  <a:srgbClr val="FF0000"/>
                </a:solidFill>
              </a:rPr>
              <a:t>IP Header </a:t>
            </a:r>
            <a:r>
              <a:rPr lang="en-US" dirty="0" smtClean="0"/>
              <a:t>agar data </a:t>
            </a:r>
            <a:r>
              <a:rPr lang="en-US" dirty="0" err="1" smtClean="0"/>
              <a:t>dapat</a:t>
            </a:r>
            <a:r>
              <a:rPr lang="en-US" dirty="0" smtClean="0"/>
              <a:t> </a:t>
            </a:r>
            <a:r>
              <a:rPr lang="en-US" dirty="0" err="1" smtClean="0"/>
              <a:t>dikirimkan</a:t>
            </a:r>
            <a:r>
              <a:rPr lang="en-US" dirty="0" smtClean="0"/>
              <a:t> </a:t>
            </a:r>
            <a:r>
              <a:rPr lang="en-US" dirty="0" err="1" smtClean="0"/>
              <a:t>ke</a:t>
            </a:r>
            <a:r>
              <a:rPr lang="en-US" dirty="0" smtClean="0"/>
              <a:t> </a:t>
            </a:r>
            <a:r>
              <a:rPr lang="en-US" dirty="0" err="1" smtClean="0"/>
              <a:t>mesin</a:t>
            </a:r>
            <a:r>
              <a:rPr lang="en-US" dirty="0" smtClean="0"/>
              <a:t> </a:t>
            </a:r>
            <a:r>
              <a:rPr lang="en-US" dirty="0" err="1" smtClean="0"/>
              <a:t>tujuan</a:t>
            </a:r>
            <a:r>
              <a:rPr lang="en-US" dirty="0" smtClean="0"/>
              <a:t>.</a:t>
            </a:r>
          </a:p>
          <a:p>
            <a:r>
              <a:rPr lang="en-US" dirty="0" smtClean="0"/>
              <a:t>Router </a:t>
            </a:r>
            <a:r>
              <a:rPr lang="en-US" dirty="0" err="1" smtClean="0"/>
              <a:t>membaca</a:t>
            </a:r>
            <a:r>
              <a:rPr lang="en-US" dirty="0" smtClean="0"/>
              <a:t> </a:t>
            </a:r>
            <a:r>
              <a:rPr lang="en-US" dirty="0" err="1" smtClean="0"/>
              <a:t>informasi</a:t>
            </a:r>
            <a:r>
              <a:rPr lang="en-US" dirty="0" smtClean="0"/>
              <a:t> </a:t>
            </a:r>
            <a:r>
              <a:rPr lang="en-US" dirty="0" err="1" smtClean="0"/>
              <a:t>pada</a:t>
            </a:r>
            <a:r>
              <a:rPr lang="en-US" dirty="0" smtClean="0"/>
              <a:t> IP Header </a:t>
            </a:r>
            <a:r>
              <a:rPr lang="en-US" dirty="0" err="1" smtClean="0"/>
              <a:t>ini</a:t>
            </a:r>
            <a:r>
              <a:rPr lang="en-US" dirty="0" smtClean="0"/>
              <a:t> </a:t>
            </a:r>
            <a:r>
              <a:rPr lang="en-US" dirty="0" err="1" smtClean="0"/>
              <a:t>untuk</a:t>
            </a:r>
            <a:r>
              <a:rPr lang="en-US" dirty="0" smtClean="0"/>
              <a:t> </a:t>
            </a:r>
            <a:r>
              <a:rPr lang="en-US" dirty="0" err="1" smtClean="0"/>
              <a:t>melakukan</a:t>
            </a:r>
            <a:r>
              <a:rPr lang="en-US" dirty="0" smtClean="0"/>
              <a:t> </a:t>
            </a:r>
            <a:r>
              <a:rPr lang="en-US" dirty="0" err="1" smtClean="0"/>
              <a:t>proses</a:t>
            </a:r>
            <a:r>
              <a:rPr lang="en-US" dirty="0" smtClean="0"/>
              <a:t> </a:t>
            </a:r>
            <a:r>
              <a:rPr lang="en-US" dirty="0" smtClean="0">
                <a:solidFill>
                  <a:srgbClr val="FF0000"/>
                </a:solidFill>
              </a:rPr>
              <a:t>routing</a:t>
            </a:r>
            <a:r>
              <a:rPr lang="en-US" dirty="0" smtClean="0"/>
              <a:t> data.</a:t>
            </a:r>
          </a:p>
          <a:p>
            <a:r>
              <a:rPr lang="en-US" dirty="0" err="1" smtClean="0"/>
              <a:t>Dalam</a:t>
            </a:r>
            <a:r>
              <a:rPr lang="en-US" dirty="0" smtClean="0"/>
              <a:t> TCP/IP, PDU </a:t>
            </a:r>
            <a:r>
              <a:rPr lang="en-US" dirty="0" err="1" smtClean="0"/>
              <a:t>pada</a:t>
            </a:r>
            <a:r>
              <a:rPr lang="en-US" dirty="0" smtClean="0"/>
              <a:t> layer network (Internet) </a:t>
            </a:r>
            <a:r>
              <a:rPr lang="en-US" dirty="0" err="1" smtClean="0"/>
              <a:t>disebut</a:t>
            </a:r>
            <a:r>
              <a:rPr lang="en-US" dirty="0" smtClean="0"/>
              <a:t> </a:t>
            </a:r>
            <a:r>
              <a:rPr lang="en-US" dirty="0" smtClean="0">
                <a:solidFill>
                  <a:srgbClr val="FF0000"/>
                </a:solidFill>
              </a:rPr>
              <a:t>packet</a:t>
            </a:r>
            <a:r>
              <a:rPr lang="en-US" dirty="0" smtClean="0"/>
              <a:t>.</a:t>
            </a:r>
            <a:endParaRPr lang="en-US" dirty="0"/>
          </a:p>
        </p:txBody>
      </p:sp>
      <p:pic>
        <p:nvPicPr>
          <p:cNvPr id="4" name="Picture 3" descr="IP-encapsulation.jpg"/>
          <p:cNvPicPr>
            <a:picLocks noChangeAspect="1"/>
          </p:cNvPicPr>
          <p:nvPr/>
        </p:nvPicPr>
        <p:blipFill>
          <a:blip r:embed="rId2"/>
          <a:stretch>
            <a:fillRect/>
          </a:stretch>
        </p:blipFill>
        <p:spPr>
          <a:xfrm>
            <a:off x="5791200" y="3444085"/>
            <a:ext cx="4438650" cy="2861464"/>
          </a:xfrm>
          <a:prstGeom prst="rect">
            <a:avLst/>
          </a:prstGeom>
        </p:spPr>
      </p:pic>
    </p:spTree>
    <p:extLst>
      <p:ext uri="{BB962C8B-B14F-4D97-AF65-F5344CB8AC3E}">
        <p14:creationId xmlns:p14="http://schemas.microsoft.com/office/powerpoint/2010/main" val="2486823347"/>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Header</a:t>
            </a:r>
            <a:endParaRPr lang="en-US" dirty="0"/>
          </a:p>
        </p:txBody>
      </p:sp>
      <p:pic>
        <p:nvPicPr>
          <p:cNvPr id="4" name="Content Placeholder 3" descr="IP-Header.jpg"/>
          <p:cNvPicPr>
            <a:picLocks noGrp="1" noChangeAspect="1"/>
          </p:cNvPicPr>
          <p:nvPr>
            <p:ph sz="quarter" idx="1"/>
          </p:nvPr>
        </p:nvPicPr>
        <p:blipFill>
          <a:blip r:embed="rId2"/>
          <a:stretch>
            <a:fillRect/>
          </a:stretch>
        </p:blipFill>
        <p:spPr>
          <a:xfrm>
            <a:off x="2073289" y="762001"/>
            <a:ext cx="7851186" cy="3277139"/>
          </a:xfrm>
        </p:spPr>
      </p:pic>
      <p:sp>
        <p:nvSpPr>
          <p:cNvPr id="5" name="TextBox 4"/>
          <p:cNvSpPr txBox="1"/>
          <p:nvPr/>
        </p:nvSpPr>
        <p:spPr>
          <a:xfrm>
            <a:off x="1828800" y="4114801"/>
            <a:ext cx="8534400" cy="2031325"/>
          </a:xfrm>
          <a:prstGeom prst="rect">
            <a:avLst/>
          </a:prstGeom>
          <a:noFill/>
          <a:ln>
            <a:solidFill>
              <a:schemeClr val="tx1"/>
            </a:solidFill>
          </a:ln>
          <a:effectLst>
            <a:outerShdw blurRad="50800" dist="38100" dir="5400000" algn="t" rotWithShape="0">
              <a:prstClr val="black">
                <a:alpha val="40000"/>
              </a:prstClr>
            </a:outerShdw>
          </a:effectLst>
        </p:spPr>
        <p:txBody>
          <a:bodyPr wrap="square" rtlCol="0">
            <a:spAutoFit/>
          </a:bodyPr>
          <a:lstStyle/>
          <a:p>
            <a:r>
              <a:rPr lang="en-US" dirty="0" err="1"/>
              <a:t>Ada</a:t>
            </a:r>
            <a:r>
              <a:rPr lang="en-US" dirty="0"/>
              <a:t> 6 fields </a:t>
            </a:r>
            <a:r>
              <a:rPr lang="en-US" dirty="0" err="1"/>
              <a:t>kunci</a:t>
            </a:r>
            <a:r>
              <a:rPr lang="en-US" dirty="0"/>
              <a:t> yang </a:t>
            </a:r>
            <a:r>
              <a:rPr lang="en-US" dirty="0" err="1"/>
              <a:t>perlu</a:t>
            </a:r>
            <a:r>
              <a:rPr lang="en-US" dirty="0"/>
              <a:t> </a:t>
            </a:r>
            <a:r>
              <a:rPr lang="en-US" dirty="0" err="1"/>
              <a:t>kita</a:t>
            </a:r>
            <a:r>
              <a:rPr lang="en-US" dirty="0"/>
              <a:t> </a:t>
            </a:r>
            <a:r>
              <a:rPr lang="en-US" dirty="0" err="1"/>
              <a:t>perhatikan</a:t>
            </a:r>
            <a:r>
              <a:rPr lang="en-US" dirty="0"/>
              <a:t> </a:t>
            </a:r>
            <a:r>
              <a:rPr lang="en-US" dirty="0" err="1"/>
              <a:t>pada</a:t>
            </a:r>
            <a:r>
              <a:rPr lang="en-US" dirty="0"/>
              <a:t> IP Header:</a:t>
            </a:r>
          </a:p>
          <a:p>
            <a:pPr lvl="1">
              <a:buFont typeface="Wingdings" pitchFamily="2" charset="2"/>
              <a:buChar char="q"/>
            </a:pPr>
            <a:r>
              <a:rPr lang="en-US" dirty="0"/>
              <a:t>IP Source address</a:t>
            </a:r>
          </a:p>
          <a:p>
            <a:pPr lvl="1">
              <a:buFont typeface="Wingdings" pitchFamily="2" charset="2"/>
              <a:buChar char="q"/>
            </a:pPr>
            <a:r>
              <a:rPr lang="en-US" dirty="0"/>
              <a:t>IP Destination address</a:t>
            </a:r>
          </a:p>
          <a:p>
            <a:pPr lvl="1">
              <a:buFont typeface="Wingdings" pitchFamily="2" charset="2"/>
              <a:buChar char="q"/>
            </a:pPr>
            <a:r>
              <a:rPr lang="en-US" dirty="0"/>
              <a:t>Time-to-Live (TTL)</a:t>
            </a:r>
          </a:p>
          <a:p>
            <a:pPr lvl="1">
              <a:buFont typeface="Wingdings" pitchFamily="2" charset="2"/>
              <a:buChar char="q"/>
            </a:pPr>
            <a:r>
              <a:rPr lang="en-US" dirty="0"/>
              <a:t>Type-of-Service (</a:t>
            </a:r>
            <a:r>
              <a:rPr lang="en-US" dirty="0" err="1"/>
              <a:t>ToS</a:t>
            </a:r>
            <a:r>
              <a:rPr lang="en-US" dirty="0"/>
              <a:t>)</a:t>
            </a:r>
          </a:p>
          <a:p>
            <a:pPr lvl="1">
              <a:buFont typeface="Wingdings" pitchFamily="2" charset="2"/>
              <a:buChar char="q"/>
            </a:pPr>
            <a:r>
              <a:rPr lang="en-US" dirty="0"/>
              <a:t>Protocol</a:t>
            </a:r>
          </a:p>
          <a:p>
            <a:pPr lvl="1">
              <a:buFont typeface="Wingdings" pitchFamily="2" charset="2"/>
              <a:buChar char="q"/>
            </a:pPr>
            <a:r>
              <a:rPr lang="en-US" dirty="0"/>
              <a:t>Fragment Offset</a:t>
            </a:r>
            <a:endParaRPr lang="en-US" dirty="0"/>
          </a:p>
        </p:txBody>
      </p:sp>
    </p:spTree>
    <p:extLst>
      <p:ext uri="{BB962C8B-B14F-4D97-AF65-F5344CB8AC3E}">
        <p14:creationId xmlns:p14="http://schemas.microsoft.com/office/powerpoint/2010/main" val="243820697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Header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IP Destination Address</a:t>
            </a:r>
          </a:p>
          <a:p>
            <a:pPr lvl="1"/>
            <a:r>
              <a:rPr lang="en-US" dirty="0" smtClean="0"/>
              <a:t>IP address </a:t>
            </a:r>
            <a:r>
              <a:rPr lang="en-US" dirty="0" err="1" smtClean="0"/>
              <a:t>mesin</a:t>
            </a:r>
            <a:r>
              <a:rPr lang="en-US" dirty="0" smtClean="0"/>
              <a:t> yang </a:t>
            </a:r>
            <a:r>
              <a:rPr lang="en-US" dirty="0" err="1" smtClean="0"/>
              <a:t>dituju</a:t>
            </a:r>
            <a:r>
              <a:rPr lang="en-US" dirty="0" smtClean="0"/>
              <a:t> (</a:t>
            </a:r>
            <a:r>
              <a:rPr lang="en-US" dirty="0" err="1" smtClean="0"/>
              <a:t>penerima</a:t>
            </a:r>
            <a:r>
              <a:rPr lang="en-US" dirty="0" smtClean="0"/>
              <a:t>).</a:t>
            </a:r>
          </a:p>
          <a:p>
            <a:r>
              <a:rPr lang="en-US" dirty="0" smtClean="0"/>
              <a:t>IP Source Address</a:t>
            </a:r>
          </a:p>
          <a:p>
            <a:pPr lvl="1"/>
            <a:r>
              <a:rPr lang="en-US" dirty="0" smtClean="0"/>
              <a:t>IP address </a:t>
            </a:r>
            <a:r>
              <a:rPr lang="en-US" dirty="0" err="1" smtClean="0"/>
              <a:t>mesin</a:t>
            </a:r>
            <a:r>
              <a:rPr lang="en-US" dirty="0" smtClean="0"/>
              <a:t> </a:t>
            </a:r>
            <a:r>
              <a:rPr lang="en-US" dirty="0" err="1" smtClean="0"/>
              <a:t>pengirim</a:t>
            </a:r>
            <a:r>
              <a:rPr lang="en-US" dirty="0" smtClean="0"/>
              <a:t>.</a:t>
            </a:r>
          </a:p>
          <a:p>
            <a:r>
              <a:rPr lang="en-US" dirty="0" smtClean="0"/>
              <a:t>Time to Live</a:t>
            </a:r>
          </a:p>
          <a:p>
            <a:pPr lvl="1"/>
            <a:r>
              <a:rPr lang="en-US" dirty="0" err="1" smtClean="0"/>
              <a:t>Angka</a:t>
            </a:r>
            <a:r>
              <a:rPr lang="en-US" dirty="0" smtClean="0"/>
              <a:t> </a:t>
            </a:r>
            <a:r>
              <a:rPr lang="en-US" dirty="0" err="1" smtClean="0"/>
              <a:t>biner</a:t>
            </a:r>
            <a:r>
              <a:rPr lang="en-US" dirty="0" smtClean="0"/>
              <a:t> yang </a:t>
            </a:r>
            <a:r>
              <a:rPr lang="en-US" dirty="0" err="1" smtClean="0"/>
              <a:t>menunjukkan</a:t>
            </a:r>
            <a:r>
              <a:rPr lang="en-US" dirty="0" smtClean="0"/>
              <a:t> </a:t>
            </a:r>
            <a:r>
              <a:rPr lang="en-US" dirty="0" err="1" smtClean="0"/>
              <a:t>sisa</a:t>
            </a:r>
            <a:r>
              <a:rPr lang="en-US" dirty="0" smtClean="0"/>
              <a:t> ‘</a:t>
            </a:r>
            <a:r>
              <a:rPr lang="en-US" dirty="0" err="1" smtClean="0"/>
              <a:t>hidup</a:t>
            </a:r>
            <a:r>
              <a:rPr lang="en-US" dirty="0" smtClean="0"/>
              <a:t>’ </a:t>
            </a:r>
            <a:r>
              <a:rPr lang="en-US" dirty="0" err="1" smtClean="0"/>
              <a:t>sebuah</a:t>
            </a:r>
            <a:r>
              <a:rPr lang="en-US" dirty="0" smtClean="0"/>
              <a:t> </a:t>
            </a:r>
            <a:r>
              <a:rPr lang="en-US" dirty="0" err="1" smtClean="0"/>
              <a:t>paket</a:t>
            </a:r>
            <a:r>
              <a:rPr lang="en-US" dirty="0" smtClean="0"/>
              <a:t>. </a:t>
            </a:r>
            <a:r>
              <a:rPr lang="en-US" dirty="0" err="1" smtClean="0"/>
              <a:t>Nilai</a:t>
            </a:r>
            <a:r>
              <a:rPr lang="en-US" dirty="0" smtClean="0"/>
              <a:t> </a:t>
            </a:r>
            <a:r>
              <a:rPr lang="en-US" dirty="0" err="1" smtClean="0"/>
              <a:t>ini</a:t>
            </a:r>
            <a:r>
              <a:rPr lang="en-US" dirty="0" smtClean="0"/>
              <a:t> </a:t>
            </a:r>
            <a:r>
              <a:rPr lang="en-US" dirty="0" err="1" smtClean="0"/>
              <a:t>akan</a:t>
            </a:r>
            <a:r>
              <a:rPr lang="en-US" dirty="0" smtClean="0"/>
              <a:t> </a:t>
            </a:r>
            <a:r>
              <a:rPr lang="en-US" dirty="0" err="1" smtClean="0"/>
              <a:t>dikurangi</a:t>
            </a:r>
            <a:r>
              <a:rPr lang="en-US" dirty="0" smtClean="0"/>
              <a:t> 1 </a:t>
            </a:r>
            <a:r>
              <a:rPr lang="en-US" dirty="0" err="1" smtClean="0"/>
              <a:t>satuan</a:t>
            </a:r>
            <a:r>
              <a:rPr lang="en-US" dirty="0" smtClean="0"/>
              <a:t> </a:t>
            </a:r>
            <a:r>
              <a:rPr lang="en-US" dirty="0" err="1" smtClean="0"/>
              <a:t>setiap</a:t>
            </a:r>
            <a:r>
              <a:rPr lang="en-US" dirty="0" smtClean="0"/>
              <a:t> kali </a:t>
            </a:r>
            <a:r>
              <a:rPr lang="en-US" dirty="0" err="1" smtClean="0"/>
              <a:t>paket</a:t>
            </a:r>
            <a:r>
              <a:rPr lang="en-US" dirty="0" smtClean="0"/>
              <a:t> </a:t>
            </a:r>
            <a:r>
              <a:rPr lang="en-US" dirty="0" err="1" smtClean="0"/>
              <a:t>melewati</a:t>
            </a:r>
            <a:r>
              <a:rPr lang="en-US" dirty="0" smtClean="0"/>
              <a:t> </a:t>
            </a:r>
            <a:r>
              <a:rPr lang="en-US" dirty="0" err="1" smtClean="0"/>
              <a:t>sebuah</a:t>
            </a:r>
            <a:r>
              <a:rPr lang="en-US" dirty="0" smtClean="0"/>
              <a:t> router (hop).</a:t>
            </a:r>
          </a:p>
          <a:p>
            <a:pPr lvl="1"/>
            <a:r>
              <a:rPr lang="en-US" dirty="0" err="1" smtClean="0"/>
              <a:t>Ketika</a:t>
            </a:r>
            <a:r>
              <a:rPr lang="en-US" dirty="0" smtClean="0"/>
              <a:t> </a:t>
            </a:r>
            <a:r>
              <a:rPr lang="en-US" dirty="0" err="1" smtClean="0"/>
              <a:t>nilai</a:t>
            </a:r>
            <a:r>
              <a:rPr lang="en-US" dirty="0" smtClean="0"/>
              <a:t> TTL </a:t>
            </a:r>
            <a:r>
              <a:rPr lang="en-US" dirty="0" err="1" smtClean="0"/>
              <a:t>mencapai</a:t>
            </a:r>
            <a:r>
              <a:rPr lang="en-US" dirty="0" smtClean="0"/>
              <a:t> </a:t>
            </a:r>
            <a:r>
              <a:rPr lang="en-US" dirty="0" err="1" smtClean="0"/>
              <a:t>angka</a:t>
            </a:r>
            <a:r>
              <a:rPr lang="en-US" dirty="0" smtClean="0"/>
              <a:t> = 0, </a:t>
            </a:r>
            <a:r>
              <a:rPr lang="en-US" dirty="0" err="1" smtClean="0"/>
              <a:t>maka</a:t>
            </a:r>
            <a:r>
              <a:rPr lang="en-US" dirty="0" smtClean="0"/>
              <a:t> </a:t>
            </a:r>
            <a:r>
              <a:rPr lang="en-US" dirty="0" err="1" smtClean="0"/>
              <a:t>paket</a:t>
            </a:r>
            <a:r>
              <a:rPr lang="en-US" dirty="0" smtClean="0"/>
              <a:t> </a:t>
            </a:r>
            <a:r>
              <a:rPr lang="en-US" dirty="0" err="1" smtClean="0"/>
              <a:t>akan</a:t>
            </a:r>
            <a:r>
              <a:rPr lang="en-US" dirty="0" smtClean="0"/>
              <a:t> </a:t>
            </a:r>
            <a:r>
              <a:rPr lang="en-US" dirty="0" err="1" smtClean="0"/>
              <a:t>di</a:t>
            </a:r>
            <a:r>
              <a:rPr lang="en-US" dirty="0" smtClean="0"/>
              <a:t> drop </a:t>
            </a:r>
            <a:r>
              <a:rPr lang="en-US" dirty="0" err="1" smtClean="0"/>
              <a:t>oleh</a:t>
            </a:r>
            <a:r>
              <a:rPr lang="en-US" dirty="0" smtClean="0"/>
              <a:t> router.</a:t>
            </a:r>
          </a:p>
          <a:p>
            <a:pPr lvl="1"/>
            <a:r>
              <a:rPr lang="en-US" dirty="0" err="1" smtClean="0"/>
              <a:t>Mekanisme</a:t>
            </a:r>
            <a:r>
              <a:rPr lang="en-US" dirty="0" smtClean="0"/>
              <a:t> </a:t>
            </a:r>
            <a:r>
              <a:rPr lang="en-US" dirty="0" err="1" smtClean="0"/>
              <a:t>ini</a:t>
            </a:r>
            <a:r>
              <a:rPr lang="en-US" dirty="0" smtClean="0"/>
              <a:t> </a:t>
            </a:r>
            <a:r>
              <a:rPr lang="en-US" dirty="0" err="1" smtClean="0"/>
              <a:t>merupakan</a:t>
            </a:r>
            <a:r>
              <a:rPr lang="en-US" dirty="0" smtClean="0"/>
              <a:t> </a:t>
            </a:r>
            <a:r>
              <a:rPr lang="en-US" dirty="0" err="1" smtClean="0"/>
              <a:t>metode</a:t>
            </a:r>
            <a:r>
              <a:rPr lang="en-US" dirty="0" smtClean="0"/>
              <a:t> </a:t>
            </a:r>
            <a:r>
              <a:rPr lang="en-US" dirty="0" err="1" smtClean="0"/>
              <a:t>pencegahan</a:t>
            </a:r>
            <a:r>
              <a:rPr lang="en-US" dirty="0" smtClean="0"/>
              <a:t> </a:t>
            </a:r>
            <a:r>
              <a:rPr lang="en-US" dirty="0" err="1" smtClean="0"/>
              <a:t>terjadinya</a:t>
            </a:r>
            <a:r>
              <a:rPr lang="en-US" dirty="0" smtClean="0"/>
              <a:t> </a:t>
            </a:r>
            <a:r>
              <a:rPr lang="en-US" dirty="0" smtClean="0">
                <a:solidFill>
                  <a:srgbClr val="FF0000"/>
                </a:solidFill>
              </a:rPr>
              <a:t>routing loop</a:t>
            </a:r>
            <a:r>
              <a:rPr lang="en-US" dirty="0" smtClean="0"/>
              <a:t>, </a:t>
            </a:r>
            <a:r>
              <a:rPr lang="en-US" dirty="0" err="1" smtClean="0"/>
              <a:t>sebuah</a:t>
            </a:r>
            <a:r>
              <a:rPr lang="en-US" dirty="0" smtClean="0"/>
              <a:t> problem routing yang </a:t>
            </a:r>
            <a:r>
              <a:rPr lang="en-US" dirty="0" err="1" smtClean="0"/>
              <a:t>menyebabkan</a:t>
            </a:r>
            <a:r>
              <a:rPr lang="en-US" dirty="0" smtClean="0"/>
              <a:t> </a:t>
            </a:r>
            <a:r>
              <a:rPr lang="en-US" dirty="0" err="1" smtClean="0"/>
              <a:t>paket</a:t>
            </a:r>
            <a:r>
              <a:rPr lang="en-US" dirty="0" smtClean="0"/>
              <a:t> </a:t>
            </a:r>
            <a:r>
              <a:rPr lang="en-US" dirty="0" err="1" smtClean="0"/>
              <a:t>terus</a:t>
            </a:r>
            <a:r>
              <a:rPr lang="en-US" dirty="0" smtClean="0"/>
              <a:t> </a:t>
            </a:r>
            <a:r>
              <a:rPr lang="en-US" dirty="0" err="1" smtClean="0"/>
              <a:t>berputar</a:t>
            </a:r>
            <a:r>
              <a:rPr lang="en-US" dirty="0" smtClean="0"/>
              <a:t> </a:t>
            </a:r>
            <a:r>
              <a:rPr lang="en-US" dirty="0" err="1" smtClean="0"/>
              <a:t>dalam</a:t>
            </a:r>
            <a:r>
              <a:rPr lang="en-US" dirty="0" smtClean="0"/>
              <a:t> network </a:t>
            </a:r>
            <a:r>
              <a:rPr lang="en-US" dirty="0" err="1" smtClean="0"/>
              <a:t>tanpa</a:t>
            </a:r>
            <a:r>
              <a:rPr lang="en-US" dirty="0" smtClean="0"/>
              <a:t> </a:t>
            </a:r>
            <a:r>
              <a:rPr lang="en-US" dirty="0" err="1" smtClean="0"/>
              <a:t>henti</a:t>
            </a:r>
            <a:r>
              <a:rPr lang="en-US" dirty="0" smtClean="0"/>
              <a:t>.</a:t>
            </a:r>
            <a:endParaRPr lang="en-US" dirty="0"/>
          </a:p>
        </p:txBody>
      </p:sp>
    </p:spTree>
    <p:extLst>
      <p:ext uri="{BB962C8B-B14F-4D97-AF65-F5344CB8AC3E}">
        <p14:creationId xmlns:p14="http://schemas.microsoft.com/office/powerpoint/2010/main" val="2735998972"/>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Header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Protocol </a:t>
            </a:r>
          </a:p>
          <a:p>
            <a:pPr lvl="1"/>
            <a:r>
              <a:rPr lang="en-US" dirty="0" err="1" smtClean="0"/>
              <a:t>Menunjukkan</a:t>
            </a:r>
            <a:r>
              <a:rPr lang="en-US" dirty="0" smtClean="0"/>
              <a:t> </a:t>
            </a:r>
            <a:r>
              <a:rPr lang="en-US" dirty="0" err="1" smtClean="0"/>
              <a:t>tipe</a:t>
            </a:r>
            <a:r>
              <a:rPr lang="en-US" dirty="0" smtClean="0"/>
              <a:t> </a:t>
            </a:r>
            <a:r>
              <a:rPr lang="en-US" dirty="0" err="1" smtClean="0"/>
              <a:t>protokol</a:t>
            </a:r>
            <a:r>
              <a:rPr lang="en-US" dirty="0" smtClean="0"/>
              <a:t> </a:t>
            </a:r>
            <a:r>
              <a:rPr lang="en-US" dirty="0" err="1" smtClean="0"/>
              <a:t>apa</a:t>
            </a:r>
            <a:r>
              <a:rPr lang="en-US" dirty="0" smtClean="0"/>
              <a:t> yang </a:t>
            </a:r>
            <a:r>
              <a:rPr lang="en-US" dirty="0" err="1" smtClean="0"/>
              <a:t>digunakan</a:t>
            </a:r>
            <a:r>
              <a:rPr lang="en-US" dirty="0" smtClean="0"/>
              <a:t> </a:t>
            </a:r>
            <a:r>
              <a:rPr lang="en-US" dirty="0" err="1" smtClean="0"/>
              <a:t>pada</a:t>
            </a:r>
            <a:r>
              <a:rPr lang="en-US" dirty="0" smtClean="0"/>
              <a:t> </a:t>
            </a:r>
            <a:r>
              <a:rPr lang="en-US" dirty="0" err="1" smtClean="0"/>
              <a:t>porsi</a:t>
            </a:r>
            <a:r>
              <a:rPr lang="en-US" dirty="0" smtClean="0"/>
              <a:t> data.</a:t>
            </a:r>
          </a:p>
          <a:p>
            <a:pPr lvl="1"/>
            <a:r>
              <a:rPr lang="en-US" dirty="0" err="1" smtClean="0"/>
              <a:t>Misal</a:t>
            </a:r>
            <a:r>
              <a:rPr lang="en-US" dirty="0" smtClean="0"/>
              <a:t> : ICMP (01), TCP (06), UDP (17).</a:t>
            </a:r>
          </a:p>
          <a:p>
            <a:r>
              <a:rPr lang="en-US" dirty="0" smtClean="0"/>
              <a:t>Type of Service</a:t>
            </a:r>
          </a:p>
          <a:p>
            <a:pPr lvl="1"/>
            <a:r>
              <a:rPr lang="en-US" dirty="0" err="1" smtClean="0"/>
              <a:t>Digunakan</a:t>
            </a:r>
            <a:r>
              <a:rPr lang="en-US" dirty="0" smtClean="0"/>
              <a:t> </a:t>
            </a:r>
            <a:r>
              <a:rPr lang="en-US" dirty="0" err="1" smtClean="0"/>
              <a:t>sebagai</a:t>
            </a:r>
            <a:r>
              <a:rPr lang="en-US" dirty="0" smtClean="0"/>
              <a:t> </a:t>
            </a:r>
            <a:r>
              <a:rPr lang="en-US" dirty="0" err="1" smtClean="0"/>
              <a:t>mekanisme</a:t>
            </a:r>
            <a:r>
              <a:rPr lang="en-US" dirty="0" smtClean="0"/>
              <a:t> Quality-of-Service (</a:t>
            </a:r>
            <a:r>
              <a:rPr lang="en-US" dirty="0" err="1" smtClean="0"/>
              <a:t>QoS</a:t>
            </a:r>
            <a:r>
              <a:rPr lang="en-US" dirty="0" smtClean="0"/>
              <a:t>) </a:t>
            </a:r>
            <a:r>
              <a:rPr lang="en-US" dirty="0" err="1" smtClean="0"/>
              <a:t>untuk</a:t>
            </a:r>
            <a:r>
              <a:rPr lang="en-US" dirty="0" smtClean="0"/>
              <a:t> </a:t>
            </a:r>
            <a:r>
              <a:rPr lang="en-US" dirty="0" err="1" smtClean="0"/>
              <a:t>menentukan</a:t>
            </a:r>
            <a:r>
              <a:rPr lang="en-US" dirty="0" smtClean="0"/>
              <a:t> </a:t>
            </a:r>
            <a:r>
              <a:rPr lang="en-US" dirty="0" err="1" smtClean="0"/>
              <a:t>prioritas</a:t>
            </a:r>
            <a:r>
              <a:rPr lang="en-US" dirty="0" smtClean="0"/>
              <a:t> </a:t>
            </a:r>
            <a:r>
              <a:rPr lang="en-US" dirty="0" err="1" smtClean="0"/>
              <a:t>setiap</a:t>
            </a:r>
            <a:r>
              <a:rPr lang="en-US" dirty="0" smtClean="0"/>
              <a:t> </a:t>
            </a:r>
            <a:r>
              <a:rPr lang="en-US" dirty="0" err="1" smtClean="0"/>
              <a:t>paket</a:t>
            </a:r>
            <a:r>
              <a:rPr lang="en-US" dirty="0" smtClean="0"/>
              <a:t>.</a:t>
            </a:r>
          </a:p>
          <a:p>
            <a:r>
              <a:rPr lang="en-US" dirty="0" smtClean="0"/>
              <a:t>Fragment Offset</a:t>
            </a:r>
          </a:p>
          <a:p>
            <a:pPr lvl="1"/>
            <a:r>
              <a:rPr lang="en-US" dirty="0" err="1" smtClean="0"/>
              <a:t>Saat</a:t>
            </a:r>
            <a:r>
              <a:rPr lang="en-US" dirty="0" smtClean="0"/>
              <a:t> </a:t>
            </a:r>
            <a:r>
              <a:rPr lang="en-US" dirty="0" err="1" smtClean="0"/>
              <a:t>terjadi</a:t>
            </a:r>
            <a:r>
              <a:rPr lang="en-US" dirty="0" smtClean="0"/>
              <a:t> </a:t>
            </a:r>
            <a:r>
              <a:rPr lang="en-US" dirty="0" smtClean="0">
                <a:solidFill>
                  <a:srgbClr val="FF0000"/>
                </a:solidFill>
              </a:rPr>
              <a:t>fragmentation</a:t>
            </a:r>
            <a:r>
              <a:rPr lang="en-US" dirty="0" smtClean="0"/>
              <a:t>, field 13 bit </a:t>
            </a:r>
            <a:r>
              <a:rPr lang="en-US" dirty="0" err="1" smtClean="0"/>
              <a:t>ini</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mengidentifikasi</a:t>
            </a:r>
            <a:r>
              <a:rPr lang="en-US" dirty="0" smtClean="0"/>
              <a:t> </a:t>
            </a:r>
            <a:r>
              <a:rPr lang="en-US" dirty="0" err="1" smtClean="0"/>
              <a:t>susunan</a:t>
            </a:r>
            <a:r>
              <a:rPr lang="en-US" dirty="0" smtClean="0"/>
              <a:t> fragment-fragment </a:t>
            </a:r>
            <a:r>
              <a:rPr lang="en-US" dirty="0" err="1" smtClean="0"/>
              <a:t>paket</a:t>
            </a:r>
            <a:r>
              <a:rPr lang="en-US" dirty="0" smtClean="0"/>
              <a:t> </a:t>
            </a:r>
            <a:r>
              <a:rPr lang="en-US" dirty="0" err="1" smtClean="0"/>
              <a:t>untuk</a:t>
            </a:r>
            <a:r>
              <a:rPr lang="en-US" dirty="0" smtClean="0"/>
              <a:t> </a:t>
            </a:r>
            <a:r>
              <a:rPr lang="en-US" dirty="0" err="1" smtClean="0"/>
              <a:t>proses</a:t>
            </a:r>
            <a:r>
              <a:rPr lang="en-US" dirty="0" smtClean="0"/>
              <a:t> </a:t>
            </a:r>
            <a:r>
              <a:rPr lang="en-US" dirty="0" err="1" smtClean="0"/>
              <a:t>rekonstruksi</a:t>
            </a:r>
            <a:r>
              <a:rPr lang="en-US" dirty="0" smtClean="0"/>
              <a:t>.</a:t>
            </a:r>
          </a:p>
          <a:p>
            <a:r>
              <a:rPr lang="en-US" dirty="0" smtClean="0"/>
              <a:t>Flag </a:t>
            </a:r>
          </a:p>
          <a:p>
            <a:pPr lvl="1"/>
            <a:r>
              <a:rPr lang="en-US" dirty="0" smtClean="0"/>
              <a:t>Field 3 bit </a:t>
            </a:r>
            <a:r>
              <a:rPr lang="en-US" dirty="0" err="1" smtClean="0"/>
              <a:t>digunakan</a:t>
            </a:r>
            <a:r>
              <a:rPr lang="en-US" dirty="0" smtClean="0"/>
              <a:t> </a:t>
            </a:r>
            <a:r>
              <a:rPr lang="en-US" dirty="0" err="1" smtClean="0"/>
              <a:t>untuk</a:t>
            </a:r>
            <a:r>
              <a:rPr lang="en-US" dirty="0" smtClean="0"/>
              <a:t> </a:t>
            </a:r>
            <a:r>
              <a:rPr lang="en-US" dirty="0" err="1" smtClean="0"/>
              <a:t>mengontrol</a:t>
            </a:r>
            <a:r>
              <a:rPr lang="en-US" dirty="0" smtClean="0"/>
              <a:t> </a:t>
            </a:r>
            <a:r>
              <a:rPr lang="en-US" dirty="0" err="1" smtClean="0"/>
              <a:t>ada</a:t>
            </a:r>
            <a:r>
              <a:rPr lang="en-US" dirty="0" smtClean="0"/>
              <a:t> </a:t>
            </a:r>
            <a:r>
              <a:rPr lang="en-US" dirty="0" err="1" smtClean="0"/>
              <a:t>tidaknya</a:t>
            </a:r>
            <a:r>
              <a:rPr lang="en-US" dirty="0" smtClean="0"/>
              <a:t> fragmentation.</a:t>
            </a:r>
          </a:p>
          <a:p>
            <a:pPr lvl="1"/>
            <a:endParaRPr lang="en-US" dirty="0"/>
          </a:p>
        </p:txBody>
      </p:sp>
    </p:spTree>
    <p:extLst>
      <p:ext uri="{BB962C8B-B14F-4D97-AF65-F5344CB8AC3E}">
        <p14:creationId xmlns:p14="http://schemas.microsoft.com/office/powerpoint/2010/main" val="1803880833"/>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-&gt; Header</a:t>
            </a:r>
            <a:endParaRPr lang="en-US" dirty="0"/>
          </a:p>
        </p:txBody>
      </p:sp>
      <p:sp>
        <p:nvSpPr>
          <p:cNvPr id="3" name="Content Placeholder 2"/>
          <p:cNvSpPr>
            <a:spLocks noGrp="1"/>
          </p:cNvSpPr>
          <p:nvPr>
            <p:ph sz="quarter" idx="1"/>
          </p:nvPr>
        </p:nvSpPr>
        <p:spPr/>
        <p:txBody>
          <a:bodyPr/>
          <a:lstStyle/>
          <a:p>
            <a:r>
              <a:rPr lang="en-US" dirty="0" smtClean="0"/>
              <a:t>Version</a:t>
            </a:r>
          </a:p>
          <a:p>
            <a:pPr lvl="1"/>
            <a:r>
              <a:rPr lang="en-US" dirty="0" err="1" smtClean="0"/>
              <a:t>Versi</a:t>
            </a:r>
            <a:r>
              <a:rPr lang="en-US" dirty="0" smtClean="0"/>
              <a:t> IP yang </a:t>
            </a:r>
            <a:r>
              <a:rPr lang="en-US" dirty="0" err="1" smtClean="0"/>
              <a:t>digunakan</a:t>
            </a:r>
            <a:r>
              <a:rPr lang="en-US" dirty="0" smtClean="0"/>
              <a:t>, IPv4 </a:t>
            </a:r>
            <a:r>
              <a:rPr lang="en-US" dirty="0" err="1" smtClean="0"/>
              <a:t>atau</a:t>
            </a:r>
            <a:r>
              <a:rPr lang="en-US" dirty="0" smtClean="0"/>
              <a:t> IPv6.</a:t>
            </a:r>
          </a:p>
          <a:p>
            <a:r>
              <a:rPr lang="en-US" dirty="0" smtClean="0"/>
              <a:t>Internet Header Length</a:t>
            </a:r>
          </a:p>
          <a:p>
            <a:pPr lvl="1"/>
            <a:r>
              <a:rPr lang="en-US" dirty="0" err="1" smtClean="0"/>
              <a:t>Menunukkan</a:t>
            </a:r>
            <a:r>
              <a:rPr lang="en-US" dirty="0" smtClean="0"/>
              <a:t> </a:t>
            </a:r>
            <a:r>
              <a:rPr lang="en-US" dirty="0" err="1" smtClean="0"/>
              <a:t>ukuran</a:t>
            </a:r>
            <a:r>
              <a:rPr lang="en-US" dirty="0" smtClean="0"/>
              <a:t> header </a:t>
            </a:r>
            <a:r>
              <a:rPr lang="en-US" dirty="0" err="1" smtClean="0"/>
              <a:t>paket</a:t>
            </a:r>
            <a:r>
              <a:rPr lang="en-US" dirty="0" smtClean="0"/>
              <a:t>.</a:t>
            </a:r>
          </a:p>
          <a:p>
            <a:r>
              <a:rPr lang="en-US" dirty="0" smtClean="0"/>
              <a:t>Packet Length</a:t>
            </a:r>
          </a:p>
          <a:p>
            <a:pPr lvl="1"/>
            <a:r>
              <a:rPr lang="en-US" dirty="0" err="1" smtClean="0"/>
              <a:t>Menunjukkan</a:t>
            </a:r>
            <a:r>
              <a:rPr lang="en-US" dirty="0" smtClean="0"/>
              <a:t> </a:t>
            </a:r>
            <a:r>
              <a:rPr lang="en-US" dirty="0" err="1" smtClean="0"/>
              <a:t>ukuran</a:t>
            </a:r>
            <a:r>
              <a:rPr lang="en-US" dirty="0" smtClean="0"/>
              <a:t> </a:t>
            </a:r>
            <a:r>
              <a:rPr lang="en-US" dirty="0" err="1" smtClean="0"/>
              <a:t>paket</a:t>
            </a:r>
            <a:r>
              <a:rPr lang="en-US" dirty="0" smtClean="0"/>
              <a:t> </a:t>
            </a:r>
            <a:r>
              <a:rPr lang="en-US" dirty="0" err="1" smtClean="0"/>
              <a:t>secara</a:t>
            </a:r>
            <a:r>
              <a:rPr lang="en-US" dirty="0" smtClean="0"/>
              <a:t> </a:t>
            </a:r>
            <a:r>
              <a:rPr lang="en-US" dirty="0" err="1" smtClean="0"/>
              <a:t>keseluruhan</a:t>
            </a:r>
            <a:r>
              <a:rPr lang="en-US" dirty="0" smtClean="0"/>
              <a:t> </a:t>
            </a:r>
            <a:r>
              <a:rPr lang="en-US" dirty="0" err="1" smtClean="0"/>
              <a:t>termasuk</a:t>
            </a:r>
            <a:r>
              <a:rPr lang="en-US" dirty="0" smtClean="0"/>
              <a:t> header.</a:t>
            </a:r>
          </a:p>
          <a:p>
            <a:r>
              <a:rPr lang="en-US" dirty="0" smtClean="0"/>
              <a:t>Header checksum</a:t>
            </a:r>
          </a:p>
          <a:p>
            <a:pPr lvl="1"/>
            <a:r>
              <a:rPr lang="en-US" dirty="0" err="1" smtClean="0"/>
              <a:t>Mengecek</a:t>
            </a:r>
            <a:r>
              <a:rPr lang="en-US" dirty="0" smtClean="0"/>
              <a:t> error </a:t>
            </a:r>
            <a:r>
              <a:rPr lang="en-US" dirty="0" err="1" smtClean="0"/>
              <a:t>pada</a:t>
            </a:r>
            <a:r>
              <a:rPr lang="en-US" dirty="0" smtClean="0"/>
              <a:t> </a:t>
            </a:r>
            <a:r>
              <a:rPr lang="en-US" dirty="0" smtClean="0">
                <a:solidFill>
                  <a:srgbClr val="FF0000"/>
                </a:solidFill>
              </a:rPr>
              <a:t>header </a:t>
            </a:r>
            <a:r>
              <a:rPr lang="en-US" dirty="0" err="1" smtClean="0">
                <a:solidFill>
                  <a:srgbClr val="FF0000"/>
                </a:solidFill>
              </a:rPr>
              <a:t>paket</a:t>
            </a:r>
            <a:r>
              <a:rPr lang="en-US" dirty="0" smtClean="0"/>
              <a:t>. </a:t>
            </a:r>
            <a:r>
              <a:rPr lang="en-US" dirty="0" err="1" smtClean="0"/>
              <a:t>Paket</a:t>
            </a:r>
            <a:r>
              <a:rPr lang="en-US" dirty="0" smtClean="0"/>
              <a:t> </a:t>
            </a:r>
            <a:r>
              <a:rPr lang="en-US" dirty="0" err="1" smtClean="0"/>
              <a:t>akan</a:t>
            </a:r>
            <a:r>
              <a:rPr lang="en-US" dirty="0" smtClean="0"/>
              <a:t> </a:t>
            </a:r>
            <a:r>
              <a:rPr lang="en-US" dirty="0" err="1" smtClean="0"/>
              <a:t>di</a:t>
            </a:r>
            <a:r>
              <a:rPr lang="en-US" dirty="0" smtClean="0"/>
              <a:t> drop </a:t>
            </a:r>
            <a:r>
              <a:rPr lang="en-US" dirty="0" err="1" smtClean="0"/>
              <a:t>jika</a:t>
            </a:r>
            <a:r>
              <a:rPr lang="en-US" dirty="0" smtClean="0"/>
              <a:t> </a:t>
            </a:r>
            <a:r>
              <a:rPr lang="en-US" dirty="0" err="1" smtClean="0"/>
              <a:t>terdeteksi</a:t>
            </a:r>
            <a:r>
              <a:rPr lang="en-US" dirty="0" smtClean="0"/>
              <a:t> error </a:t>
            </a:r>
            <a:r>
              <a:rPr lang="en-US" dirty="0" err="1" smtClean="0"/>
              <a:t>pada</a:t>
            </a:r>
            <a:r>
              <a:rPr lang="en-US" dirty="0" smtClean="0"/>
              <a:t> header.</a:t>
            </a:r>
            <a:endParaRPr lang="en-US" dirty="0"/>
          </a:p>
        </p:txBody>
      </p:sp>
    </p:spTree>
    <p:extLst>
      <p:ext uri="{BB962C8B-B14F-4D97-AF65-F5344CB8AC3E}">
        <p14:creationId xmlns:p14="http://schemas.microsoft.com/office/powerpoint/2010/main" val="1584229471"/>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-&gt; </a:t>
            </a:r>
            <a:r>
              <a:rPr lang="en-US" dirty="0" err="1" smtClean="0"/>
              <a:t>Pengelompokan</a:t>
            </a:r>
            <a:r>
              <a:rPr lang="en-US" dirty="0" smtClean="0"/>
              <a:t> Device-Device</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err="1" smtClean="0"/>
              <a:t>Salah</a:t>
            </a:r>
            <a:r>
              <a:rPr lang="en-US" dirty="0" smtClean="0"/>
              <a:t> </a:t>
            </a:r>
            <a:r>
              <a:rPr lang="en-US" dirty="0" err="1" smtClean="0"/>
              <a:t>satu</a:t>
            </a:r>
            <a:r>
              <a:rPr lang="en-US" dirty="0" smtClean="0"/>
              <a:t> </a:t>
            </a:r>
            <a:r>
              <a:rPr lang="en-US" dirty="0" err="1" smtClean="0"/>
              <a:t>peran</a:t>
            </a:r>
            <a:r>
              <a:rPr lang="en-US" dirty="0" smtClean="0"/>
              <a:t> network layer </a:t>
            </a:r>
            <a:r>
              <a:rPr lang="en-US" dirty="0" err="1" smtClean="0"/>
              <a:t>adalah</a:t>
            </a:r>
            <a:r>
              <a:rPr lang="en-US" dirty="0" smtClean="0"/>
              <a:t> </a:t>
            </a:r>
            <a:r>
              <a:rPr lang="en-US" dirty="0" err="1" smtClean="0"/>
              <a:t>menyediakan</a:t>
            </a:r>
            <a:r>
              <a:rPr lang="en-US" dirty="0" smtClean="0"/>
              <a:t> </a:t>
            </a:r>
            <a:r>
              <a:rPr lang="en-US" dirty="0" err="1" smtClean="0"/>
              <a:t>mekanisme</a:t>
            </a:r>
            <a:r>
              <a:rPr lang="en-US" dirty="0" smtClean="0"/>
              <a:t> </a:t>
            </a:r>
            <a:r>
              <a:rPr lang="en-US" dirty="0" err="1" smtClean="0"/>
              <a:t>pengalamatan</a:t>
            </a:r>
            <a:r>
              <a:rPr lang="en-US" dirty="0" smtClean="0"/>
              <a:t> (IP address) </a:t>
            </a:r>
            <a:r>
              <a:rPr lang="en-US" dirty="0" err="1" smtClean="0"/>
              <a:t>dan</a:t>
            </a:r>
            <a:r>
              <a:rPr lang="en-US" dirty="0" smtClean="0"/>
              <a:t> </a:t>
            </a:r>
            <a:r>
              <a:rPr lang="en-US" dirty="0" err="1" smtClean="0"/>
              <a:t>pengelompokan</a:t>
            </a:r>
            <a:r>
              <a:rPr lang="en-US" dirty="0" smtClean="0"/>
              <a:t> device </a:t>
            </a:r>
            <a:r>
              <a:rPr lang="en-US" dirty="0" err="1" smtClean="0"/>
              <a:t>ke</a:t>
            </a:r>
            <a:r>
              <a:rPr lang="en-US" dirty="0" smtClean="0"/>
              <a:t> </a:t>
            </a:r>
            <a:r>
              <a:rPr lang="en-US" dirty="0" err="1" smtClean="0"/>
              <a:t>dalam</a:t>
            </a:r>
            <a:r>
              <a:rPr lang="en-US" dirty="0" smtClean="0"/>
              <a:t> </a:t>
            </a:r>
            <a:r>
              <a:rPr lang="en-US" dirty="0" err="1" smtClean="0"/>
              <a:t>satu</a:t>
            </a:r>
            <a:r>
              <a:rPr lang="en-US" dirty="0" smtClean="0"/>
              <a:t> network </a:t>
            </a:r>
            <a:r>
              <a:rPr lang="en-US" dirty="0" err="1" smtClean="0"/>
              <a:t>spesifik</a:t>
            </a:r>
            <a:r>
              <a:rPr lang="en-US" dirty="0" smtClean="0"/>
              <a:t>.</a:t>
            </a:r>
          </a:p>
          <a:p>
            <a:r>
              <a:rPr lang="en-US" dirty="0" smtClean="0"/>
              <a:t>Network yang </a:t>
            </a:r>
            <a:r>
              <a:rPr lang="en-US" dirty="0" err="1" smtClean="0"/>
              <a:t>besar</a:t>
            </a:r>
            <a:r>
              <a:rPr lang="en-US" dirty="0" smtClean="0"/>
              <a:t> </a:t>
            </a:r>
            <a:r>
              <a:rPr lang="en-US" dirty="0" err="1" smtClean="0"/>
              <a:t>juga</a:t>
            </a:r>
            <a:r>
              <a:rPr lang="en-US" dirty="0" smtClean="0"/>
              <a:t> </a:t>
            </a:r>
            <a:r>
              <a:rPr lang="en-US" dirty="0" err="1" smtClean="0"/>
              <a:t>bisa</a:t>
            </a:r>
            <a:r>
              <a:rPr lang="en-US" dirty="0" smtClean="0"/>
              <a:t> </a:t>
            </a:r>
            <a:r>
              <a:rPr lang="en-US" dirty="0" err="1" smtClean="0"/>
              <a:t>dipecah</a:t>
            </a:r>
            <a:r>
              <a:rPr lang="en-US" dirty="0" smtClean="0"/>
              <a:t> </a:t>
            </a:r>
            <a:r>
              <a:rPr lang="en-US" dirty="0" err="1" smtClean="0"/>
              <a:t>lagi</a:t>
            </a:r>
            <a:r>
              <a:rPr lang="en-US" dirty="0" smtClean="0"/>
              <a:t> </a:t>
            </a:r>
            <a:r>
              <a:rPr lang="en-US" dirty="0" err="1" smtClean="0"/>
              <a:t>menjadi</a:t>
            </a:r>
            <a:r>
              <a:rPr lang="en-US" dirty="0" smtClean="0"/>
              <a:t> </a:t>
            </a:r>
            <a:r>
              <a:rPr lang="en-US" dirty="0" err="1" smtClean="0"/>
              <a:t>beberapa</a:t>
            </a:r>
            <a:r>
              <a:rPr lang="en-US" dirty="0" smtClean="0"/>
              <a:t> </a:t>
            </a:r>
            <a:r>
              <a:rPr lang="en-US" dirty="0" err="1" smtClean="0"/>
              <a:t>kelompok</a:t>
            </a:r>
            <a:r>
              <a:rPr lang="en-US" dirty="0" smtClean="0"/>
              <a:t> network yang </a:t>
            </a:r>
            <a:r>
              <a:rPr lang="en-US" dirty="0" err="1" smtClean="0"/>
              <a:t>lebih</a:t>
            </a:r>
            <a:r>
              <a:rPr lang="en-US" dirty="0" smtClean="0"/>
              <a:t> </a:t>
            </a:r>
            <a:r>
              <a:rPr lang="en-US" dirty="0" err="1" smtClean="0"/>
              <a:t>kecil</a:t>
            </a:r>
            <a:r>
              <a:rPr lang="en-US" dirty="0" smtClean="0"/>
              <a:t> yang </a:t>
            </a:r>
            <a:r>
              <a:rPr lang="en-US" dirty="0" err="1" smtClean="0"/>
              <a:t>biasa</a:t>
            </a:r>
            <a:r>
              <a:rPr lang="en-US" dirty="0" smtClean="0"/>
              <a:t> </a:t>
            </a:r>
            <a:r>
              <a:rPr lang="en-US" dirty="0" err="1" smtClean="0"/>
              <a:t>disebut</a:t>
            </a:r>
            <a:r>
              <a:rPr lang="en-US" dirty="0" smtClean="0"/>
              <a:t> </a:t>
            </a:r>
            <a:r>
              <a:rPr lang="en-US" dirty="0" err="1" smtClean="0">
                <a:solidFill>
                  <a:srgbClr val="FF0000"/>
                </a:solidFill>
              </a:rPr>
              <a:t>subnetwork</a:t>
            </a:r>
            <a:r>
              <a:rPr lang="en-US" dirty="0" smtClean="0"/>
              <a:t> </a:t>
            </a:r>
            <a:r>
              <a:rPr lang="en-US" dirty="0" err="1" smtClean="0"/>
              <a:t>atau</a:t>
            </a:r>
            <a:r>
              <a:rPr lang="en-US" dirty="0" smtClean="0"/>
              <a:t> </a:t>
            </a:r>
            <a:r>
              <a:rPr lang="en-US" dirty="0" smtClean="0">
                <a:solidFill>
                  <a:srgbClr val="FF0000"/>
                </a:solidFill>
              </a:rPr>
              <a:t>subnet</a:t>
            </a:r>
            <a:r>
              <a:rPr lang="en-US" dirty="0" smtClean="0"/>
              <a:t>.</a:t>
            </a:r>
          </a:p>
          <a:p>
            <a:r>
              <a:rPr lang="en-US" dirty="0" err="1" smtClean="0"/>
              <a:t>Pengelompokan</a:t>
            </a:r>
            <a:r>
              <a:rPr lang="en-US" dirty="0" smtClean="0"/>
              <a:t> </a:t>
            </a:r>
            <a:r>
              <a:rPr lang="en-US" dirty="0" err="1" smtClean="0"/>
              <a:t>ini</a:t>
            </a:r>
            <a:r>
              <a:rPr lang="en-US" dirty="0" smtClean="0"/>
              <a:t> </a:t>
            </a:r>
            <a:r>
              <a:rPr lang="en-US" dirty="0" err="1" smtClean="0"/>
              <a:t>dapat</a:t>
            </a:r>
            <a:r>
              <a:rPr lang="en-US" dirty="0" smtClean="0"/>
              <a:t> </a:t>
            </a:r>
            <a:r>
              <a:rPr lang="en-US" dirty="0" err="1" smtClean="0"/>
              <a:t>berdasarkan</a:t>
            </a:r>
            <a:r>
              <a:rPr lang="en-US" dirty="0" smtClean="0"/>
              <a:t> </a:t>
            </a:r>
            <a:r>
              <a:rPr lang="en-US" dirty="0" err="1" smtClean="0"/>
              <a:t>lokasi</a:t>
            </a:r>
            <a:r>
              <a:rPr lang="en-US" dirty="0" smtClean="0"/>
              <a:t>, </a:t>
            </a:r>
            <a:r>
              <a:rPr lang="en-US" dirty="0" err="1" smtClean="0"/>
              <a:t>manfaat</a:t>
            </a:r>
            <a:r>
              <a:rPr lang="en-US" dirty="0" smtClean="0"/>
              <a:t> </a:t>
            </a:r>
            <a:r>
              <a:rPr lang="en-US" dirty="0" err="1" smtClean="0"/>
              <a:t>dan</a:t>
            </a:r>
            <a:r>
              <a:rPr lang="en-US" dirty="0" smtClean="0"/>
              <a:t> </a:t>
            </a:r>
            <a:r>
              <a:rPr lang="en-US" dirty="0" err="1" smtClean="0"/>
              <a:t>tujuan</a:t>
            </a:r>
            <a:r>
              <a:rPr lang="en-US" dirty="0" smtClean="0"/>
              <a:t> network, </a:t>
            </a:r>
            <a:r>
              <a:rPr lang="en-US" dirty="0" err="1" smtClean="0"/>
              <a:t>kepemilikan</a:t>
            </a:r>
            <a:r>
              <a:rPr lang="en-US" dirty="0" smtClean="0"/>
              <a:t> </a:t>
            </a:r>
            <a:r>
              <a:rPr lang="en-US" dirty="0" err="1" smtClean="0"/>
              <a:t>dan</a:t>
            </a:r>
            <a:r>
              <a:rPr lang="en-US" dirty="0" smtClean="0"/>
              <a:t> </a:t>
            </a:r>
            <a:r>
              <a:rPr lang="en-US" dirty="0" err="1" smtClean="0"/>
              <a:t>kewenangan</a:t>
            </a:r>
            <a:r>
              <a:rPr lang="en-US" dirty="0" smtClean="0"/>
              <a:t>, </a:t>
            </a:r>
            <a:r>
              <a:rPr lang="en-US" dirty="0" err="1" smtClean="0"/>
              <a:t>dll</a:t>
            </a:r>
            <a:r>
              <a:rPr lang="en-US" dirty="0" smtClean="0"/>
              <a:t>.</a:t>
            </a:r>
          </a:p>
          <a:p>
            <a:r>
              <a:rPr lang="en-US" dirty="0" err="1" smtClean="0"/>
              <a:t>Beberapa</a:t>
            </a:r>
            <a:r>
              <a:rPr lang="en-US" dirty="0" smtClean="0"/>
              <a:t> </a:t>
            </a:r>
            <a:r>
              <a:rPr lang="en-US" dirty="0" err="1" smtClean="0"/>
              <a:t>manfaat</a:t>
            </a:r>
            <a:r>
              <a:rPr lang="en-US" dirty="0" smtClean="0"/>
              <a:t> </a:t>
            </a:r>
            <a:r>
              <a:rPr lang="en-US" dirty="0" err="1" smtClean="0"/>
              <a:t>pengelompokan</a:t>
            </a:r>
            <a:r>
              <a:rPr lang="en-US" dirty="0" smtClean="0"/>
              <a:t> </a:t>
            </a:r>
            <a:r>
              <a:rPr lang="en-US" dirty="0" err="1" smtClean="0"/>
              <a:t>ini</a:t>
            </a:r>
            <a:r>
              <a:rPr lang="en-US" dirty="0" smtClean="0"/>
              <a:t> </a:t>
            </a:r>
            <a:r>
              <a:rPr lang="en-US" dirty="0" err="1" smtClean="0"/>
              <a:t>antara</a:t>
            </a:r>
            <a:r>
              <a:rPr lang="en-US" dirty="0" smtClean="0"/>
              <a:t> lain :</a:t>
            </a:r>
          </a:p>
          <a:p>
            <a:pPr lvl="1"/>
            <a:r>
              <a:rPr lang="en-US" dirty="0" smtClean="0"/>
              <a:t>Performance</a:t>
            </a:r>
          </a:p>
          <a:p>
            <a:pPr lvl="1"/>
            <a:r>
              <a:rPr lang="en-US" dirty="0" smtClean="0"/>
              <a:t>Security</a:t>
            </a:r>
          </a:p>
          <a:p>
            <a:pPr lvl="1"/>
            <a:r>
              <a:rPr lang="en-US" dirty="0" smtClean="0"/>
              <a:t>Management address</a:t>
            </a:r>
            <a:endParaRPr lang="en-US" dirty="0"/>
          </a:p>
        </p:txBody>
      </p:sp>
    </p:spTree>
    <p:extLst>
      <p:ext uri="{BB962C8B-B14F-4D97-AF65-F5344CB8AC3E}">
        <p14:creationId xmlns:p14="http://schemas.microsoft.com/office/powerpoint/2010/main" val="2397873035"/>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Networks -&gt; </a:t>
            </a:r>
            <a:r>
              <a:rPr lang="en-US" dirty="0" err="1" smtClean="0"/>
              <a:t>Pengelompokan</a:t>
            </a:r>
            <a:r>
              <a:rPr lang="en-US" dirty="0" smtClean="0"/>
              <a:t> Device-Device</a:t>
            </a:r>
            <a:endParaRPr lang="en-US" dirty="0"/>
          </a:p>
        </p:txBody>
      </p:sp>
      <p:sp>
        <p:nvSpPr>
          <p:cNvPr id="3" name="Content Placeholder 2"/>
          <p:cNvSpPr>
            <a:spLocks noGrp="1"/>
          </p:cNvSpPr>
          <p:nvPr>
            <p:ph sz="quarter" idx="1"/>
          </p:nvPr>
        </p:nvSpPr>
        <p:spPr>
          <a:xfrm>
            <a:off x="248905" y="3090842"/>
            <a:ext cx="11741727" cy="3767158"/>
          </a:xfrm>
        </p:spPr>
        <p:txBody>
          <a:bodyPr>
            <a:normAutofit/>
          </a:bodyPr>
          <a:lstStyle/>
          <a:p>
            <a:r>
              <a:rPr lang="en-US" dirty="0" smtClean="0"/>
              <a:t>32 bit IPv4 address </a:t>
            </a:r>
            <a:r>
              <a:rPr lang="en-US" dirty="0" err="1" smtClean="0"/>
              <a:t>terdiri</a:t>
            </a:r>
            <a:r>
              <a:rPr lang="en-US" dirty="0" smtClean="0"/>
              <a:t> </a:t>
            </a:r>
            <a:r>
              <a:rPr lang="en-US" dirty="0" err="1" smtClean="0"/>
              <a:t>dari</a:t>
            </a:r>
            <a:r>
              <a:rPr lang="en-US" dirty="0" smtClean="0"/>
              <a:t> 2 </a:t>
            </a:r>
            <a:r>
              <a:rPr lang="en-US" dirty="0" err="1" smtClean="0"/>
              <a:t>bagian</a:t>
            </a:r>
            <a:r>
              <a:rPr lang="en-US" dirty="0" smtClean="0"/>
              <a:t> bit, </a:t>
            </a:r>
            <a:r>
              <a:rPr lang="en-US" dirty="0" smtClean="0">
                <a:solidFill>
                  <a:srgbClr val="FF0000"/>
                </a:solidFill>
              </a:rPr>
              <a:t>network</a:t>
            </a:r>
            <a:r>
              <a:rPr lang="en-US" dirty="0" smtClean="0"/>
              <a:t> </a:t>
            </a:r>
            <a:r>
              <a:rPr lang="en-US" dirty="0" err="1" smtClean="0"/>
              <a:t>dan</a:t>
            </a:r>
            <a:r>
              <a:rPr lang="en-US" dirty="0" smtClean="0"/>
              <a:t> </a:t>
            </a:r>
            <a:r>
              <a:rPr lang="en-US" dirty="0" smtClean="0">
                <a:solidFill>
                  <a:srgbClr val="FF0000"/>
                </a:solidFill>
              </a:rPr>
              <a:t>host</a:t>
            </a:r>
            <a:r>
              <a:rPr lang="en-US" dirty="0" smtClean="0"/>
              <a:t>.</a:t>
            </a:r>
          </a:p>
          <a:p>
            <a:r>
              <a:rPr lang="en-US" dirty="0" err="1" smtClean="0"/>
              <a:t>Bagian</a:t>
            </a:r>
            <a:r>
              <a:rPr lang="en-US" dirty="0" smtClean="0"/>
              <a:t> </a:t>
            </a:r>
            <a:r>
              <a:rPr lang="en-US" dirty="0" smtClean="0">
                <a:solidFill>
                  <a:srgbClr val="FF0000"/>
                </a:solidFill>
              </a:rPr>
              <a:t>network</a:t>
            </a:r>
            <a:r>
              <a:rPr lang="en-US" dirty="0" smtClean="0"/>
              <a:t> </a:t>
            </a:r>
            <a:r>
              <a:rPr lang="en-US" dirty="0" err="1" smtClean="0"/>
              <a:t>menunjukkan</a:t>
            </a:r>
            <a:r>
              <a:rPr lang="en-US" dirty="0" smtClean="0"/>
              <a:t> </a:t>
            </a:r>
            <a:r>
              <a:rPr lang="en-US" dirty="0" err="1" smtClean="0"/>
              <a:t>anggota</a:t>
            </a:r>
            <a:r>
              <a:rPr lang="en-US" dirty="0" smtClean="0"/>
              <a:t> network </a:t>
            </a:r>
            <a:r>
              <a:rPr lang="en-US" dirty="0" err="1" smtClean="0"/>
              <a:t>mana</a:t>
            </a:r>
            <a:r>
              <a:rPr lang="en-US" dirty="0" smtClean="0"/>
              <a:t> IP address </a:t>
            </a:r>
            <a:r>
              <a:rPr lang="en-US" dirty="0" err="1" smtClean="0"/>
              <a:t>tersebut</a:t>
            </a:r>
            <a:r>
              <a:rPr lang="en-US" dirty="0" smtClean="0"/>
              <a:t>, </a:t>
            </a:r>
            <a:r>
              <a:rPr lang="en-US" dirty="0" err="1" smtClean="0"/>
              <a:t>sedangkan</a:t>
            </a:r>
            <a:r>
              <a:rPr lang="en-US" dirty="0" smtClean="0"/>
              <a:t> </a:t>
            </a:r>
            <a:r>
              <a:rPr lang="en-US" dirty="0" smtClean="0">
                <a:solidFill>
                  <a:srgbClr val="FF0000"/>
                </a:solidFill>
              </a:rPr>
              <a:t>host</a:t>
            </a:r>
            <a:r>
              <a:rPr lang="en-US" dirty="0" smtClean="0"/>
              <a:t> </a:t>
            </a:r>
            <a:r>
              <a:rPr lang="en-US" dirty="0" err="1" smtClean="0"/>
              <a:t>menunjukkan</a:t>
            </a:r>
            <a:r>
              <a:rPr lang="en-US" dirty="0" smtClean="0"/>
              <a:t> </a:t>
            </a:r>
            <a:r>
              <a:rPr lang="en-US" dirty="0" err="1" smtClean="0"/>
              <a:t>mesin</a:t>
            </a:r>
            <a:r>
              <a:rPr lang="en-US" dirty="0" smtClean="0"/>
              <a:t> </a:t>
            </a:r>
            <a:r>
              <a:rPr lang="en-US" dirty="0" err="1" smtClean="0"/>
              <a:t>itu</a:t>
            </a:r>
            <a:r>
              <a:rPr lang="en-US" dirty="0" smtClean="0"/>
              <a:t> </a:t>
            </a:r>
            <a:r>
              <a:rPr lang="en-US" dirty="0" err="1" smtClean="0"/>
              <a:t>sendiri</a:t>
            </a:r>
            <a:r>
              <a:rPr lang="en-US" dirty="0" smtClean="0"/>
              <a:t>.</a:t>
            </a:r>
          </a:p>
          <a:p>
            <a:r>
              <a:rPr lang="en-US" dirty="0" err="1" smtClean="0"/>
              <a:t>Dalam</a:t>
            </a:r>
            <a:r>
              <a:rPr lang="en-US" dirty="0" smtClean="0"/>
              <a:t> </a:t>
            </a:r>
            <a:r>
              <a:rPr lang="en-US" dirty="0" err="1" smtClean="0"/>
              <a:t>satu</a:t>
            </a:r>
            <a:r>
              <a:rPr lang="en-US" dirty="0" smtClean="0"/>
              <a:t> network yang </a:t>
            </a:r>
            <a:r>
              <a:rPr lang="en-US" dirty="0" err="1" smtClean="0"/>
              <a:t>sama</a:t>
            </a:r>
            <a:r>
              <a:rPr lang="en-US" dirty="0" smtClean="0"/>
              <a:t>, </a:t>
            </a:r>
            <a:r>
              <a:rPr lang="en-US" dirty="0" err="1" smtClean="0"/>
              <a:t>semua</a:t>
            </a:r>
            <a:r>
              <a:rPr lang="en-US" dirty="0" smtClean="0"/>
              <a:t> host </a:t>
            </a:r>
            <a:r>
              <a:rPr lang="en-US" dirty="0" err="1" smtClean="0"/>
              <a:t>memiliki</a:t>
            </a:r>
            <a:r>
              <a:rPr lang="en-US" dirty="0" smtClean="0"/>
              <a:t> </a:t>
            </a:r>
            <a:r>
              <a:rPr lang="en-US" dirty="0" err="1" smtClean="0"/>
              <a:t>bagian</a:t>
            </a:r>
            <a:r>
              <a:rPr lang="en-US" dirty="0" smtClean="0"/>
              <a:t> </a:t>
            </a:r>
            <a:r>
              <a:rPr lang="en-US" dirty="0" smtClean="0">
                <a:solidFill>
                  <a:srgbClr val="FF0000"/>
                </a:solidFill>
              </a:rPr>
              <a:t>network</a:t>
            </a:r>
            <a:r>
              <a:rPr lang="en-US" dirty="0" smtClean="0"/>
              <a:t> yang </a:t>
            </a:r>
            <a:r>
              <a:rPr lang="en-US" dirty="0" err="1" smtClean="0"/>
              <a:t>sama</a:t>
            </a:r>
            <a:r>
              <a:rPr lang="en-US" dirty="0" smtClean="0"/>
              <a:t>.</a:t>
            </a:r>
          </a:p>
          <a:p>
            <a:r>
              <a:rPr lang="en-US" dirty="0" smtClean="0"/>
              <a:t>Total bit yang </a:t>
            </a:r>
            <a:r>
              <a:rPr lang="en-US" dirty="0" err="1" smtClean="0"/>
              <a:t>menunjukkan</a:t>
            </a:r>
            <a:r>
              <a:rPr lang="en-US" dirty="0" smtClean="0"/>
              <a:t> </a:t>
            </a:r>
            <a:r>
              <a:rPr lang="en-US" dirty="0" err="1" smtClean="0"/>
              <a:t>bagian</a:t>
            </a:r>
            <a:r>
              <a:rPr lang="en-US" dirty="0" smtClean="0"/>
              <a:t> network </a:t>
            </a:r>
            <a:r>
              <a:rPr lang="en-US" dirty="0" err="1" smtClean="0"/>
              <a:t>disebut</a:t>
            </a:r>
            <a:r>
              <a:rPr lang="en-US" dirty="0" smtClean="0"/>
              <a:t> </a:t>
            </a:r>
            <a:r>
              <a:rPr lang="en-US" dirty="0" smtClean="0">
                <a:solidFill>
                  <a:srgbClr val="FF0000"/>
                </a:solidFill>
              </a:rPr>
              <a:t>prefix length</a:t>
            </a:r>
            <a:r>
              <a:rPr lang="en-US" dirty="0" smtClean="0"/>
              <a:t>, network </a:t>
            </a:r>
            <a:r>
              <a:rPr lang="en-US" dirty="0" err="1" smtClean="0"/>
              <a:t>dengan</a:t>
            </a:r>
            <a:r>
              <a:rPr lang="en-US" dirty="0" smtClean="0"/>
              <a:t> prefix /24 </a:t>
            </a:r>
            <a:r>
              <a:rPr lang="en-US" dirty="0" err="1" smtClean="0"/>
              <a:t>memiliki</a:t>
            </a:r>
            <a:r>
              <a:rPr lang="en-US" dirty="0" smtClean="0"/>
              <a:t> 24 bit </a:t>
            </a:r>
            <a:r>
              <a:rPr lang="en-US" dirty="0" err="1" smtClean="0"/>
              <a:t>bagian</a:t>
            </a:r>
            <a:r>
              <a:rPr lang="en-US" dirty="0" smtClean="0"/>
              <a:t> network.</a:t>
            </a:r>
            <a:endParaRPr lang="en-US" dirty="0"/>
          </a:p>
        </p:txBody>
      </p:sp>
      <p:pic>
        <p:nvPicPr>
          <p:cNvPr id="4" name="Picture 3" descr="IPv4.jpg"/>
          <p:cNvPicPr>
            <a:picLocks noChangeAspect="1"/>
          </p:cNvPicPr>
          <p:nvPr/>
        </p:nvPicPr>
        <p:blipFill>
          <a:blip r:embed="rId2"/>
          <a:stretch>
            <a:fillRect/>
          </a:stretch>
        </p:blipFill>
        <p:spPr>
          <a:xfrm>
            <a:off x="2604656" y="1537855"/>
            <a:ext cx="7819937" cy="1295400"/>
          </a:xfrm>
          <a:prstGeom prst="rect">
            <a:avLst/>
          </a:prstGeom>
        </p:spPr>
      </p:pic>
    </p:spTree>
    <p:extLst>
      <p:ext uri="{BB962C8B-B14F-4D97-AF65-F5344CB8AC3E}">
        <p14:creationId xmlns:p14="http://schemas.microsoft.com/office/powerpoint/2010/main" val="2873431138"/>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ateway.jpg"/>
          <p:cNvPicPr>
            <a:picLocks noChangeAspect="1"/>
          </p:cNvPicPr>
          <p:nvPr/>
        </p:nvPicPr>
        <p:blipFill>
          <a:blip r:embed="rId2"/>
          <a:stretch>
            <a:fillRect/>
          </a:stretch>
        </p:blipFill>
        <p:spPr>
          <a:xfrm>
            <a:off x="3936546" y="685801"/>
            <a:ext cx="4521654" cy="3126081"/>
          </a:xfrm>
          <a:prstGeom prst="rect">
            <a:avLst/>
          </a:prstGeom>
        </p:spPr>
      </p:pic>
      <p:sp>
        <p:nvSpPr>
          <p:cNvPr id="2" name="Title 1"/>
          <p:cNvSpPr>
            <a:spLocks noGrp="1"/>
          </p:cNvSpPr>
          <p:nvPr>
            <p:ph type="title"/>
          </p:nvPr>
        </p:nvSpPr>
        <p:spPr/>
        <p:txBody>
          <a:bodyPr/>
          <a:lstStyle/>
          <a:p>
            <a:r>
              <a:rPr lang="en-US" dirty="0" smtClean="0"/>
              <a:t>Routing</a:t>
            </a:r>
            <a:endParaRPr lang="en-US" dirty="0"/>
          </a:p>
        </p:txBody>
      </p:sp>
      <p:sp>
        <p:nvSpPr>
          <p:cNvPr id="3" name="Content Placeholder 2"/>
          <p:cNvSpPr>
            <a:spLocks noGrp="1"/>
          </p:cNvSpPr>
          <p:nvPr>
            <p:ph sz="quarter" idx="1"/>
          </p:nvPr>
        </p:nvSpPr>
        <p:spPr>
          <a:xfrm>
            <a:off x="633845" y="3657600"/>
            <a:ext cx="11045537" cy="2700358"/>
          </a:xfrm>
        </p:spPr>
        <p:txBody>
          <a:bodyPr>
            <a:normAutofit/>
          </a:bodyPr>
          <a:lstStyle/>
          <a:p>
            <a:pPr algn="just"/>
            <a:r>
              <a:rPr lang="en-US" dirty="0" err="1" smtClean="0"/>
              <a:t>Mesin-mesin</a:t>
            </a:r>
            <a:r>
              <a:rPr lang="en-US" dirty="0" smtClean="0"/>
              <a:t> </a:t>
            </a:r>
            <a:r>
              <a:rPr lang="en-US" dirty="0" err="1" smtClean="0">
                <a:solidFill>
                  <a:srgbClr val="FF0000"/>
                </a:solidFill>
              </a:rPr>
              <a:t>dalam</a:t>
            </a:r>
            <a:r>
              <a:rPr lang="en-US" dirty="0" smtClean="0">
                <a:solidFill>
                  <a:srgbClr val="FF0000"/>
                </a:solidFill>
              </a:rPr>
              <a:t> </a:t>
            </a:r>
            <a:r>
              <a:rPr lang="en-US" dirty="0" err="1" smtClean="0">
                <a:solidFill>
                  <a:srgbClr val="FF0000"/>
                </a:solidFill>
              </a:rPr>
              <a:t>satu</a:t>
            </a:r>
            <a:r>
              <a:rPr lang="en-US" dirty="0" smtClean="0">
                <a:solidFill>
                  <a:srgbClr val="FF0000"/>
                </a:solidFill>
              </a:rPr>
              <a:t> network </a:t>
            </a:r>
            <a:r>
              <a:rPr lang="en-US" dirty="0" err="1" smtClean="0"/>
              <a:t>saling</a:t>
            </a:r>
            <a:r>
              <a:rPr lang="en-US" dirty="0" smtClean="0"/>
              <a:t> </a:t>
            </a:r>
            <a:r>
              <a:rPr lang="en-US" dirty="0" err="1" smtClean="0"/>
              <a:t>berkomunikasi</a:t>
            </a:r>
            <a:r>
              <a:rPr lang="en-US" dirty="0" smtClean="0"/>
              <a:t> </a:t>
            </a:r>
            <a:r>
              <a:rPr lang="en-US" dirty="0" err="1" smtClean="0"/>
              <a:t>tanpa</a:t>
            </a:r>
            <a:r>
              <a:rPr lang="en-US" dirty="0" smtClean="0"/>
              <a:t> </a:t>
            </a:r>
            <a:r>
              <a:rPr lang="en-US" dirty="0" err="1" smtClean="0"/>
              <a:t>menggunakan</a:t>
            </a:r>
            <a:r>
              <a:rPr lang="en-US" dirty="0" smtClean="0"/>
              <a:t> device layer network </a:t>
            </a:r>
            <a:r>
              <a:rPr lang="en-US" dirty="0" err="1" smtClean="0"/>
              <a:t>sebagai</a:t>
            </a:r>
            <a:r>
              <a:rPr lang="en-US" dirty="0" smtClean="0"/>
              <a:t> </a:t>
            </a:r>
            <a:r>
              <a:rPr lang="en-US" dirty="0" err="1" smtClean="0"/>
              <a:t>perantara</a:t>
            </a:r>
            <a:r>
              <a:rPr lang="en-US" dirty="0" smtClean="0"/>
              <a:t>.</a:t>
            </a:r>
          </a:p>
          <a:p>
            <a:pPr algn="just"/>
            <a:r>
              <a:rPr lang="en-US" dirty="0" err="1" smtClean="0"/>
              <a:t>Untuk</a:t>
            </a:r>
            <a:r>
              <a:rPr lang="en-US" dirty="0" smtClean="0"/>
              <a:t> </a:t>
            </a:r>
            <a:r>
              <a:rPr lang="en-US" dirty="0" err="1" smtClean="0"/>
              <a:t>berkomunikasi</a:t>
            </a:r>
            <a:r>
              <a:rPr lang="en-US" dirty="0" smtClean="0"/>
              <a:t> </a:t>
            </a:r>
            <a:r>
              <a:rPr lang="en-US" dirty="0" err="1" smtClean="0"/>
              <a:t>dengan</a:t>
            </a:r>
            <a:r>
              <a:rPr lang="en-US" dirty="0" smtClean="0"/>
              <a:t> </a:t>
            </a:r>
            <a:r>
              <a:rPr lang="en-US" dirty="0" err="1" smtClean="0"/>
              <a:t>mesin</a:t>
            </a:r>
            <a:r>
              <a:rPr lang="en-US" dirty="0" smtClean="0"/>
              <a:t> </a:t>
            </a:r>
            <a:r>
              <a:rPr lang="en-US" dirty="0" err="1" smtClean="0"/>
              <a:t>dalam</a:t>
            </a:r>
            <a:r>
              <a:rPr lang="en-US" dirty="0" smtClean="0"/>
              <a:t> network lain </a:t>
            </a:r>
            <a:r>
              <a:rPr lang="en-US" dirty="0" err="1" smtClean="0"/>
              <a:t>diperlukan</a:t>
            </a:r>
            <a:r>
              <a:rPr lang="en-US" dirty="0" smtClean="0"/>
              <a:t> device </a:t>
            </a:r>
            <a:r>
              <a:rPr lang="en-US" dirty="0" err="1" smtClean="0"/>
              <a:t>perantara</a:t>
            </a:r>
            <a:r>
              <a:rPr lang="en-US" dirty="0" smtClean="0"/>
              <a:t> </a:t>
            </a:r>
            <a:r>
              <a:rPr lang="en-US" dirty="0" err="1" smtClean="0"/>
              <a:t>mis</a:t>
            </a:r>
            <a:r>
              <a:rPr lang="en-US" dirty="0" smtClean="0"/>
              <a:t>: </a:t>
            </a:r>
            <a:r>
              <a:rPr lang="en-US" dirty="0" smtClean="0">
                <a:solidFill>
                  <a:srgbClr val="FF0000"/>
                </a:solidFill>
              </a:rPr>
              <a:t>router</a:t>
            </a:r>
            <a:r>
              <a:rPr lang="en-US" dirty="0" smtClean="0"/>
              <a:t> </a:t>
            </a:r>
            <a:r>
              <a:rPr lang="en-US" dirty="0" err="1" smtClean="0"/>
              <a:t>sebagai</a:t>
            </a:r>
            <a:r>
              <a:rPr lang="en-US" dirty="0" smtClean="0"/>
              <a:t> </a:t>
            </a:r>
            <a:r>
              <a:rPr lang="en-US" dirty="0" smtClean="0">
                <a:solidFill>
                  <a:srgbClr val="FF0000"/>
                </a:solidFill>
              </a:rPr>
              <a:t>gateway</a:t>
            </a:r>
            <a:r>
              <a:rPr lang="en-US" dirty="0" smtClean="0"/>
              <a:t> </a:t>
            </a:r>
            <a:r>
              <a:rPr lang="en-US" dirty="0" err="1" smtClean="0"/>
              <a:t>menuju</a:t>
            </a:r>
            <a:r>
              <a:rPr lang="en-US" dirty="0" smtClean="0"/>
              <a:t> network lain.</a:t>
            </a:r>
          </a:p>
          <a:p>
            <a:pPr algn="just"/>
            <a:r>
              <a:rPr lang="en-US" dirty="0" smtClean="0"/>
              <a:t>Router </a:t>
            </a:r>
            <a:r>
              <a:rPr lang="en-US" dirty="0" err="1" smtClean="0"/>
              <a:t>memerlukan</a:t>
            </a:r>
            <a:r>
              <a:rPr lang="en-US" dirty="0" smtClean="0"/>
              <a:t> </a:t>
            </a:r>
            <a:r>
              <a:rPr lang="en-US" dirty="0" err="1" smtClean="0"/>
              <a:t>informasi</a:t>
            </a:r>
            <a:r>
              <a:rPr lang="en-US" dirty="0" smtClean="0"/>
              <a:t> routing (</a:t>
            </a:r>
            <a:r>
              <a:rPr lang="en-US" dirty="0" smtClean="0">
                <a:solidFill>
                  <a:srgbClr val="FF0000"/>
                </a:solidFill>
              </a:rPr>
              <a:t>route</a:t>
            </a:r>
            <a:r>
              <a:rPr lang="en-US" dirty="0" smtClean="0"/>
              <a:t>) yang </a:t>
            </a:r>
            <a:r>
              <a:rPr lang="en-US" dirty="0" err="1" smtClean="0"/>
              <a:t>mendefinisikan</a:t>
            </a:r>
            <a:r>
              <a:rPr lang="en-US" dirty="0" smtClean="0"/>
              <a:t> </a:t>
            </a:r>
            <a:r>
              <a:rPr lang="en-US" dirty="0" err="1" smtClean="0"/>
              <a:t>kemana</a:t>
            </a:r>
            <a:r>
              <a:rPr lang="en-US" dirty="0" smtClean="0"/>
              <a:t> </a:t>
            </a:r>
            <a:r>
              <a:rPr lang="en-US" dirty="0" err="1" smtClean="0"/>
              <a:t>paket</a:t>
            </a:r>
            <a:r>
              <a:rPr lang="en-US" dirty="0" smtClean="0"/>
              <a:t> </a:t>
            </a:r>
            <a:r>
              <a:rPr lang="en-US" dirty="0" err="1" smtClean="0"/>
              <a:t>harus</a:t>
            </a:r>
            <a:r>
              <a:rPr lang="en-US" dirty="0" smtClean="0"/>
              <a:t> </a:t>
            </a:r>
            <a:r>
              <a:rPr lang="en-US" dirty="0" err="1" smtClean="0"/>
              <a:t>di</a:t>
            </a:r>
            <a:r>
              <a:rPr lang="en-US" dirty="0" smtClean="0"/>
              <a:t> forward </a:t>
            </a:r>
            <a:r>
              <a:rPr lang="en-US" dirty="0" err="1" smtClean="0"/>
              <a:t>untuk</a:t>
            </a:r>
            <a:r>
              <a:rPr lang="en-US" dirty="0" smtClean="0"/>
              <a:t> </a:t>
            </a:r>
            <a:r>
              <a:rPr lang="en-US" dirty="0" err="1" smtClean="0"/>
              <a:t>mencapai</a:t>
            </a:r>
            <a:r>
              <a:rPr lang="en-US" dirty="0" smtClean="0"/>
              <a:t> </a:t>
            </a:r>
            <a:r>
              <a:rPr lang="en-US" dirty="0" err="1" smtClean="0"/>
              <a:t>tujuan</a:t>
            </a:r>
            <a:r>
              <a:rPr lang="en-US" dirty="0" smtClean="0"/>
              <a:t>.</a:t>
            </a:r>
            <a:endParaRPr lang="en-US" dirty="0"/>
          </a:p>
        </p:txBody>
      </p:sp>
    </p:spTree>
    <p:extLst>
      <p:ext uri="{BB962C8B-B14F-4D97-AF65-F5344CB8AC3E}">
        <p14:creationId xmlns:p14="http://schemas.microsoft.com/office/powerpoint/2010/main" val="1070837166"/>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r>
              <a:rPr lang="en-US" dirty="0" err="1" smtClean="0"/>
              <a:t>Dalam</a:t>
            </a:r>
            <a:r>
              <a:rPr lang="en-US" dirty="0" smtClean="0"/>
              <a:t> </a:t>
            </a:r>
            <a:r>
              <a:rPr lang="en-US" dirty="0" err="1" smtClean="0"/>
              <a:t>proses</a:t>
            </a:r>
            <a:r>
              <a:rPr lang="en-US" dirty="0" smtClean="0"/>
              <a:t> routing, router </a:t>
            </a:r>
            <a:r>
              <a:rPr lang="en-US" dirty="0" err="1" smtClean="0"/>
              <a:t>menentukan</a:t>
            </a:r>
            <a:r>
              <a:rPr lang="en-US" dirty="0" smtClean="0"/>
              <a:t> </a:t>
            </a:r>
            <a:r>
              <a:rPr lang="en-US" dirty="0" err="1" smtClean="0"/>
              <a:t>kemana</a:t>
            </a:r>
            <a:r>
              <a:rPr lang="en-US" dirty="0" smtClean="0"/>
              <a:t> </a:t>
            </a:r>
            <a:r>
              <a:rPr lang="en-US" dirty="0" err="1" smtClean="0"/>
              <a:t>paket</a:t>
            </a:r>
            <a:r>
              <a:rPr lang="en-US" dirty="0" smtClean="0"/>
              <a:t> </a:t>
            </a:r>
            <a:r>
              <a:rPr lang="en-US" dirty="0" err="1" smtClean="0"/>
              <a:t>harus</a:t>
            </a:r>
            <a:r>
              <a:rPr lang="en-US" dirty="0" smtClean="0"/>
              <a:t> </a:t>
            </a:r>
            <a:r>
              <a:rPr lang="en-US" dirty="0" err="1" smtClean="0"/>
              <a:t>di</a:t>
            </a:r>
            <a:r>
              <a:rPr lang="en-US" dirty="0" smtClean="0"/>
              <a:t> </a:t>
            </a:r>
            <a:r>
              <a:rPr lang="en-US" dirty="0" smtClean="0">
                <a:solidFill>
                  <a:srgbClr val="0070C0"/>
                </a:solidFill>
              </a:rPr>
              <a:t>forward</a:t>
            </a:r>
            <a:r>
              <a:rPr lang="en-US" dirty="0" smtClean="0"/>
              <a:t> </a:t>
            </a:r>
            <a:r>
              <a:rPr lang="en-US" dirty="0" err="1" smtClean="0"/>
              <a:t>berdasar</a:t>
            </a:r>
            <a:r>
              <a:rPr lang="en-US" dirty="0" smtClean="0"/>
              <a:t> </a:t>
            </a:r>
            <a:r>
              <a:rPr lang="en-US" dirty="0" err="1" smtClean="0"/>
              <a:t>informasi</a:t>
            </a:r>
            <a:r>
              <a:rPr lang="en-US" dirty="0" smtClean="0"/>
              <a:t> </a:t>
            </a:r>
            <a:r>
              <a:rPr lang="en-US" dirty="0" smtClean="0">
                <a:solidFill>
                  <a:srgbClr val="FF0000"/>
                </a:solidFill>
              </a:rPr>
              <a:t>network </a:t>
            </a:r>
            <a:r>
              <a:rPr lang="en-US" dirty="0" err="1" smtClean="0">
                <a:solidFill>
                  <a:srgbClr val="FF0000"/>
                </a:solidFill>
              </a:rPr>
              <a:t>tujuan</a:t>
            </a:r>
            <a:r>
              <a:rPr lang="en-US" dirty="0" smtClean="0"/>
              <a:t> yang </a:t>
            </a:r>
            <a:r>
              <a:rPr lang="en-US" dirty="0" err="1" smtClean="0"/>
              <a:t>ada</a:t>
            </a:r>
            <a:r>
              <a:rPr lang="en-US" dirty="0" smtClean="0"/>
              <a:t> </a:t>
            </a:r>
            <a:r>
              <a:rPr lang="en-US" dirty="0" err="1" smtClean="0"/>
              <a:t>pada</a:t>
            </a:r>
            <a:r>
              <a:rPr lang="en-US" dirty="0" smtClean="0"/>
              <a:t> </a:t>
            </a:r>
            <a:r>
              <a:rPr lang="en-US" dirty="0" smtClean="0">
                <a:solidFill>
                  <a:srgbClr val="FF0000"/>
                </a:solidFill>
              </a:rPr>
              <a:t>IP Header </a:t>
            </a:r>
            <a:r>
              <a:rPr lang="en-US" dirty="0" err="1" smtClean="0"/>
              <a:t>paket</a:t>
            </a:r>
            <a:r>
              <a:rPr lang="en-US" dirty="0" smtClean="0"/>
              <a:t>.</a:t>
            </a:r>
          </a:p>
          <a:p>
            <a:r>
              <a:rPr lang="en-US" dirty="0" err="1" smtClean="0"/>
              <a:t>Jika</a:t>
            </a:r>
            <a:r>
              <a:rPr lang="en-US" dirty="0" smtClean="0"/>
              <a:t> network </a:t>
            </a:r>
            <a:r>
              <a:rPr lang="en-US" dirty="0" err="1" smtClean="0"/>
              <a:t>tujuan</a:t>
            </a:r>
            <a:r>
              <a:rPr lang="en-US" dirty="0" smtClean="0"/>
              <a:t> </a:t>
            </a:r>
            <a:r>
              <a:rPr lang="en-US" dirty="0" err="1" smtClean="0"/>
              <a:t>merupakan</a:t>
            </a:r>
            <a:r>
              <a:rPr lang="en-US" dirty="0" smtClean="0"/>
              <a:t> network yang </a:t>
            </a:r>
            <a:r>
              <a:rPr lang="en-US" dirty="0" err="1" smtClean="0"/>
              <a:t>terhubung</a:t>
            </a:r>
            <a:r>
              <a:rPr lang="en-US" dirty="0" smtClean="0"/>
              <a:t> </a:t>
            </a:r>
            <a:r>
              <a:rPr lang="en-US" dirty="0" err="1" smtClean="0"/>
              <a:t>langsung</a:t>
            </a:r>
            <a:r>
              <a:rPr lang="en-US" dirty="0" smtClean="0"/>
              <a:t> (</a:t>
            </a:r>
            <a:r>
              <a:rPr lang="en-US" dirty="0" smtClean="0">
                <a:solidFill>
                  <a:srgbClr val="FF0000"/>
                </a:solidFill>
              </a:rPr>
              <a:t>directly connected</a:t>
            </a:r>
            <a:r>
              <a:rPr lang="en-US" dirty="0" smtClean="0"/>
              <a:t>) </a:t>
            </a:r>
            <a:r>
              <a:rPr lang="en-US" dirty="0" err="1" smtClean="0"/>
              <a:t>pada</a:t>
            </a:r>
            <a:r>
              <a:rPr lang="en-US" dirty="0" smtClean="0"/>
              <a:t> router, </a:t>
            </a:r>
            <a:r>
              <a:rPr lang="en-US" dirty="0" err="1" smtClean="0"/>
              <a:t>maka</a:t>
            </a:r>
            <a:r>
              <a:rPr lang="en-US" dirty="0" smtClean="0"/>
              <a:t> </a:t>
            </a:r>
            <a:r>
              <a:rPr lang="en-US" dirty="0" err="1" smtClean="0"/>
              <a:t>paket</a:t>
            </a:r>
            <a:r>
              <a:rPr lang="en-US" dirty="0" smtClean="0"/>
              <a:t> </a:t>
            </a:r>
            <a:r>
              <a:rPr lang="en-US" dirty="0" err="1" smtClean="0"/>
              <a:t>akan</a:t>
            </a:r>
            <a:r>
              <a:rPr lang="en-US" dirty="0" smtClean="0"/>
              <a:t> </a:t>
            </a:r>
            <a:r>
              <a:rPr lang="en-US" dirty="0" err="1" smtClean="0"/>
              <a:t>di</a:t>
            </a:r>
            <a:r>
              <a:rPr lang="en-US" dirty="0" smtClean="0"/>
              <a:t> forward </a:t>
            </a:r>
            <a:r>
              <a:rPr lang="en-US" dirty="0" err="1" smtClean="0"/>
              <a:t>langsung</a:t>
            </a:r>
            <a:r>
              <a:rPr lang="en-US" dirty="0" smtClean="0"/>
              <a:t> </a:t>
            </a:r>
            <a:r>
              <a:rPr lang="en-US" dirty="0" err="1" smtClean="0"/>
              <a:t>ke</a:t>
            </a:r>
            <a:r>
              <a:rPr lang="en-US" dirty="0" smtClean="0"/>
              <a:t> host </a:t>
            </a:r>
            <a:r>
              <a:rPr lang="en-US" dirty="0" err="1" smtClean="0"/>
              <a:t>tujuan</a:t>
            </a:r>
            <a:r>
              <a:rPr lang="en-US" dirty="0" smtClean="0"/>
              <a:t>.</a:t>
            </a:r>
          </a:p>
          <a:p>
            <a:r>
              <a:rPr lang="en-US" dirty="0" err="1" smtClean="0"/>
              <a:t>Jika</a:t>
            </a:r>
            <a:r>
              <a:rPr lang="en-US" dirty="0" smtClean="0"/>
              <a:t> network </a:t>
            </a:r>
            <a:r>
              <a:rPr lang="en-US" dirty="0" err="1" smtClean="0"/>
              <a:t>tujuan</a:t>
            </a:r>
            <a:r>
              <a:rPr lang="en-US" dirty="0" smtClean="0"/>
              <a:t> </a:t>
            </a:r>
            <a:r>
              <a:rPr lang="en-US" dirty="0" err="1" smtClean="0"/>
              <a:t>tidak</a:t>
            </a:r>
            <a:r>
              <a:rPr lang="en-US" dirty="0" smtClean="0"/>
              <a:t> directly connected, </a:t>
            </a:r>
            <a:r>
              <a:rPr lang="en-US" dirty="0" err="1" smtClean="0"/>
              <a:t>maka</a:t>
            </a:r>
            <a:r>
              <a:rPr lang="en-US" dirty="0" smtClean="0"/>
              <a:t> </a:t>
            </a:r>
            <a:r>
              <a:rPr lang="en-US" dirty="0" err="1" smtClean="0"/>
              <a:t>paket</a:t>
            </a:r>
            <a:r>
              <a:rPr lang="en-US" dirty="0" smtClean="0"/>
              <a:t> </a:t>
            </a:r>
            <a:r>
              <a:rPr lang="en-US" dirty="0" err="1" smtClean="0"/>
              <a:t>akan</a:t>
            </a:r>
            <a:r>
              <a:rPr lang="en-US" dirty="0" smtClean="0"/>
              <a:t> </a:t>
            </a:r>
            <a:r>
              <a:rPr lang="en-US" dirty="0" err="1" smtClean="0"/>
              <a:t>di</a:t>
            </a:r>
            <a:r>
              <a:rPr lang="en-US" dirty="0" smtClean="0"/>
              <a:t> forward </a:t>
            </a:r>
            <a:r>
              <a:rPr lang="en-US" dirty="0" err="1" smtClean="0"/>
              <a:t>ke</a:t>
            </a:r>
            <a:r>
              <a:rPr lang="en-US" dirty="0" smtClean="0"/>
              <a:t> router </a:t>
            </a:r>
            <a:r>
              <a:rPr lang="en-US" dirty="0" err="1" smtClean="0"/>
              <a:t>selanjutnya</a:t>
            </a:r>
            <a:r>
              <a:rPr lang="en-US" dirty="0" smtClean="0"/>
              <a:t> (</a:t>
            </a:r>
            <a:r>
              <a:rPr lang="en-US" dirty="0" smtClean="0">
                <a:solidFill>
                  <a:srgbClr val="FF0000"/>
                </a:solidFill>
              </a:rPr>
              <a:t>next-hop router</a:t>
            </a:r>
            <a:r>
              <a:rPr lang="en-US" dirty="0" smtClean="0"/>
              <a:t>).</a:t>
            </a:r>
            <a:endParaRPr lang="en-US" dirty="0"/>
          </a:p>
        </p:txBody>
      </p:sp>
      <p:pic>
        <p:nvPicPr>
          <p:cNvPr id="5" name="Picture 4" descr="Next-Hop.jpg"/>
          <p:cNvPicPr>
            <a:picLocks noChangeAspect="1"/>
          </p:cNvPicPr>
          <p:nvPr/>
        </p:nvPicPr>
        <p:blipFill>
          <a:blip r:embed="rId2"/>
          <a:stretch>
            <a:fillRect/>
          </a:stretch>
        </p:blipFill>
        <p:spPr>
          <a:xfrm>
            <a:off x="2590800" y="3948700"/>
            <a:ext cx="6705600" cy="2354880"/>
          </a:xfrm>
          <a:prstGeom prst="rect">
            <a:avLst/>
          </a:prstGeom>
        </p:spPr>
      </p:pic>
      <p:sp>
        <p:nvSpPr>
          <p:cNvPr id="2" name="Title 1"/>
          <p:cNvSpPr>
            <a:spLocks noGrp="1"/>
          </p:cNvSpPr>
          <p:nvPr>
            <p:ph type="title"/>
          </p:nvPr>
        </p:nvSpPr>
        <p:spPr/>
        <p:txBody>
          <a:bodyPr/>
          <a:lstStyle/>
          <a:p>
            <a:r>
              <a:rPr lang="en-US" dirty="0" smtClean="0"/>
              <a:t>Routing </a:t>
            </a:r>
            <a:endParaRPr lang="en-US" dirty="0"/>
          </a:p>
        </p:txBody>
      </p:sp>
    </p:spTree>
    <p:extLst>
      <p:ext uri="{BB962C8B-B14F-4D97-AF65-F5344CB8AC3E}">
        <p14:creationId xmlns:p14="http://schemas.microsoft.com/office/powerpoint/2010/main" val="10741336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Perangkat</a:t>
            </a:r>
            <a:r>
              <a:rPr lang="en-US" dirty="0" smtClean="0"/>
              <a:t> </a:t>
            </a:r>
            <a:r>
              <a:rPr lang="en-US" dirty="0" err="1" smtClean="0"/>
              <a:t>Jaringan</a:t>
            </a:r>
            <a:endParaRPr lang="en-US" dirty="0"/>
          </a:p>
        </p:txBody>
      </p:sp>
      <p:sp>
        <p:nvSpPr>
          <p:cNvPr id="3" name="Content Placeholder 2"/>
          <p:cNvSpPr>
            <a:spLocks noGrp="1"/>
          </p:cNvSpPr>
          <p:nvPr>
            <p:ph idx="1"/>
          </p:nvPr>
        </p:nvSpPr>
        <p:spPr>
          <a:xfrm>
            <a:off x="2057400" y="1419244"/>
            <a:ext cx="3824286" cy="4724400"/>
          </a:xfrm>
        </p:spPr>
        <p:txBody>
          <a:bodyPr/>
          <a:lstStyle/>
          <a:p>
            <a:pPr>
              <a:buNone/>
            </a:pPr>
            <a:r>
              <a:rPr lang="en-US" b="1" dirty="0" smtClean="0">
                <a:solidFill>
                  <a:srgbClr val="002060"/>
                </a:solidFill>
              </a:rPr>
              <a:t>Repeater</a:t>
            </a:r>
          </a:p>
          <a:p>
            <a:r>
              <a:rPr lang="en-US" dirty="0" err="1" smtClean="0"/>
              <a:t>Untuk</a:t>
            </a:r>
            <a:r>
              <a:rPr lang="en-US" dirty="0" smtClean="0"/>
              <a:t> </a:t>
            </a:r>
            <a:r>
              <a:rPr lang="en-US" dirty="0" err="1" smtClean="0"/>
              <a:t>meng</a:t>
            </a:r>
            <a:r>
              <a:rPr lang="id-ID" dirty="0" smtClean="0"/>
              <a:t>c</a:t>
            </a:r>
            <a:r>
              <a:rPr lang="en-US" dirty="0" smtClean="0"/>
              <a:t>over </a:t>
            </a:r>
            <a:r>
              <a:rPr lang="en-US" dirty="0" err="1" smtClean="0"/>
              <a:t>daerah-daerah</a:t>
            </a:r>
            <a:r>
              <a:rPr lang="en-US" dirty="0" smtClean="0"/>
              <a:t> yang </a:t>
            </a:r>
            <a:r>
              <a:rPr lang="en-US" dirty="0" err="1" smtClean="0"/>
              <a:t>lemah</a:t>
            </a:r>
            <a:r>
              <a:rPr lang="en-US" dirty="0" smtClean="0"/>
              <a:t> </a:t>
            </a:r>
            <a:r>
              <a:rPr lang="en-US" dirty="0" err="1" smtClean="0"/>
              <a:t>sinyal</a:t>
            </a:r>
            <a:r>
              <a:rPr lang="en-US" dirty="0" smtClean="0"/>
              <a:t> </a:t>
            </a:r>
            <a:r>
              <a:rPr lang="en-US" dirty="0" err="1" smtClean="0"/>
              <a:t>dari</a:t>
            </a:r>
            <a:r>
              <a:rPr lang="en-US" dirty="0" smtClean="0"/>
              <a:t> Server (</a:t>
            </a:r>
            <a:r>
              <a:rPr lang="en-US" dirty="0" err="1" smtClean="0"/>
              <a:t>pemancar</a:t>
            </a:r>
            <a:r>
              <a:rPr lang="en-US" dirty="0" smtClean="0"/>
              <a:t>)</a:t>
            </a:r>
          </a:p>
          <a:p>
            <a:r>
              <a:rPr lang="en-US" dirty="0" err="1" smtClean="0"/>
              <a:t>Untuk</a:t>
            </a:r>
            <a:r>
              <a:rPr lang="en-US" dirty="0" smtClean="0"/>
              <a:t> </a:t>
            </a:r>
            <a:r>
              <a:rPr lang="en-US" dirty="0" err="1" smtClean="0"/>
              <a:t>memperjauh</a:t>
            </a:r>
            <a:r>
              <a:rPr lang="en-US" dirty="0" smtClean="0"/>
              <a:t> </a:t>
            </a:r>
            <a:r>
              <a:rPr lang="en-US" dirty="0" err="1" smtClean="0"/>
              <a:t>sinyal</a:t>
            </a:r>
            <a:r>
              <a:rPr lang="en-US" dirty="0" smtClean="0"/>
              <a:t> </a:t>
            </a:r>
            <a:r>
              <a:rPr lang="en-US" dirty="0" err="1" smtClean="0"/>
              <a:t>dari</a:t>
            </a:r>
            <a:r>
              <a:rPr lang="en-US" dirty="0" smtClean="0"/>
              <a:t> Server (</a:t>
            </a:r>
            <a:r>
              <a:rPr lang="en-US" dirty="0" err="1" smtClean="0"/>
              <a:t>pemancar</a:t>
            </a:r>
            <a:r>
              <a:rPr lang="en-US" dirty="0" smtClean="0"/>
              <a:t>)</a:t>
            </a:r>
          </a:p>
          <a:p>
            <a:endParaRPr lang="en-US" dirty="0" smtClean="0"/>
          </a:p>
          <a:p>
            <a:endParaRPr lang="en-US" dirty="0" smtClean="0"/>
          </a:p>
          <a:p>
            <a:endParaRPr lang="en-US" dirty="0" smtClean="0"/>
          </a:p>
          <a:p>
            <a:endParaRPr lang="en-US" dirty="0"/>
          </a:p>
        </p:txBody>
      </p:sp>
      <p:pic>
        <p:nvPicPr>
          <p:cNvPr id="52228" name="Picture 4" descr="D:\JOB\NGAJAR\UDINUS\2013-FIK-TI Pengantar Teknologi Informasi (PTI)\Defri\PTI Teori\IMG\repeater3.jpg"/>
          <p:cNvPicPr>
            <a:picLocks noChangeAspect="1" noChangeArrowheads="1"/>
          </p:cNvPicPr>
          <p:nvPr/>
        </p:nvPicPr>
        <p:blipFill>
          <a:blip r:embed="rId2"/>
          <a:srcRect/>
          <a:stretch>
            <a:fillRect/>
          </a:stretch>
        </p:blipFill>
        <p:spPr bwMode="auto">
          <a:xfrm>
            <a:off x="7167571" y="1214423"/>
            <a:ext cx="3064787" cy="2071691"/>
          </a:xfrm>
          <a:prstGeom prst="rect">
            <a:avLst/>
          </a:prstGeom>
          <a:noFill/>
        </p:spPr>
      </p:pic>
      <p:pic>
        <p:nvPicPr>
          <p:cNvPr id="54273" name="Picture 1" descr="D:\JOB\NGAJAR\UDINUS\2013-FIK-TI Pengantar Teknologi Informasi (PTI)\Defri\PTI Teori\IMG\repeater2.jpg"/>
          <p:cNvPicPr>
            <a:picLocks noChangeAspect="1" noChangeArrowheads="1"/>
          </p:cNvPicPr>
          <p:nvPr/>
        </p:nvPicPr>
        <p:blipFill>
          <a:blip r:embed="rId3"/>
          <a:srcRect/>
          <a:stretch>
            <a:fillRect/>
          </a:stretch>
        </p:blipFill>
        <p:spPr bwMode="auto">
          <a:xfrm>
            <a:off x="5443286" y="3429000"/>
            <a:ext cx="5224714" cy="3076574"/>
          </a:xfrm>
          <a:prstGeom prst="rect">
            <a:avLst/>
          </a:prstGeom>
          <a:noFill/>
        </p:spPr>
      </p:pic>
    </p:spTree>
    <p:extLst>
      <p:ext uri="{BB962C8B-B14F-4D97-AF65-F5344CB8AC3E}">
        <p14:creationId xmlns:p14="http://schemas.microsoft.com/office/powerpoint/2010/main" val="2034005761"/>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Gateway</a:t>
            </a:r>
            <a:endParaRPr lang="en-US" dirty="0"/>
          </a:p>
        </p:txBody>
      </p:sp>
      <p:sp>
        <p:nvSpPr>
          <p:cNvPr id="3" name="Content Placeholder 2"/>
          <p:cNvSpPr>
            <a:spLocks noGrp="1"/>
          </p:cNvSpPr>
          <p:nvPr>
            <p:ph sz="quarter" idx="1"/>
          </p:nvPr>
        </p:nvSpPr>
        <p:spPr/>
        <p:txBody>
          <a:bodyPr/>
          <a:lstStyle/>
          <a:p>
            <a:r>
              <a:rPr lang="en-US" dirty="0" smtClean="0"/>
              <a:t>Gateway </a:t>
            </a:r>
            <a:r>
              <a:rPr lang="en-US" dirty="0" err="1" smtClean="0"/>
              <a:t>atau</a:t>
            </a:r>
            <a:r>
              <a:rPr lang="en-US" dirty="0" smtClean="0"/>
              <a:t> </a:t>
            </a:r>
            <a:r>
              <a:rPr lang="en-US" dirty="0" smtClean="0">
                <a:solidFill>
                  <a:srgbClr val="FF0000"/>
                </a:solidFill>
              </a:rPr>
              <a:t>default gateway </a:t>
            </a:r>
            <a:r>
              <a:rPr lang="en-US" dirty="0" err="1" smtClean="0"/>
              <a:t>diperlukan</a:t>
            </a:r>
            <a:r>
              <a:rPr lang="en-US" dirty="0" smtClean="0"/>
              <a:t> </a:t>
            </a:r>
            <a:r>
              <a:rPr lang="en-US" dirty="0" err="1" smtClean="0"/>
              <a:t>untuk</a:t>
            </a:r>
            <a:r>
              <a:rPr lang="en-US" dirty="0" smtClean="0"/>
              <a:t> </a:t>
            </a:r>
            <a:r>
              <a:rPr lang="en-US" dirty="0" err="1" smtClean="0"/>
              <a:t>mengirimkan</a:t>
            </a:r>
            <a:r>
              <a:rPr lang="en-US" dirty="0" smtClean="0"/>
              <a:t> data </a:t>
            </a:r>
            <a:r>
              <a:rPr lang="en-US" dirty="0" err="1" smtClean="0"/>
              <a:t>keluar</a:t>
            </a:r>
            <a:r>
              <a:rPr lang="en-US" dirty="0" smtClean="0"/>
              <a:t> </a:t>
            </a:r>
            <a:r>
              <a:rPr lang="en-US" dirty="0" err="1" smtClean="0"/>
              <a:t>dari</a:t>
            </a:r>
            <a:r>
              <a:rPr lang="en-US" dirty="0" smtClean="0"/>
              <a:t> network </a:t>
            </a:r>
            <a:r>
              <a:rPr lang="en-US" dirty="0" err="1" smtClean="0"/>
              <a:t>lokal</a:t>
            </a:r>
            <a:r>
              <a:rPr lang="en-US" dirty="0" smtClean="0"/>
              <a:t>.</a:t>
            </a:r>
          </a:p>
          <a:p>
            <a:r>
              <a:rPr lang="en-US" dirty="0" smtClean="0"/>
              <a:t>Gateway </a:t>
            </a:r>
            <a:r>
              <a:rPr lang="en-US" dirty="0" err="1" smtClean="0"/>
              <a:t>ini</a:t>
            </a:r>
            <a:r>
              <a:rPr lang="en-US" dirty="0" smtClean="0"/>
              <a:t> </a:t>
            </a:r>
            <a:r>
              <a:rPr lang="en-US" dirty="0" err="1" smtClean="0"/>
              <a:t>merupakan</a:t>
            </a:r>
            <a:r>
              <a:rPr lang="en-US" dirty="0" smtClean="0"/>
              <a:t> router yang </a:t>
            </a:r>
            <a:r>
              <a:rPr lang="en-US" dirty="0" err="1" smtClean="0"/>
              <a:t>salah</a:t>
            </a:r>
            <a:r>
              <a:rPr lang="en-US" dirty="0" smtClean="0"/>
              <a:t> </a:t>
            </a:r>
            <a:r>
              <a:rPr lang="en-US" dirty="0" err="1" smtClean="0"/>
              <a:t>satu</a:t>
            </a:r>
            <a:r>
              <a:rPr lang="en-US" dirty="0" smtClean="0"/>
              <a:t> interface-</a:t>
            </a:r>
            <a:r>
              <a:rPr lang="en-US" dirty="0" err="1" smtClean="0"/>
              <a:t>nya</a:t>
            </a:r>
            <a:r>
              <a:rPr lang="en-US" dirty="0" smtClean="0"/>
              <a:t> </a:t>
            </a:r>
            <a:r>
              <a:rPr lang="en-US" dirty="0" err="1" smtClean="0"/>
              <a:t>terhubung</a:t>
            </a:r>
            <a:r>
              <a:rPr lang="en-US" dirty="0" smtClean="0"/>
              <a:t> </a:t>
            </a:r>
            <a:r>
              <a:rPr lang="en-US" dirty="0" err="1" smtClean="0"/>
              <a:t>ke</a:t>
            </a:r>
            <a:r>
              <a:rPr lang="en-US" dirty="0" smtClean="0"/>
              <a:t> network </a:t>
            </a:r>
            <a:r>
              <a:rPr lang="en-US" dirty="0" err="1" smtClean="0"/>
              <a:t>lokal</a:t>
            </a:r>
            <a:r>
              <a:rPr lang="en-US" dirty="0" smtClean="0"/>
              <a:t>.</a:t>
            </a:r>
          </a:p>
          <a:p>
            <a:r>
              <a:rPr lang="en-US" dirty="0" smtClean="0"/>
              <a:t>Gateway </a:t>
            </a:r>
            <a:r>
              <a:rPr lang="en-US" dirty="0" err="1" smtClean="0"/>
              <a:t>harus</a:t>
            </a:r>
            <a:r>
              <a:rPr lang="en-US" dirty="0" smtClean="0"/>
              <a:t> </a:t>
            </a:r>
            <a:r>
              <a:rPr lang="en-US" dirty="0" err="1" smtClean="0"/>
              <a:t>memiliki</a:t>
            </a:r>
            <a:r>
              <a:rPr lang="en-US" dirty="0" smtClean="0"/>
              <a:t> </a:t>
            </a:r>
            <a:r>
              <a:rPr lang="en-US" dirty="0" err="1" smtClean="0"/>
              <a:t>bagian</a:t>
            </a:r>
            <a:r>
              <a:rPr lang="en-US" dirty="0" smtClean="0"/>
              <a:t> network yang </a:t>
            </a:r>
            <a:r>
              <a:rPr lang="en-US" dirty="0" err="1" smtClean="0"/>
              <a:t>sama</a:t>
            </a:r>
            <a:r>
              <a:rPr lang="en-US" dirty="0" smtClean="0"/>
              <a:t> </a:t>
            </a:r>
            <a:r>
              <a:rPr lang="en-US" dirty="0" err="1" smtClean="0"/>
              <a:t>dengan</a:t>
            </a:r>
            <a:r>
              <a:rPr lang="en-US" dirty="0" smtClean="0"/>
              <a:t> IP address </a:t>
            </a:r>
            <a:r>
              <a:rPr lang="en-US" dirty="0" err="1" smtClean="0"/>
              <a:t>mesin-mesin</a:t>
            </a:r>
            <a:r>
              <a:rPr lang="en-US" dirty="0" smtClean="0"/>
              <a:t> </a:t>
            </a:r>
            <a:r>
              <a:rPr lang="en-US" dirty="0" err="1" smtClean="0"/>
              <a:t>dalam</a:t>
            </a:r>
            <a:r>
              <a:rPr lang="en-US" dirty="0" smtClean="0"/>
              <a:t> network </a:t>
            </a:r>
            <a:r>
              <a:rPr lang="en-US" dirty="0" err="1" smtClean="0"/>
              <a:t>lokal</a:t>
            </a:r>
            <a:r>
              <a:rPr lang="en-US" dirty="0" smtClean="0"/>
              <a:t>.</a:t>
            </a:r>
          </a:p>
          <a:p>
            <a:r>
              <a:rPr lang="en-US" dirty="0" err="1" smtClean="0"/>
              <a:t>Ketika</a:t>
            </a:r>
            <a:r>
              <a:rPr lang="en-US" dirty="0" smtClean="0"/>
              <a:t> host </a:t>
            </a:r>
            <a:r>
              <a:rPr lang="en-US" dirty="0" err="1" smtClean="0"/>
              <a:t>tidak</a:t>
            </a:r>
            <a:r>
              <a:rPr lang="en-US" dirty="0" smtClean="0"/>
              <a:t> </a:t>
            </a:r>
            <a:r>
              <a:rPr lang="en-US" dirty="0" err="1" smtClean="0"/>
              <a:t>tahu</a:t>
            </a:r>
            <a:r>
              <a:rPr lang="en-US" dirty="0" smtClean="0"/>
              <a:t> </a:t>
            </a:r>
            <a:r>
              <a:rPr lang="en-US" dirty="0" err="1" smtClean="0"/>
              <a:t>harus</a:t>
            </a:r>
            <a:r>
              <a:rPr lang="en-US" dirty="0" smtClean="0"/>
              <a:t> </a:t>
            </a:r>
            <a:r>
              <a:rPr lang="en-US" dirty="0" err="1" smtClean="0"/>
              <a:t>kemana</a:t>
            </a:r>
            <a:r>
              <a:rPr lang="en-US" dirty="0" smtClean="0"/>
              <a:t> </a:t>
            </a:r>
            <a:r>
              <a:rPr lang="en-US" dirty="0" err="1" smtClean="0"/>
              <a:t>mengirimkan</a:t>
            </a:r>
            <a:r>
              <a:rPr lang="en-US" dirty="0" smtClean="0"/>
              <a:t> </a:t>
            </a:r>
            <a:r>
              <a:rPr lang="en-US" dirty="0" err="1" smtClean="0"/>
              <a:t>paket</a:t>
            </a:r>
            <a:r>
              <a:rPr lang="en-US" dirty="0" smtClean="0"/>
              <a:t>, </a:t>
            </a:r>
            <a:r>
              <a:rPr lang="en-US" dirty="0" err="1" smtClean="0"/>
              <a:t>maka</a:t>
            </a:r>
            <a:r>
              <a:rPr lang="en-US" dirty="0" smtClean="0"/>
              <a:t> host </a:t>
            </a:r>
            <a:r>
              <a:rPr lang="en-US" dirty="0" err="1" smtClean="0"/>
              <a:t>akan</a:t>
            </a:r>
            <a:r>
              <a:rPr lang="en-US" dirty="0" smtClean="0"/>
              <a:t> </a:t>
            </a:r>
            <a:r>
              <a:rPr lang="en-US" dirty="0" err="1" smtClean="0"/>
              <a:t>mengirimkannya</a:t>
            </a:r>
            <a:r>
              <a:rPr lang="en-US" dirty="0" smtClean="0"/>
              <a:t> </a:t>
            </a:r>
            <a:r>
              <a:rPr lang="en-US" dirty="0" err="1" smtClean="0"/>
              <a:t>ke</a:t>
            </a:r>
            <a:r>
              <a:rPr lang="en-US" dirty="0" smtClean="0"/>
              <a:t> address </a:t>
            </a:r>
            <a:r>
              <a:rPr lang="en-US" dirty="0" smtClean="0">
                <a:solidFill>
                  <a:srgbClr val="0070C0"/>
                </a:solidFill>
              </a:rPr>
              <a:t>default gateway</a:t>
            </a:r>
            <a:r>
              <a:rPr lang="en-US" dirty="0" smtClean="0"/>
              <a:t>.</a:t>
            </a:r>
            <a:endParaRPr lang="en-US" dirty="0"/>
          </a:p>
        </p:txBody>
      </p:sp>
      <p:pic>
        <p:nvPicPr>
          <p:cNvPr id="5" name="Picture 4" descr="gateway2.jpg"/>
          <p:cNvPicPr>
            <a:picLocks noChangeAspect="1"/>
          </p:cNvPicPr>
          <p:nvPr/>
        </p:nvPicPr>
        <p:blipFill>
          <a:blip r:embed="rId2"/>
          <a:stretch>
            <a:fillRect/>
          </a:stretch>
        </p:blipFill>
        <p:spPr>
          <a:xfrm>
            <a:off x="3134591" y="5340928"/>
            <a:ext cx="6477000" cy="1285875"/>
          </a:xfrm>
          <a:prstGeom prst="rect">
            <a:avLst/>
          </a:prstGeom>
        </p:spPr>
      </p:pic>
    </p:spTree>
    <p:extLst>
      <p:ext uri="{BB962C8B-B14F-4D97-AF65-F5344CB8AC3E}">
        <p14:creationId xmlns:p14="http://schemas.microsoft.com/office/powerpoint/2010/main" val="112608188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Gateway</a:t>
            </a:r>
            <a:endParaRPr lang="en-US" dirty="0"/>
          </a:p>
        </p:txBody>
      </p:sp>
      <p:sp>
        <p:nvSpPr>
          <p:cNvPr id="3" name="Content Placeholder 2"/>
          <p:cNvSpPr>
            <a:spLocks noGrp="1"/>
          </p:cNvSpPr>
          <p:nvPr>
            <p:ph sz="quarter" idx="1"/>
          </p:nvPr>
        </p:nvSpPr>
        <p:spPr/>
        <p:txBody>
          <a:bodyPr/>
          <a:lstStyle/>
          <a:p>
            <a:r>
              <a:rPr lang="en-US" dirty="0" err="1" smtClean="0"/>
              <a:t>Gunakan</a:t>
            </a:r>
            <a:r>
              <a:rPr lang="en-US" dirty="0" smtClean="0"/>
              <a:t> </a:t>
            </a:r>
            <a:r>
              <a:rPr lang="en-US" dirty="0" err="1" smtClean="0"/>
              <a:t>perintah</a:t>
            </a:r>
            <a:r>
              <a:rPr lang="en-US" dirty="0" smtClean="0"/>
              <a:t> </a:t>
            </a:r>
            <a:r>
              <a:rPr lang="en-US" dirty="0" err="1" smtClean="0">
                <a:solidFill>
                  <a:srgbClr val="FF0000"/>
                </a:solidFill>
              </a:rPr>
              <a:t>ipconfig</a:t>
            </a:r>
            <a:r>
              <a:rPr lang="en-US" dirty="0" smtClean="0"/>
              <a:t> </a:t>
            </a:r>
            <a:r>
              <a:rPr lang="en-US" dirty="0" err="1" smtClean="0"/>
              <a:t>atau</a:t>
            </a:r>
            <a:r>
              <a:rPr lang="en-US" dirty="0" smtClean="0"/>
              <a:t> </a:t>
            </a:r>
            <a:r>
              <a:rPr lang="en-US" dirty="0" smtClean="0">
                <a:solidFill>
                  <a:srgbClr val="FF0000"/>
                </a:solidFill>
              </a:rPr>
              <a:t>route</a:t>
            </a:r>
            <a:r>
              <a:rPr lang="en-US" dirty="0" smtClean="0"/>
              <a:t> </a:t>
            </a:r>
            <a:r>
              <a:rPr lang="en-US" dirty="0" err="1" smtClean="0"/>
              <a:t>untuk</a:t>
            </a:r>
            <a:r>
              <a:rPr lang="en-US" dirty="0" smtClean="0"/>
              <a:t> </a:t>
            </a:r>
            <a:r>
              <a:rPr lang="en-US" dirty="0" err="1" smtClean="0"/>
              <a:t>mengetahui</a:t>
            </a:r>
            <a:r>
              <a:rPr lang="en-US" dirty="0" smtClean="0"/>
              <a:t> </a:t>
            </a:r>
            <a:r>
              <a:rPr lang="en-US" dirty="0" err="1" smtClean="0"/>
              <a:t>konfigurasi</a:t>
            </a:r>
            <a:r>
              <a:rPr lang="en-US" dirty="0" smtClean="0"/>
              <a:t> IP address </a:t>
            </a:r>
            <a:r>
              <a:rPr lang="en-US" dirty="0" err="1" smtClean="0"/>
              <a:t>dan</a:t>
            </a:r>
            <a:r>
              <a:rPr lang="en-US" dirty="0" smtClean="0"/>
              <a:t> default gateway </a:t>
            </a:r>
            <a:r>
              <a:rPr lang="en-US" dirty="0" err="1" smtClean="0"/>
              <a:t>pada</a:t>
            </a:r>
            <a:r>
              <a:rPr lang="en-US" dirty="0" smtClean="0"/>
              <a:t> windows.</a:t>
            </a:r>
          </a:p>
          <a:p>
            <a:r>
              <a:rPr lang="en-US" dirty="0" err="1" smtClean="0"/>
              <a:t>Pada</a:t>
            </a:r>
            <a:r>
              <a:rPr lang="en-US" dirty="0" smtClean="0"/>
              <a:t> UNIX </a:t>
            </a:r>
            <a:r>
              <a:rPr lang="en-US" dirty="0" err="1" smtClean="0"/>
              <a:t>atau</a:t>
            </a:r>
            <a:r>
              <a:rPr lang="en-US" dirty="0" smtClean="0"/>
              <a:t> Linux </a:t>
            </a:r>
            <a:r>
              <a:rPr lang="en-US" dirty="0" err="1" smtClean="0"/>
              <a:t>gunakan</a:t>
            </a:r>
            <a:r>
              <a:rPr lang="en-US" dirty="0" smtClean="0"/>
              <a:t> </a:t>
            </a:r>
            <a:r>
              <a:rPr lang="en-US" dirty="0" err="1" smtClean="0"/>
              <a:t>perintah</a:t>
            </a:r>
            <a:r>
              <a:rPr lang="en-US" dirty="0" smtClean="0"/>
              <a:t> </a:t>
            </a:r>
            <a:r>
              <a:rPr lang="en-US" dirty="0" err="1" smtClean="0">
                <a:solidFill>
                  <a:srgbClr val="FF0000"/>
                </a:solidFill>
              </a:rPr>
              <a:t>ifconfig</a:t>
            </a:r>
            <a:r>
              <a:rPr lang="en-US" dirty="0" smtClean="0"/>
              <a:t> </a:t>
            </a:r>
            <a:r>
              <a:rPr lang="en-US" dirty="0" err="1" smtClean="0"/>
              <a:t>dan</a:t>
            </a:r>
            <a:r>
              <a:rPr lang="en-US" dirty="0" smtClean="0"/>
              <a:t> </a:t>
            </a:r>
            <a:r>
              <a:rPr lang="en-US" dirty="0" smtClean="0">
                <a:solidFill>
                  <a:srgbClr val="FF0000"/>
                </a:solidFill>
              </a:rPr>
              <a:t>route</a:t>
            </a:r>
            <a:r>
              <a:rPr lang="en-US" dirty="0" smtClean="0"/>
              <a:t> </a:t>
            </a:r>
            <a:r>
              <a:rPr lang="en-US" dirty="0" err="1" smtClean="0"/>
              <a:t>atau</a:t>
            </a:r>
            <a:r>
              <a:rPr lang="en-US" dirty="0" smtClean="0"/>
              <a:t> </a:t>
            </a:r>
            <a:r>
              <a:rPr lang="en-US" dirty="0" err="1" smtClean="0">
                <a:solidFill>
                  <a:srgbClr val="FF0000"/>
                </a:solidFill>
              </a:rPr>
              <a:t>netstat</a:t>
            </a:r>
            <a:r>
              <a:rPr lang="en-US" dirty="0" smtClean="0">
                <a:solidFill>
                  <a:srgbClr val="FF0000"/>
                </a:solidFill>
              </a:rPr>
              <a:t> -nr</a:t>
            </a:r>
            <a:r>
              <a:rPr lang="en-US" dirty="0" smtClean="0"/>
              <a:t>.</a:t>
            </a:r>
            <a:endParaRPr lang="en-US" dirty="0"/>
          </a:p>
        </p:txBody>
      </p:sp>
      <p:pic>
        <p:nvPicPr>
          <p:cNvPr id="4" name="Picture 3" descr="ipconfig.jpg"/>
          <p:cNvPicPr>
            <a:picLocks noChangeAspect="1"/>
          </p:cNvPicPr>
          <p:nvPr/>
        </p:nvPicPr>
        <p:blipFill>
          <a:blip r:embed="rId2"/>
          <a:stretch>
            <a:fillRect/>
          </a:stretch>
        </p:blipFill>
        <p:spPr>
          <a:xfrm>
            <a:off x="2750128" y="3716482"/>
            <a:ext cx="7412854" cy="2286000"/>
          </a:xfrm>
          <a:prstGeom prst="rect">
            <a:avLst/>
          </a:prstGeom>
        </p:spPr>
      </p:pic>
    </p:spTree>
    <p:extLst>
      <p:ext uri="{BB962C8B-B14F-4D97-AF65-F5344CB8AC3E}">
        <p14:creationId xmlns:p14="http://schemas.microsoft.com/office/powerpoint/2010/main" val="97448969"/>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Route</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err="1" smtClean="0"/>
              <a:t>Untuk</a:t>
            </a:r>
            <a:r>
              <a:rPr lang="en-US" dirty="0" smtClean="0"/>
              <a:t> </a:t>
            </a:r>
            <a:r>
              <a:rPr lang="en-US" dirty="0" err="1" smtClean="0"/>
              <a:t>mem</a:t>
            </a:r>
            <a:r>
              <a:rPr lang="en-US" dirty="0" smtClean="0"/>
              <a:t>-forward </a:t>
            </a:r>
            <a:r>
              <a:rPr lang="en-US" dirty="0" err="1" smtClean="0"/>
              <a:t>paket</a:t>
            </a:r>
            <a:r>
              <a:rPr lang="en-US" dirty="0" smtClean="0"/>
              <a:t> </a:t>
            </a:r>
            <a:r>
              <a:rPr lang="en-US" dirty="0" err="1" smtClean="0"/>
              <a:t>ke</a:t>
            </a:r>
            <a:r>
              <a:rPr lang="en-US" dirty="0" smtClean="0"/>
              <a:t> network </a:t>
            </a:r>
            <a:r>
              <a:rPr lang="en-US" dirty="0" err="1" smtClean="0"/>
              <a:t>tujuan</a:t>
            </a:r>
            <a:r>
              <a:rPr lang="en-US" dirty="0" smtClean="0"/>
              <a:t>, router </a:t>
            </a:r>
            <a:r>
              <a:rPr lang="en-US" dirty="0" err="1" smtClean="0"/>
              <a:t>memerlukan</a:t>
            </a:r>
            <a:r>
              <a:rPr lang="en-US" dirty="0" smtClean="0"/>
              <a:t> </a:t>
            </a:r>
            <a:r>
              <a:rPr lang="en-US" dirty="0" err="1" smtClean="0"/>
              <a:t>informasi</a:t>
            </a:r>
            <a:r>
              <a:rPr lang="en-US" dirty="0" smtClean="0"/>
              <a:t> routing (</a:t>
            </a:r>
            <a:r>
              <a:rPr lang="en-US" dirty="0" smtClean="0">
                <a:solidFill>
                  <a:srgbClr val="FF0000"/>
                </a:solidFill>
              </a:rPr>
              <a:t>route</a:t>
            </a:r>
            <a:r>
              <a:rPr lang="en-US" dirty="0" smtClean="0"/>
              <a:t>) yang </a:t>
            </a:r>
            <a:r>
              <a:rPr lang="en-US" dirty="0" err="1" smtClean="0"/>
              <a:t>bersesuaian</a:t>
            </a:r>
            <a:r>
              <a:rPr lang="en-US" dirty="0" smtClean="0"/>
              <a:t> </a:t>
            </a:r>
            <a:r>
              <a:rPr lang="en-US" dirty="0" err="1" smtClean="0"/>
              <a:t>dengan</a:t>
            </a:r>
            <a:r>
              <a:rPr lang="en-US" dirty="0" smtClean="0"/>
              <a:t> network yang </a:t>
            </a:r>
            <a:r>
              <a:rPr lang="en-US" dirty="0" err="1" smtClean="0"/>
              <a:t>dituju</a:t>
            </a:r>
            <a:r>
              <a:rPr lang="en-US" dirty="0" smtClean="0"/>
              <a:t>.</a:t>
            </a:r>
          </a:p>
          <a:p>
            <a:r>
              <a:rPr lang="en-US" dirty="0" smtClean="0">
                <a:solidFill>
                  <a:srgbClr val="FF0000"/>
                </a:solidFill>
              </a:rPr>
              <a:t>Route</a:t>
            </a:r>
            <a:r>
              <a:rPr lang="en-US" dirty="0" smtClean="0"/>
              <a:t> </a:t>
            </a:r>
            <a:r>
              <a:rPr lang="en-US" dirty="0" err="1" smtClean="0"/>
              <a:t>menunjukkan</a:t>
            </a:r>
            <a:r>
              <a:rPr lang="en-US" dirty="0" smtClean="0"/>
              <a:t> </a:t>
            </a:r>
            <a:r>
              <a:rPr lang="en-US" dirty="0" err="1" smtClean="0"/>
              <a:t>informasi</a:t>
            </a:r>
            <a:r>
              <a:rPr lang="en-US" dirty="0" smtClean="0"/>
              <a:t> </a:t>
            </a:r>
            <a:r>
              <a:rPr lang="en-US" dirty="0" smtClean="0">
                <a:solidFill>
                  <a:srgbClr val="0070C0"/>
                </a:solidFill>
              </a:rPr>
              <a:t>next-hop-address</a:t>
            </a:r>
            <a:r>
              <a:rPr lang="en-US" dirty="0" smtClean="0"/>
              <a:t>, </a:t>
            </a:r>
            <a:r>
              <a:rPr lang="en-US" dirty="0" err="1" smtClean="0"/>
              <a:t>yakni</a:t>
            </a:r>
            <a:r>
              <a:rPr lang="en-US" dirty="0" smtClean="0"/>
              <a:t> IP address </a:t>
            </a:r>
            <a:r>
              <a:rPr lang="en-US" dirty="0" err="1" smtClean="0"/>
              <a:t>dari</a:t>
            </a:r>
            <a:r>
              <a:rPr lang="en-US" dirty="0" smtClean="0"/>
              <a:t> </a:t>
            </a:r>
            <a:r>
              <a:rPr lang="en-US" dirty="0" smtClean="0">
                <a:solidFill>
                  <a:srgbClr val="FF0000"/>
                </a:solidFill>
              </a:rPr>
              <a:t>next-hop router </a:t>
            </a:r>
            <a:r>
              <a:rPr lang="en-US" dirty="0" err="1" smtClean="0"/>
              <a:t>dimana</a:t>
            </a:r>
            <a:r>
              <a:rPr lang="en-US" dirty="0" smtClean="0"/>
              <a:t> </a:t>
            </a:r>
            <a:r>
              <a:rPr lang="en-US" dirty="0" err="1" smtClean="0"/>
              <a:t>paket</a:t>
            </a:r>
            <a:r>
              <a:rPr lang="en-US" dirty="0" smtClean="0"/>
              <a:t> </a:t>
            </a:r>
            <a:r>
              <a:rPr lang="en-US" dirty="0" err="1" smtClean="0"/>
              <a:t>harus</a:t>
            </a:r>
            <a:r>
              <a:rPr lang="en-US" dirty="0" smtClean="0"/>
              <a:t> </a:t>
            </a:r>
            <a:r>
              <a:rPr lang="en-US" dirty="0" err="1" smtClean="0"/>
              <a:t>diserahkan</a:t>
            </a:r>
            <a:r>
              <a:rPr lang="en-US" dirty="0" smtClean="0"/>
              <a:t> agar </a:t>
            </a:r>
            <a:r>
              <a:rPr lang="en-US" dirty="0" err="1" smtClean="0"/>
              <a:t>bisa</a:t>
            </a:r>
            <a:r>
              <a:rPr lang="en-US" dirty="0" smtClean="0"/>
              <a:t> </a:t>
            </a:r>
            <a:r>
              <a:rPr lang="en-US" dirty="0" err="1" smtClean="0"/>
              <a:t>sampai</a:t>
            </a:r>
            <a:r>
              <a:rPr lang="en-US" dirty="0" smtClean="0"/>
              <a:t> </a:t>
            </a:r>
            <a:r>
              <a:rPr lang="en-US" dirty="0" err="1" smtClean="0"/>
              <a:t>ke</a:t>
            </a:r>
            <a:r>
              <a:rPr lang="en-US" dirty="0" smtClean="0"/>
              <a:t> </a:t>
            </a:r>
            <a:r>
              <a:rPr lang="en-US" dirty="0" smtClean="0">
                <a:solidFill>
                  <a:srgbClr val="0070C0"/>
                </a:solidFill>
              </a:rPr>
              <a:t>network </a:t>
            </a:r>
            <a:r>
              <a:rPr lang="en-US" dirty="0" err="1" smtClean="0">
                <a:solidFill>
                  <a:srgbClr val="0070C0"/>
                </a:solidFill>
              </a:rPr>
              <a:t>tujuan</a:t>
            </a:r>
            <a:r>
              <a:rPr lang="en-US" dirty="0" smtClean="0"/>
              <a:t>.</a:t>
            </a:r>
          </a:p>
          <a:p>
            <a:r>
              <a:rPr lang="en-US" dirty="0" err="1" smtClean="0"/>
              <a:t>Semua</a:t>
            </a:r>
            <a:r>
              <a:rPr lang="en-US" dirty="0" smtClean="0"/>
              <a:t> </a:t>
            </a:r>
            <a:r>
              <a:rPr lang="en-US" dirty="0" err="1" smtClean="0"/>
              <a:t>informasi</a:t>
            </a:r>
            <a:r>
              <a:rPr lang="en-US" dirty="0" smtClean="0"/>
              <a:t> routing </a:t>
            </a:r>
            <a:r>
              <a:rPr lang="en-US" dirty="0" err="1" smtClean="0"/>
              <a:t>akan</a:t>
            </a:r>
            <a:r>
              <a:rPr lang="en-US" dirty="0" smtClean="0"/>
              <a:t> </a:t>
            </a:r>
            <a:r>
              <a:rPr lang="en-US" dirty="0" err="1" smtClean="0"/>
              <a:t>disimpan</a:t>
            </a:r>
            <a:r>
              <a:rPr lang="en-US" dirty="0" smtClean="0"/>
              <a:t> </a:t>
            </a:r>
            <a:r>
              <a:rPr lang="en-US" dirty="0" err="1" smtClean="0"/>
              <a:t>dalam</a:t>
            </a:r>
            <a:r>
              <a:rPr lang="en-US" dirty="0" smtClean="0"/>
              <a:t> </a:t>
            </a:r>
            <a:r>
              <a:rPr lang="en-US" dirty="0" err="1" smtClean="0">
                <a:solidFill>
                  <a:srgbClr val="FF0000"/>
                </a:solidFill>
              </a:rPr>
              <a:t>tabel</a:t>
            </a:r>
            <a:r>
              <a:rPr lang="en-US" dirty="0" smtClean="0">
                <a:solidFill>
                  <a:srgbClr val="FF0000"/>
                </a:solidFill>
              </a:rPr>
              <a:t> routing</a:t>
            </a:r>
            <a:r>
              <a:rPr lang="en-US" dirty="0" smtClean="0"/>
              <a:t>.</a:t>
            </a:r>
          </a:p>
          <a:p>
            <a:r>
              <a:rPr lang="en-US" dirty="0" smtClean="0"/>
              <a:t>Router </a:t>
            </a:r>
            <a:r>
              <a:rPr lang="en-US" dirty="0" err="1" smtClean="0"/>
              <a:t>akan</a:t>
            </a:r>
            <a:r>
              <a:rPr lang="en-US" dirty="0" smtClean="0"/>
              <a:t> </a:t>
            </a:r>
            <a:r>
              <a:rPr lang="en-US" dirty="0" err="1" smtClean="0"/>
              <a:t>menambahkan</a:t>
            </a:r>
            <a:r>
              <a:rPr lang="en-US" dirty="0" smtClean="0"/>
              <a:t> </a:t>
            </a:r>
            <a:r>
              <a:rPr lang="en-US" dirty="0" err="1" smtClean="0"/>
              <a:t>informasi</a:t>
            </a:r>
            <a:r>
              <a:rPr lang="en-US" dirty="0" smtClean="0"/>
              <a:t> route </a:t>
            </a:r>
            <a:r>
              <a:rPr lang="en-US" dirty="0" err="1" smtClean="0"/>
              <a:t>tentang</a:t>
            </a:r>
            <a:r>
              <a:rPr lang="en-US" dirty="0" smtClean="0"/>
              <a:t> network-network yang </a:t>
            </a:r>
            <a:r>
              <a:rPr lang="en-US" dirty="0" err="1" smtClean="0"/>
              <a:t>terhubung</a:t>
            </a:r>
            <a:r>
              <a:rPr lang="en-US" dirty="0" smtClean="0"/>
              <a:t> </a:t>
            </a:r>
            <a:r>
              <a:rPr lang="en-US" dirty="0" err="1" smtClean="0"/>
              <a:t>langsung</a:t>
            </a:r>
            <a:r>
              <a:rPr lang="en-US" dirty="0" smtClean="0"/>
              <a:t> (</a:t>
            </a:r>
            <a:r>
              <a:rPr lang="en-US" dirty="0" smtClean="0">
                <a:solidFill>
                  <a:srgbClr val="0070C0"/>
                </a:solidFill>
              </a:rPr>
              <a:t>directly connected</a:t>
            </a:r>
            <a:r>
              <a:rPr lang="en-US" dirty="0" smtClean="0"/>
              <a:t>) </a:t>
            </a:r>
            <a:r>
              <a:rPr lang="en-US" dirty="0" err="1" smtClean="0"/>
              <a:t>meskipun</a:t>
            </a:r>
            <a:r>
              <a:rPr lang="en-US" dirty="0" smtClean="0"/>
              <a:t> router </a:t>
            </a:r>
            <a:r>
              <a:rPr lang="en-US" dirty="0" err="1" smtClean="0"/>
              <a:t>belum</a:t>
            </a:r>
            <a:r>
              <a:rPr lang="en-US" dirty="0" smtClean="0"/>
              <a:t> </a:t>
            </a:r>
            <a:r>
              <a:rPr lang="en-US" dirty="0" err="1" smtClean="0"/>
              <a:t>dikonfigurasi</a:t>
            </a:r>
            <a:r>
              <a:rPr lang="en-US" dirty="0" smtClean="0"/>
              <a:t> </a:t>
            </a:r>
            <a:r>
              <a:rPr lang="en-US" dirty="0" err="1" smtClean="0"/>
              <a:t>apapun</a:t>
            </a:r>
            <a:r>
              <a:rPr lang="en-US" dirty="0" smtClean="0"/>
              <a:t>.</a:t>
            </a:r>
          </a:p>
          <a:p>
            <a:r>
              <a:rPr lang="en-US" dirty="0" err="1" smtClean="0"/>
              <a:t>Informasi</a:t>
            </a:r>
            <a:r>
              <a:rPr lang="en-US" dirty="0" smtClean="0"/>
              <a:t> routing </a:t>
            </a:r>
            <a:r>
              <a:rPr lang="en-US" dirty="0" err="1" smtClean="0"/>
              <a:t>dalam</a:t>
            </a:r>
            <a:r>
              <a:rPr lang="en-US" dirty="0" smtClean="0"/>
              <a:t> </a:t>
            </a:r>
            <a:r>
              <a:rPr lang="en-US" dirty="0" err="1" smtClean="0"/>
              <a:t>tabel</a:t>
            </a:r>
            <a:r>
              <a:rPr lang="en-US" dirty="0" smtClean="0"/>
              <a:t> routing </a:t>
            </a:r>
            <a:r>
              <a:rPr lang="en-US" dirty="0" err="1" smtClean="0"/>
              <a:t>berisi</a:t>
            </a:r>
            <a:r>
              <a:rPr lang="en-US" dirty="0" smtClean="0"/>
              <a:t> :</a:t>
            </a:r>
          </a:p>
          <a:p>
            <a:pPr lvl="1"/>
            <a:r>
              <a:rPr lang="en-US" dirty="0" smtClean="0"/>
              <a:t>Network </a:t>
            </a:r>
            <a:r>
              <a:rPr lang="en-US" dirty="0" err="1" smtClean="0"/>
              <a:t>tujuan</a:t>
            </a:r>
            <a:endParaRPr lang="en-US" dirty="0" smtClean="0"/>
          </a:p>
          <a:p>
            <a:pPr lvl="1"/>
            <a:r>
              <a:rPr lang="en-US" dirty="0" smtClean="0"/>
              <a:t>Next-hop address</a:t>
            </a:r>
          </a:p>
          <a:p>
            <a:pPr lvl="1"/>
            <a:r>
              <a:rPr lang="en-US" dirty="0" smtClean="0"/>
              <a:t>Metric</a:t>
            </a:r>
            <a:endParaRPr lang="en-US" dirty="0"/>
          </a:p>
        </p:txBody>
      </p:sp>
    </p:spTree>
    <p:extLst>
      <p:ext uri="{BB962C8B-B14F-4D97-AF65-F5344CB8AC3E}">
        <p14:creationId xmlns:p14="http://schemas.microsoft.com/office/powerpoint/2010/main" val="1332644742"/>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a:t>
            </a:r>
            <a:r>
              <a:rPr lang="en-US" dirty="0" err="1" smtClean="0"/>
              <a:t>Tabel</a:t>
            </a:r>
            <a:r>
              <a:rPr lang="en-US" dirty="0" smtClean="0"/>
              <a:t> Routing</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err="1" smtClean="0"/>
              <a:t>Semua</a:t>
            </a:r>
            <a:r>
              <a:rPr lang="en-US" dirty="0" smtClean="0"/>
              <a:t> </a:t>
            </a:r>
            <a:r>
              <a:rPr lang="en-US" dirty="0" err="1" smtClean="0"/>
              <a:t>informasi</a:t>
            </a:r>
            <a:r>
              <a:rPr lang="en-US" dirty="0" smtClean="0"/>
              <a:t> </a:t>
            </a:r>
            <a:r>
              <a:rPr lang="en-US" dirty="0" smtClean="0">
                <a:solidFill>
                  <a:srgbClr val="0070C0"/>
                </a:solidFill>
              </a:rPr>
              <a:t>route</a:t>
            </a:r>
            <a:r>
              <a:rPr lang="en-US" dirty="0" smtClean="0"/>
              <a:t> </a:t>
            </a:r>
            <a:r>
              <a:rPr lang="en-US" dirty="0" err="1" smtClean="0"/>
              <a:t>oleh</a:t>
            </a:r>
            <a:r>
              <a:rPr lang="en-US" dirty="0" smtClean="0"/>
              <a:t> router </a:t>
            </a:r>
            <a:r>
              <a:rPr lang="en-US" dirty="0" err="1" smtClean="0"/>
              <a:t>akan</a:t>
            </a:r>
            <a:r>
              <a:rPr lang="en-US" dirty="0" smtClean="0"/>
              <a:t> </a:t>
            </a:r>
            <a:r>
              <a:rPr lang="en-US" dirty="0" err="1" smtClean="0"/>
              <a:t>disimpan</a:t>
            </a:r>
            <a:r>
              <a:rPr lang="en-US" dirty="0" smtClean="0"/>
              <a:t> </a:t>
            </a:r>
            <a:r>
              <a:rPr lang="en-US" dirty="0" err="1" smtClean="0"/>
              <a:t>dalam</a:t>
            </a:r>
            <a:r>
              <a:rPr lang="en-US" dirty="0" smtClean="0"/>
              <a:t> </a:t>
            </a:r>
            <a:r>
              <a:rPr lang="en-US" dirty="0" err="1" smtClean="0"/>
              <a:t>sebuah</a:t>
            </a:r>
            <a:r>
              <a:rPr lang="en-US" dirty="0" smtClean="0"/>
              <a:t> </a:t>
            </a:r>
            <a:r>
              <a:rPr lang="en-US" dirty="0" err="1" smtClean="0">
                <a:solidFill>
                  <a:srgbClr val="FF0000"/>
                </a:solidFill>
              </a:rPr>
              <a:t>tabel</a:t>
            </a:r>
            <a:r>
              <a:rPr lang="en-US" dirty="0" smtClean="0">
                <a:solidFill>
                  <a:srgbClr val="FF0000"/>
                </a:solidFill>
              </a:rPr>
              <a:t> routing</a:t>
            </a:r>
            <a:r>
              <a:rPr lang="en-US" dirty="0" smtClean="0"/>
              <a:t>.</a:t>
            </a:r>
          </a:p>
          <a:p>
            <a:r>
              <a:rPr lang="en-US" dirty="0" err="1" smtClean="0"/>
              <a:t>Informasi</a:t>
            </a:r>
            <a:r>
              <a:rPr lang="en-US" dirty="0" smtClean="0"/>
              <a:t> routing network yang </a:t>
            </a:r>
            <a:r>
              <a:rPr lang="en-US" dirty="0" err="1" smtClean="0"/>
              <a:t>terhubung</a:t>
            </a:r>
            <a:r>
              <a:rPr lang="en-US" dirty="0" smtClean="0"/>
              <a:t> </a:t>
            </a:r>
            <a:r>
              <a:rPr lang="en-US" dirty="0" err="1" smtClean="0"/>
              <a:t>langsung</a:t>
            </a:r>
            <a:r>
              <a:rPr lang="en-US" dirty="0" smtClean="0"/>
              <a:t> (</a:t>
            </a:r>
            <a:r>
              <a:rPr lang="en-US" dirty="0" smtClean="0">
                <a:solidFill>
                  <a:srgbClr val="0070C0"/>
                </a:solidFill>
              </a:rPr>
              <a:t>directly connected</a:t>
            </a:r>
            <a:r>
              <a:rPr lang="en-US" dirty="0" smtClean="0"/>
              <a:t>) </a:t>
            </a:r>
            <a:r>
              <a:rPr lang="en-US" dirty="0" err="1" smtClean="0"/>
              <a:t>otomatis</a:t>
            </a:r>
            <a:r>
              <a:rPr lang="en-US" dirty="0" smtClean="0"/>
              <a:t> </a:t>
            </a:r>
            <a:r>
              <a:rPr lang="en-US" dirty="0" err="1" smtClean="0"/>
              <a:t>ditambahkan</a:t>
            </a:r>
            <a:r>
              <a:rPr lang="en-US" dirty="0" smtClean="0"/>
              <a:t> </a:t>
            </a:r>
            <a:r>
              <a:rPr lang="en-US" dirty="0" err="1" smtClean="0"/>
              <a:t>oleh</a:t>
            </a:r>
            <a:r>
              <a:rPr lang="en-US" dirty="0" smtClean="0"/>
              <a:t> router </a:t>
            </a:r>
            <a:r>
              <a:rPr lang="en-US" dirty="0" err="1" smtClean="0"/>
              <a:t>dalam</a:t>
            </a:r>
            <a:r>
              <a:rPr lang="en-US" dirty="0" smtClean="0"/>
              <a:t> </a:t>
            </a:r>
            <a:r>
              <a:rPr lang="en-US" dirty="0" err="1" smtClean="0"/>
              <a:t>tabel</a:t>
            </a:r>
            <a:r>
              <a:rPr lang="en-US" dirty="0" smtClean="0"/>
              <a:t> routing.</a:t>
            </a:r>
          </a:p>
          <a:p>
            <a:r>
              <a:rPr lang="en-US" dirty="0" err="1" smtClean="0"/>
              <a:t>Informasi</a:t>
            </a:r>
            <a:r>
              <a:rPr lang="en-US" dirty="0" smtClean="0"/>
              <a:t> routing </a:t>
            </a:r>
            <a:r>
              <a:rPr lang="en-US" dirty="0" err="1" smtClean="0"/>
              <a:t>dalam</a:t>
            </a:r>
            <a:r>
              <a:rPr lang="en-US" dirty="0" smtClean="0"/>
              <a:t> </a:t>
            </a:r>
            <a:r>
              <a:rPr lang="en-US" dirty="0" err="1" smtClean="0">
                <a:solidFill>
                  <a:srgbClr val="FF0000"/>
                </a:solidFill>
              </a:rPr>
              <a:t>tabel</a:t>
            </a:r>
            <a:r>
              <a:rPr lang="en-US" dirty="0" smtClean="0">
                <a:solidFill>
                  <a:srgbClr val="FF0000"/>
                </a:solidFill>
              </a:rPr>
              <a:t> routing </a:t>
            </a:r>
            <a:r>
              <a:rPr lang="en-US" dirty="0" err="1" smtClean="0"/>
              <a:t>dapat</a:t>
            </a:r>
            <a:r>
              <a:rPr lang="en-US" dirty="0" smtClean="0"/>
              <a:t> </a:t>
            </a:r>
            <a:r>
              <a:rPr lang="en-US" dirty="0" err="1" smtClean="0"/>
              <a:t>dibangun</a:t>
            </a:r>
            <a:r>
              <a:rPr lang="en-US" dirty="0" smtClean="0"/>
              <a:t> </a:t>
            </a:r>
            <a:r>
              <a:rPr lang="en-US" dirty="0" err="1" smtClean="0"/>
              <a:t>dengan</a:t>
            </a:r>
            <a:r>
              <a:rPr lang="en-US" dirty="0" smtClean="0"/>
              <a:t>  2 </a:t>
            </a:r>
            <a:r>
              <a:rPr lang="en-US" dirty="0" err="1" smtClean="0"/>
              <a:t>cara</a:t>
            </a:r>
            <a:r>
              <a:rPr lang="en-US" dirty="0" smtClean="0"/>
              <a:t>, static routing </a:t>
            </a:r>
            <a:r>
              <a:rPr lang="en-US" dirty="0" err="1" smtClean="0"/>
              <a:t>dan</a:t>
            </a:r>
            <a:r>
              <a:rPr lang="en-US" dirty="0" smtClean="0"/>
              <a:t> dynamic routing.</a:t>
            </a:r>
          </a:p>
          <a:p>
            <a:r>
              <a:rPr lang="en-US" dirty="0" smtClean="0"/>
              <a:t>Static Routing</a:t>
            </a:r>
          </a:p>
          <a:p>
            <a:pPr lvl="1"/>
            <a:r>
              <a:rPr lang="en-US" dirty="0" err="1" smtClean="0"/>
              <a:t>Informasi</a:t>
            </a:r>
            <a:r>
              <a:rPr lang="en-US" dirty="0" smtClean="0"/>
              <a:t> route </a:t>
            </a:r>
            <a:r>
              <a:rPr lang="en-US" dirty="0" err="1" smtClean="0"/>
              <a:t>ditambahkan</a:t>
            </a:r>
            <a:r>
              <a:rPr lang="en-US" dirty="0" smtClean="0"/>
              <a:t> </a:t>
            </a:r>
            <a:r>
              <a:rPr lang="en-US" dirty="0" err="1" smtClean="0"/>
              <a:t>secara</a:t>
            </a:r>
            <a:r>
              <a:rPr lang="en-US" dirty="0" smtClean="0"/>
              <a:t> manual </a:t>
            </a:r>
            <a:r>
              <a:rPr lang="en-US" dirty="0" err="1" smtClean="0"/>
              <a:t>kedalam</a:t>
            </a:r>
            <a:r>
              <a:rPr lang="en-US" dirty="0" smtClean="0"/>
              <a:t> </a:t>
            </a:r>
            <a:r>
              <a:rPr lang="en-US" dirty="0" err="1" smtClean="0"/>
              <a:t>tabel</a:t>
            </a:r>
            <a:r>
              <a:rPr lang="en-US" dirty="0" smtClean="0"/>
              <a:t> routing.</a:t>
            </a:r>
          </a:p>
          <a:p>
            <a:r>
              <a:rPr lang="en-US" dirty="0" smtClean="0"/>
              <a:t>Dynamic Routing	</a:t>
            </a:r>
          </a:p>
          <a:p>
            <a:pPr lvl="1"/>
            <a:r>
              <a:rPr lang="en-US" dirty="0" err="1" smtClean="0"/>
              <a:t>Memanfaatkan</a:t>
            </a:r>
            <a:r>
              <a:rPr lang="en-US" dirty="0" smtClean="0"/>
              <a:t> </a:t>
            </a:r>
            <a:r>
              <a:rPr lang="en-US" dirty="0" err="1" smtClean="0">
                <a:solidFill>
                  <a:srgbClr val="FF0000"/>
                </a:solidFill>
              </a:rPr>
              <a:t>protokol</a:t>
            </a:r>
            <a:r>
              <a:rPr lang="en-US" dirty="0" smtClean="0">
                <a:solidFill>
                  <a:srgbClr val="FF0000"/>
                </a:solidFill>
              </a:rPr>
              <a:t> routing</a:t>
            </a:r>
            <a:r>
              <a:rPr lang="en-US" dirty="0" smtClean="0"/>
              <a:t>, router-router </a:t>
            </a:r>
            <a:r>
              <a:rPr lang="en-US" dirty="0" err="1" smtClean="0"/>
              <a:t>saling</a:t>
            </a:r>
            <a:r>
              <a:rPr lang="en-US" dirty="0" smtClean="0"/>
              <a:t> </a:t>
            </a:r>
            <a:r>
              <a:rPr lang="en-US" dirty="0" err="1" smtClean="0"/>
              <a:t>bertukar</a:t>
            </a:r>
            <a:r>
              <a:rPr lang="en-US" dirty="0" smtClean="0"/>
              <a:t> </a:t>
            </a:r>
            <a:r>
              <a:rPr lang="en-US" dirty="0" err="1" smtClean="0"/>
              <a:t>informasi</a:t>
            </a:r>
            <a:r>
              <a:rPr lang="en-US" dirty="0" smtClean="0"/>
              <a:t> </a:t>
            </a:r>
            <a:r>
              <a:rPr lang="en-US" dirty="0" err="1" smtClean="0"/>
              <a:t>routingsatu</a:t>
            </a:r>
            <a:r>
              <a:rPr lang="en-US" dirty="0" smtClean="0"/>
              <a:t> </a:t>
            </a:r>
            <a:r>
              <a:rPr lang="en-US" dirty="0" err="1" smtClean="0"/>
              <a:t>sama</a:t>
            </a:r>
            <a:r>
              <a:rPr lang="en-US" dirty="0" smtClean="0"/>
              <a:t> lain.</a:t>
            </a:r>
          </a:p>
          <a:p>
            <a:pPr lvl="1"/>
            <a:r>
              <a:rPr lang="en-US" dirty="0" smtClean="0"/>
              <a:t>Update </a:t>
            </a:r>
            <a:r>
              <a:rPr lang="en-US" dirty="0" err="1" smtClean="0"/>
              <a:t>perubahan</a:t>
            </a:r>
            <a:r>
              <a:rPr lang="en-US" dirty="0" smtClean="0"/>
              <a:t> </a:t>
            </a:r>
            <a:r>
              <a:rPr lang="en-US" dirty="0" err="1" smtClean="0"/>
              <a:t>informasi</a:t>
            </a:r>
            <a:r>
              <a:rPr lang="en-US" dirty="0" smtClean="0"/>
              <a:t> routing </a:t>
            </a:r>
            <a:r>
              <a:rPr lang="en-US" dirty="0" err="1" smtClean="0"/>
              <a:t>juga</a:t>
            </a:r>
            <a:r>
              <a:rPr lang="en-US" dirty="0" smtClean="0"/>
              <a:t> </a:t>
            </a:r>
            <a:r>
              <a:rPr lang="en-US" dirty="0" err="1" smtClean="0"/>
              <a:t>akan</a:t>
            </a:r>
            <a:r>
              <a:rPr lang="en-US" dirty="0" smtClean="0"/>
              <a:t> </a:t>
            </a:r>
            <a:r>
              <a:rPr lang="en-US" dirty="0" err="1" smtClean="0"/>
              <a:t>disebarkan</a:t>
            </a:r>
            <a:r>
              <a:rPr lang="en-US" dirty="0" smtClean="0"/>
              <a:t> </a:t>
            </a:r>
            <a:r>
              <a:rPr lang="en-US" dirty="0" err="1" smtClean="0"/>
              <a:t>ke</a:t>
            </a:r>
            <a:r>
              <a:rPr lang="en-US" dirty="0" smtClean="0"/>
              <a:t> router-router lain.</a:t>
            </a:r>
          </a:p>
          <a:p>
            <a:pPr lvl="1"/>
            <a:r>
              <a:rPr lang="en-US" dirty="0" err="1" smtClean="0"/>
              <a:t>Contoh</a:t>
            </a:r>
            <a:r>
              <a:rPr lang="en-US" dirty="0" smtClean="0"/>
              <a:t> </a:t>
            </a:r>
            <a:r>
              <a:rPr lang="en-US" dirty="0" err="1" smtClean="0"/>
              <a:t>protokol</a:t>
            </a:r>
            <a:r>
              <a:rPr lang="en-US" dirty="0" smtClean="0"/>
              <a:t> routing : RIP, EIGRP, OSPF, ISIS.</a:t>
            </a:r>
          </a:p>
          <a:p>
            <a:pPr lvl="1"/>
            <a:endParaRPr lang="en-US" dirty="0"/>
          </a:p>
        </p:txBody>
      </p:sp>
    </p:spTree>
    <p:extLst>
      <p:ext uri="{BB962C8B-B14F-4D97-AF65-F5344CB8AC3E}">
        <p14:creationId xmlns:p14="http://schemas.microsoft.com/office/powerpoint/2010/main" val="2843169523"/>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srcRect/>
          <a:stretch>
            <a:fillRect/>
          </a:stretch>
        </p:blipFill>
        <p:spPr bwMode="auto">
          <a:xfrm>
            <a:off x="2362200" y="4375384"/>
            <a:ext cx="6096000" cy="1568217"/>
          </a:xfrm>
          <a:prstGeom prst="rect">
            <a:avLst/>
          </a:prstGeom>
          <a:noFill/>
          <a:ln w="9525">
            <a:noFill/>
            <a:miter lim="800000"/>
            <a:headEnd/>
            <a:tailEnd/>
          </a:ln>
          <a:effectLst/>
        </p:spPr>
      </p:pic>
      <p:pic>
        <p:nvPicPr>
          <p:cNvPr id="1032" name="Picture 8"/>
          <p:cNvPicPr>
            <a:picLocks noChangeAspect="1" noChangeArrowheads="1"/>
          </p:cNvPicPr>
          <p:nvPr/>
        </p:nvPicPr>
        <p:blipFill>
          <a:blip r:embed="rId3"/>
          <a:srcRect/>
          <a:stretch>
            <a:fillRect/>
          </a:stretch>
        </p:blipFill>
        <p:spPr bwMode="auto">
          <a:xfrm>
            <a:off x="2362201" y="2678668"/>
            <a:ext cx="5266765" cy="11430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Routing -&gt; </a:t>
            </a:r>
            <a:r>
              <a:rPr lang="en-US" dirty="0" err="1" smtClean="0"/>
              <a:t>Tabel</a:t>
            </a:r>
            <a:r>
              <a:rPr lang="en-US" dirty="0" smtClean="0"/>
              <a:t> Routing</a:t>
            </a:r>
            <a:endParaRPr lang="en-US" dirty="0"/>
          </a:p>
        </p:txBody>
      </p:sp>
      <p:pic>
        <p:nvPicPr>
          <p:cNvPr id="1026" name="Picture 2"/>
          <p:cNvPicPr>
            <a:picLocks noGrp="1" noChangeAspect="1" noChangeArrowheads="1"/>
          </p:cNvPicPr>
          <p:nvPr>
            <p:ph sz="quarter" idx="1"/>
          </p:nvPr>
        </p:nvPicPr>
        <p:blipFill>
          <a:blip r:embed="rId4"/>
          <a:stretch>
            <a:fillRect/>
          </a:stretch>
        </p:blipFill>
        <p:spPr bwMode="auto">
          <a:xfrm>
            <a:off x="3429001" y="685800"/>
            <a:ext cx="5279881" cy="1605150"/>
          </a:xfrm>
          <a:prstGeom prst="rect">
            <a:avLst/>
          </a:prstGeom>
          <a:noFill/>
          <a:ln w="9525">
            <a:noFill/>
            <a:miter lim="800000"/>
            <a:headEnd/>
            <a:tailEnd/>
          </a:ln>
          <a:effectLst/>
        </p:spPr>
      </p:pic>
      <p:sp>
        <p:nvSpPr>
          <p:cNvPr id="8" name="TextBox 7"/>
          <p:cNvSpPr txBox="1"/>
          <p:nvPr/>
        </p:nvSpPr>
        <p:spPr>
          <a:xfrm>
            <a:off x="3276601" y="3821668"/>
            <a:ext cx="3204723" cy="369332"/>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en-US" dirty="0" err="1"/>
              <a:t>Sebelum</a:t>
            </a:r>
            <a:r>
              <a:rPr lang="en-US" dirty="0"/>
              <a:t> </a:t>
            </a:r>
            <a:r>
              <a:rPr lang="en-US" dirty="0" err="1"/>
              <a:t>ada</a:t>
            </a:r>
            <a:r>
              <a:rPr lang="en-US" dirty="0"/>
              <a:t> </a:t>
            </a:r>
            <a:r>
              <a:rPr lang="en-US" dirty="0" err="1"/>
              <a:t>konfigurasi</a:t>
            </a:r>
            <a:r>
              <a:rPr lang="en-US" dirty="0"/>
              <a:t> </a:t>
            </a:r>
            <a:r>
              <a:rPr lang="en-US" dirty="0" err="1"/>
              <a:t>apapun</a:t>
            </a:r>
            <a:endParaRPr lang="en-US" dirty="0"/>
          </a:p>
        </p:txBody>
      </p:sp>
      <p:sp>
        <p:nvSpPr>
          <p:cNvPr id="9" name="TextBox 8"/>
          <p:cNvSpPr txBox="1"/>
          <p:nvPr/>
        </p:nvSpPr>
        <p:spPr>
          <a:xfrm>
            <a:off x="3048000" y="5943600"/>
            <a:ext cx="4333238" cy="369332"/>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en-US" dirty="0" err="1"/>
              <a:t>Setelah</a:t>
            </a:r>
            <a:r>
              <a:rPr lang="en-US" dirty="0"/>
              <a:t> </a:t>
            </a:r>
            <a:r>
              <a:rPr lang="en-US" dirty="0" err="1"/>
              <a:t>ada</a:t>
            </a:r>
            <a:r>
              <a:rPr lang="en-US" dirty="0"/>
              <a:t> </a:t>
            </a:r>
            <a:r>
              <a:rPr lang="en-US" dirty="0" err="1"/>
              <a:t>konfigurasi</a:t>
            </a:r>
            <a:r>
              <a:rPr lang="en-US" dirty="0"/>
              <a:t> </a:t>
            </a:r>
            <a:r>
              <a:rPr lang="en-US" dirty="0" err="1"/>
              <a:t>protokol</a:t>
            </a:r>
            <a:r>
              <a:rPr lang="en-US" dirty="0"/>
              <a:t> routing RIP</a:t>
            </a:r>
            <a:endParaRPr lang="en-US" dirty="0"/>
          </a:p>
        </p:txBody>
      </p:sp>
      <p:sp>
        <p:nvSpPr>
          <p:cNvPr id="10" name="Rectangle 9"/>
          <p:cNvSpPr/>
          <p:nvPr/>
        </p:nvSpPr>
        <p:spPr>
          <a:xfrm>
            <a:off x="2362200" y="3212068"/>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3400" y="3212068"/>
            <a:ext cx="1752600" cy="216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62200" y="4953000"/>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99364" y="4953000"/>
            <a:ext cx="1066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91400" y="49530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191000" y="49530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124200" y="2286000"/>
            <a:ext cx="6359626" cy="369332"/>
          </a:xfrm>
          <a:prstGeom prst="rect">
            <a:avLst/>
          </a:prstGeom>
          <a:noFill/>
          <a:ln>
            <a:solidFill>
              <a:schemeClr val="tx1"/>
            </a:solidFill>
          </a:ln>
          <a:effectLst>
            <a:outerShdw blurRad="50800" dist="38100" dir="5400000" algn="t" rotWithShape="0">
              <a:prstClr val="black">
                <a:alpha val="40000"/>
              </a:prstClr>
            </a:outerShdw>
          </a:effectLst>
        </p:spPr>
        <p:txBody>
          <a:bodyPr wrap="none" rtlCol="0">
            <a:spAutoFit/>
          </a:bodyPr>
          <a:lstStyle/>
          <a:p>
            <a:r>
              <a:rPr lang="en-US" dirty="0" err="1"/>
              <a:t>gunakan</a:t>
            </a:r>
            <a:r>
              <a:rPr lang="en-US" dirty="0"/>
              <a:t> </a:t>
            </a:r>
            <a:r>
              <a:rPr lang="en-US" dirty="0" err="1"/>
              <a:t>perintah</a:t>
            </a:r>
            <a:r>
              <a:rPr lang="en-US" dirty="0"/>
              <a:t> </a:t>
            </a:r>
            <a:r>
              <a:rPr lang="en-US" dirty="0">
                <a:solidFill>
                  <a:srgbClr val="FF0000"/>
                </a:solidFill>
              </a:rPr>
              <a:t>show </a:t>
            </a:r>
            <a:r>
              <a:rPr lang="en-US" dirty="0" err="1">
                <a:solidFill>
                  <a:srgbClr val="FF0000"/>
                </a:solidFill>
              </a:rPr>
              <a:t>ip</a:t>
            </a:r>
            <a:r>
              <a:rPr lang="en-US" dirty="0">
                <a:solidFill>
                  <a:srgbClr val="FF0000"/>
                </a:solidFill>
              </a:rPr>
              <a:t> route </a:t>
            </a:r>
            <a:r>
              <a:rPr lang="en-US" dirty="0" err="1"/>
              <a:t>untuk</a:t>
            </a:r>
            <a:r>
              <a:rPr lang="en-US" dirty="0"/>
              <a:t> </a:t>
            </a:r>
            <a:r>
              <a:rPr lang="en-US" dirty="0" err="1"/>
              <a:t>menampilkan</a:t>
            </a:r>
            <a:r>
              <a:rPr lang="en-US" dirty="0"/>
              <a:t> </a:t>
            </a:r>
            <a:r>
              <a:rPr lang="en-US" dirty="0" err="1">
                <a:solidFill>
                  <a:srgbClr val="FF0000"/>
                </a:solidFill>
              </a:rPr>
              <a:t>tabel</a:t>
            </a:r>
            <a:r>
              <a:rPr lang="en-US" dirty="0">
                <a:solidFill>
                  <a:srgbClr val="FF0000"/>
                </a:solidFill>
              </a:rPr>
              <a:t> routing</a:t>
            </a:r>
            <a:endParaRPr lang="en-US" dirty="0">
              <a:solidFill>
                <a:srgbClr val="FF0000"/>
              </a:solidFill>
            </a:endParaRPr>
          </a:p>
        </p:txBody>
      </p:sp>
      <p:sp>
        <p:nvSpPr>
          <p:cNvPr id="22" name="Rectangle 21"/>
          <p:cNvSpPr/>
          <p:nvPr/>
        </p:nvSpPr>
        <p:spPr>
          <a:xfrm>
            <a:off x="6172200" y="3276600"/>
            <a:ext cx="1371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362200" y="2667000"/>
            <a:ext cx="3048000" cy="2286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438400" y="4343400"/>
            <a:ext cx="3124200" cy="3048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255112" y="4038600"/>
            <a:ext cx="1626984" cy="338554"/>
          </a:xfrm>
          <a:prstGeom prst="rect">
            <a:avLst/>
          </a:prstGeom>
          <a:noFill/>
          <a:ln w="15875">
            <a:solidFill>
              <a:srgbClr val="FF0000"/>
            </a:solidFill>
          </a:ln>
          <a:effectLst>
            <a:outerShdw blurRad="50800" dist="38100" dir="5400000" algn="t" rotWithShape="0">
              <a:prstClr val="black">
                <a:alpha val="40000"/>
              </a:prstClr>
            </a:outerShdw>
          </a:effectLst>
        </p:spPr>
        <p:txBody>
          <a:bodyPr wrap="none" rtlCol="0">
            <a:spAutoFit/>
          </a:bodyPr>
          <a:lstStyle/>
          <a:p>
            <a:r>
              <a:rPr lang="en-US" sz="1600" dirty="0"/>
              <a:t>next-hop address</a:t>
            </a:r>
            <a:endParaRPr lang="en-US" sz="1600" dirty="0"/>
          </a:p>
        </p:txBody>
      </p:sp>
      <p:cxnSp>
        <p:nvCxnSpPr>
          <p:cNvPr id="27" name="Straight Arrow Connector 26"/>
          <p:cNvCxnSpPr>
            <a:stCxn id="15" idx="3"/>
            <a:endCxn id="25" idx="1"/>
          </p:cNvCxnSpPr>
          <p:nvPr/>
        </p:nvCxnSpPr>
        <p:spPr>
          <a:xfrm flipV="1">
            <a:off x="6366164" y="4207878"/>
            <a:ext cx="888948" cy="859423"/>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1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box(in)">
                                      <p:cBhvr>
                                        <p:cTn id="7" dur="500"/>
                                        <p:tgtEl>
                                          <p:spTgt spid="103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ox(i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box(in)">
                                      <p:cBhvr>
                                        <p:cTn id="26" dur="500"/>
                                        <p:tgtEl>
                                          <p:spTgt spid="1033"/>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ox(i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linds(horizont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box(in)">
                                      <p:cBhvr>
                                        <p:cTn id="50" dur="500"/>
                                        <p:tgtEl>
                                          <p:spTgt spid="27"/>
                                        </p:tgtEl>
                                      </p:cBhvr>
                                    </p:animEffect>
                                  </p:childTnLst>
                                </p:cTn>
                              </p:par>
                              <p:par>
                                <p:cTn id="51" presetID="4" presetClass="entr" presetSubtype="16"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ox(in)">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500"/>
                                        <p:tgtEl>
                                          <p:spTgt spid="24"/>
                                        </p:tgtEl>
                                      </p:cBhvr>
                                    </p:animEffect>
                                  </p:childTnLst>
                                </p:cTn>
                              </p:par>
                              <p:par>
                                <p:cTn id="59" presetID="3" presetClass="entr" presetSubtype="1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8" grpId="0" animBg="1"/>
      <p:bldP spid="22"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Default Route</a:t>
            </a:r>
            <a:endParaRPr lang="en-US" dirty="0"/>
          </a:p>
        </p:txBody>
      </p:sp>
      <p:sp>
        <p:nvSpPr>
          <p:cNvPr id="3" name="Content Placeholder 2"/>
          <p:cNvSpPr>
            <a:spLocks noGrp="1"/>
          </p:cNvSpPr>
          <p:nvPr>
            <p:ph sz="quarter" idx="1"/>
          </p:nvPr>
        </p:nvSpPr>
        <p:spPr>
          <a:xfrm>
            <a:off x="692727" y="1211262"/>
            <a:ext cx="10515600" cy="4351338"/>
          </a:xfrm>
        </p:spPr>
        <p:txBody>
          <a:bodyPr/>
          <a:lstStyle/>
          <a:p>
            <a:r>
              <a:rPr lang="en-US" dirty="0" err="1" smtClean="0"/>
              <a:t>Ketika</a:t>
            </a:r>
            <a:r>
              <a:rPr lang="en-US" dirty="0" smtClean="0"/>
              <a:t> router </a:t>
            </a:r>
            <a:r>
              <a:rPr lang="en-US" dirty="0" err="1" smtClean="0"/>
              <a:t>tidak</a:t>
            </a:r>
            <a:r>
              <a:rPr lang="en-US" dirty="0" smtClean="0"/>
              <a:t> </a:t>
            </a:r>
            <a:r>
              <a:rPr lang="en-US" dirty="0" err="1" smtClean="0"/>
              <a:t>memiliki</a:t>
            </a:r>
            <a:r>
              <a:rPr lang="en-US" dirty="0" smtClean="0"/>
              <a:t> </a:t>
            </a:r>
            <a:r>
              <a:rPr lang="en-US" dirty="0" err="1" smtClean="0"/>
              <a:t>informasi</a:t>
            </a:r>
            <a:r>
              <a:rPr lang="en-US" dirty="0" smtClean="0"/>
              <a:t> routing </a:t>
            </a:r>
            <a:r>
              <a:rPr lang="en-US" dirty="0" err="1" smtClean="0"/>
              <a:t>dari</a:t>
            </a:r>
            <a:r>
              <a:rPr lang="en-US" dirty="0" smtClean="0"/>
              <a:t> network </a:t>
            </a:r>
            <a:r>
              <a:rPr lang="en-US" dirty="0" err="1" smtClean="0"/>
              <a:t>tujuan</a:t>
            </a:r>
            <a:r>
              <a:rPr lang="en-US" dirty="0" smtClean="0"/>
              <a:t> </a:t>
            </a:r>
            <a:r>
              <a:rPr lang="en-US" dirty="0" err="1" smtClean="0"/>
              <a:t>sebuah</a:t>
            </a:r>
            <a:r>
              <a:rPr lang="en-US" dirty="0" smtClean="0"/>
              <a:t> </a:t>
            </a:r>
            <a:r>
              <a:rPr lang="en-US" dirty="0" err="1" smtClean="0"/>
              <a:t>paket</a:t>
            </a:r>
            <a:r>
              <a:rPr lang="en-US" dirty="0" smtClean="0"/>
              <a:t>, </a:t>
            </a:r>
            <a:r>
              <a:rPr lang="en-US" dirty="0" err="1" smtClean="0"/>
              <a:t>maka</a:t>
            </a:r>
            <a:r>
              <a:rPr lang="en-US" dirty="0" smtClean="0"/>
              <a:t> router </a:t>
            </a:r>
            <a:r>
              <a:rPr lang="en-US" dirty="0" err="1" smtClean="0"/>
              <a:t>akan</a:t>
            </a:r>
            <a:r>
              <a:rPr lang="en-US" dirty="0" smtClean="0"/>
              <a:t> </a:t>
            </a:r>
            <a:r>
              <a:rPr lang="en-US" dirty="0" err="1" smtClean="0"/>
              <a:t>mem</a:t>
            </a:r>
            <a:r>
              <a:rPr lang="en-US" dirty="0" smtClean="0"/>
              <a:t>-forward </a:t>
            </a:r>
            <a:r>
              <a:rPr lang="en-US" dirty="0" err="1" smtClean="0"/>
              <a:t>paket</a:t>
            </a:r>
            <a:r>
              <a:rPr lang="en-US" dirty="0" smtClean="0"/>
              <a:t> </a:t>
            </a:r>
            <a:r>
              <a:rPr lang="en-US" dirty="0" err="1" smtClean="0"/>
              <a:t>tersebut</a:t>
            </a:r>
            <a:r>
              <a:rPr lang="en-US" dirty="0" smtClean="0"/>
              <a:t> </a:t>
            </a:r>
            <a:r>
              <a:rPr lang="en-US" dirty="0" err="1" smtClean="0"/>
              <a:t>menggunakan</a:t>
            </a:r>
            <a:r>
              <a:rPr lang="en-US" dirty="0" smtClean="0"/>
              <a:t> </a:t>
            </a:r>
            <a:r>
              <a:rPr lang="en-US" dirty="0" smtClean="0">
                <a:solidFill>
                  <a:srgbClr val="0070C0"/>
                </a:solidFill>
              </a:rPr>
              <a:t>default route</a:t>
            </a:r>
            <a:r>
              <a:rPr lang="en-US" dirty="0" smtClean="0"/>
              <a:t>.</a:t>
            </a:r>
          </a:p>
          <a:p>
            <a:r>
              <a:rPr lang="en-US" dirty="0" smtClean="0"/>
              <a:t>Default route </a:t>
            </a:r>
            <a:r>
              <a:rPr lang="en-US" dirty="0" err="1" smtClean="0"/>
              <a:t>ini</a:t>
            </a:r>
            <a:r>
              <a:rPr lang="en-US" dirty="0" smtClean="0"/>
              <a:t> </a:t>
            </a:r>
            <a:r>
              <a:rPr lang="en-US" dirty="0" smtClean="0">
                <a:solidFill>
                  <a:srgbClr val="0070C0"/>
                </a:solidFill>
              </a:rPr>
              <a:t>equal</a:t>
            </a:r>
            <a:r>
              <a:rPr lang="en-US" dirty="0" smtClean="0"/>
              <a:t> </a:t>
            </a:r>
            <a:r>
              <a:rPr lang="en-US" dirty="0" err="1" smtClean="0"/>
              <a:t>dengan</a:t>
            </a:r>
            <a:r>
              <a:rPr lang="en-US" dirty="0" smtClean="0"/>
              <a:t> </a:t>
            </a:r>
            <a:r>
              <a:rPr lang="en-US" dirty="0" smtClean="0">
                <a:solidFill>
                  <a:srgbClr val="0070C0"/>
                </a:solidFill>
              </a:rPr>
              <a:t>default gateway </a:t>
            </a:r>
            <a:r>
              <a:rPr lang="en-US" dirty="0" err="1" smtClean="0"/>
              <a:t>pada</a:t>
            </a:r>
            <a:r>
              <a:rPr lang="en-US" dirty="0" smtClean="0"/>
              <a:t> host.</a:t>
            </a:r>
            <a:endParaRPr lang="en-US" dirty="0"/>
          </a:p>
        </p:txBody>
      </p:sp>
      <p:pic>
        <p:nvPicPr>
          <p:cNvPr id="2051" name="Picture 3"/>
          <p:cNvPicPr>
            <a:picLocks noChangeAspect="1" noChangeArrowheads="1"/>
          </p:cNvPicPr>
          <p:nvPr/>
        </p:nvPicPr>
        <p:blipFill>
          <a:blip r:embed="rId2"/>
          <a:srcRect/>
          <a:stretch>
            <a:fillRect/>
          </a:stretch>
        </p:blipFill>
        <p:spPr bwMode="auto">
          <a:xfrm>
            <a:off x="2057400" y="3810000"/>
            <a:ext cx="7315200" cy="2250831"/>
          </a:xfrm>
          <a:prstGeom prst="rect">
            <a:avLst/>
          </a:prstGeom>
          <a:noFill/>
          <a:ln w="9525">
            <a:noFill/>
            <a:miter lim="800000"/>
            <a:headEnd/>
            <a:tailEnd/>
          </a:ln>
          <a:effectLst/>
        </p:spPr>
      </p:pic>
      <p:pic>
        <p:nvPicPr>
          <p:cNvPr id="2053" name="Picture 5"/>
          <p:cNvPicPr>
            <a:picLocks noChangeAspect="1" noChangeArrowheads="1"/>
          </p:cNvPicPr>
          <p:nvPr/>
        </p:nvPicPr>
        <p:blipFill>
          <a:blip r:embed="rId3"/>
          <a:srcRect/>
          <a:stretch>
            <a:fillRect/>
          </a:stretch>
        </p:blipFill>
        <p:spPr bwMode="auto">
          <a:xfrm>
            <a:off x="2057400" y="2895600"/>
            <a:ext cx="5821680" cy="762000"/>
          </a:xfrm>
          <a:prstGeom prst="rect">
            <a:avLst/>
          </a:prstGeom>
          <a:noFill/>
          <a:ln w="9525">
            <a:noFill/>
            <a:miter lim="800000"/>
            <a:headEnd/>
            <a:tailEnd/>
          </a:ln>
          <a:effectLst/>
        </p:spPr>
      </p:pic>
      <p:sp>
        <p:nvSpPr>
          <p:cNvPr id="8" name="Rectangle 7"/>
          <p:cNvSpPr/>
          <p:nvPr/>
        </p:nvSpPr>
        <p:spPr>
          <a:xfrm>
            <a:off x="3429000" y="3124200"/>
            <a:ext cx="457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57400" y="3810000"/>
            <a:ext cx="6324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57400" y="5638800"/>
            <a:ext cx="403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31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box(in)">
                                      <p:cBhvr>
                                        <p:cTn id="7" dur="500"/>
                                        <p:tgtEl>
                                          <p:spTgt spid="205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i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ox(in)">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ox(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-&gt; Packet Processing</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err="1" smtClean="0"/>
              <a:t>Setelah</a:t>
            </a:r>
            <a:r>
              <a:rPr lang="en-US" dirty="0" smtClean="0"/>
              <a:t> router men-</a:t>
            </a:r>
            <a:r>
              <a:rPr lang="en-US" dirty="0" err="1" smtClean="0"/>
              <a:t>dekapsulasi</a:t>
            </a:r>
            <a:r>
              <a:rPr lang="en-US" dirty="0" smtClean="0"/>
              <a:t> frame </a:t>
            </a:r>
            <a:r>
              <a:rPr lang="en-US" dirty="0" err="1" smtClean="0"/>
              <a:t>pada</a:t>
            </a:r>
            <a:r>
              <a:rPr lang="en-US" dirty="0" smtClean="0"/>
              <a:t> layer 2, router </a:t>
            </a:r>
            <a:r>
              <a:rPr lang="en-US" dirty="0" err="1" smtClean="0"/>
              <a:t>membaca</a:t>
            </a:r>
            <a:r>
              <a:rPr lang="en-US" dirty="0" smtClean="0"/>
              <a:t> </a:t>
            </a:r>
            <a:r>
              <a:rPr lang="en-US" dirty="0" err="1" smtClean="0"/>
              <a:t>informasi</a:t>
            </a:r>
            <a:r>
              <a:rPr lang="en-US" dirty="0" smtClean="0"/>
              <a:t> </a:t>
            </a:r>
            <a:r>
              <a:rPr lang="en-US" dirty="0" smtClean="0">
                <a:solidFill>
                  <a:srgbClr val="0070C0"/>
                </a:solidFill>
              </a:rPr>
              <a:t>network </a:t>
            </a:r>
            <a:r>
              <a:rPr lang="en-US" dirty="0" err="1" smtClean="0">
                <a:solidFill>
                  <a:srgbClr val="0070C0"/>
                </a:solidFill>
              </a:rPr>
              <a:t>tujuan</a:t>
            </a:r>
            <a:r>
              <a:rPr lang="en-US" dirty="0" smtClean="0">
                <a:solidFill>
                  <a:srgbClr val="0070C0"/>
                </a:solidFill>
              </a:rPr>
              <a:t> </a:t>
            </a:r>
            <a:r>
              <a:rPr lang="en-US" dirty="0" err="1" smtClean="0"/>
              <a:t>pada</a:t>
            </a:r>
            <a:r>
              <a:rPr lang="en-US" dirty="0" smtClean="0"/>
              <a:t> </a:t>
            </a:r>
            <a:r>
              <a:rPr lang="en-US" dirty="0" smtClean="0">
                <a:solidFill>
                  <a:srgbClr val="FF0000"/>
                </a:solidFill>
              </a:rPr>
              <a:t>IP Header </a:t>
            </a:r>
            <a:r>
              <a:rPr lang="en-US" dirty="0" err="1" smtClean="0"/>
              <a:t>paket</a:t>
            </a:r>
            <a:r>
              <a:rPr lang="en-US" dirty="0" smtClean="0"/>
              <a:t>.</a:t>
            </a:r>
          </a:p>
          <a:p>
            <a:r>
              <a:rPr lang="en-US" dirty="0" err="1" smtClean="0"/>
              <a:t>Jika</a:t>
            </a:r>
            <a:r>
              <a:rPr lang="en-US" dirty="0" smtClean="0"/>
              <a:t> </a:t>
            </a:r>
            <a:r>
              <a:rPr lang="en-US" dirty="0" err="1" smtClean="0"/>
              <a:t>informasi</a:t>
            </a:r>
            <a:r>
              <a:rPr lang="en-US" dirty="0" smtClean="0"/>
              <a:t> network </a:t>
            </a:r>
            <a:r>
              <a:rPr lang="en-US" dirty="0" err="1" smtClean="0"/>
              <a:t>tujuan</a:t>
            </a:r>
            <a:r>
              <a:rPr lang="en-US" dirty="0" smtClean="0"/>
              <a:t> </a:t>
            </a:r>
            <a:r>
              <a:rPr lang="en-US" dirty="0" err="1" smtClean="0"/>
              <a:t>ada</a:t>
            </a:r>
            <a:r>
              <a:rPr lang="en-US" dirty="0" smtClean="0"/>
              <a:t> </a:t>
            </a:r>
            <a:r>
              <a:rPr lang="en-US" dirty="0" err="1" smtClean="0"/>
              <a:t>pada</a:t>
            </a:r>
            <a:r>
              <a:rPr lang="en-US" dirty="0" smtClean="0"/>
              <a:t> </a:t>
            </a:r>
            <a:r>
              <a:rPr lang="en-US" dirty="0" err="1" smtClean="0"/>
              <a:t>tabel</a:t>
            </a:r>
            <a:r>
              <a:rPr lang="en-US" dirty="0" smtClean="0"/>
              <a:t> routing</a:t>
            </a:r>
          </a:p>
          <a:p>
            <a:pPr lvl="1"/>
            <a:r>
              <a:rPr lang="en-US" dirty="0" err="1" smtClean="0"/>
              <a:t>Paket</a:t>
            </a:r>
            <a:r>
              <a:rPr lang="en-US" dirty="0" smtClean="0"/>
              <a:t> </a:t>
            </a:r>
            <a:r>
              <a:rPr lang="en-US" dirty="0" err="1" smtClean="0"/>
              <a:t>akan</a:t>
            </a:r>
            <a:r>
              <a:rPr lang="en-US" dirty="0" smtClean="0"/>
              <a:t> </a:t>
            </a:r>
            <a:r>
              <a:rPr lang="en-US" dirty="0" err="1" smtClean="0"/>
              <a:t>dikirimkan</a:t>
            </a:r>
            <a:r>
              <a:rPr lang="en-US" dirty="0" smtClean="0"/>
              <a:t> </a:t>
            </a:r>
            <a:r>
              <a:rPr lang="en-US" dirty="0" err="1" smtClean="0"/>
              <a:t>ke</a:t>
            </a:r>
            <a:r>
              <a:rPr lang="en-US" dirty="0" smtClean="0"/>
              <a:t> </a:t>
            </a:r>
            <a:r>
              <a:rPr lang="en-US" dirty="0" smtClean="0">
                <a:solidFill>
                  <a:srgbClr val="FF0000"/>
                </a:solidFill>
              </a:rPr>
              <a:t>next-hop address </a:t>
            </a:r>
            <a:r>
              <a:rPr lang="en-US" dirty="0" smtClean="0"/>
              <a:t>yang </a:t>
            </a:r>
            <a:r>
              <a:rPr lang="en-US" dirty="0" err="1" smtClean="0"/>
              <a:t>ada</a:t>
            </a:r>
            <a:r>
              <a:rPr lang="en-US" dirty="0" smtClean="0"/>
              <a:t> </a:t>
            </a:r>
            <a:r>
              <a:rPr lang="en-US" dirty="0" err="1" smtClean="0"/>
              <a:t>pada</a:t>
            </a:r>
            <a:r>
              <a:rPr lang="en-US" dirty="0" smtClean="0"/>
              <a:t> </a:t>
            </a:r>
            <a:r>
              <a:rPr lang="en-US" dirty="0" err="1" smtClean="0"/>
              <a:t>tabel</a:t>
            </a:r>
            <a:r>
              <a:rPr lang="en-US" dirty="0" smtClean="0"/>
              <a:t> routing.</a:t>
            </a:r>
          </a:p>
          <a:p>
            <a:r>
              <a:rPr lang="en-US" dirty="0" err="1" smtClean="0"/>
              <a:t>Jika</a:t>
            </a:r>
            <a:r>
              <a:rPr lang="en-US" dirty="0" smtClean="0"/>
              <a:t> </a:t>
            </a:r>
            <a:r>
              <a:rPr lang="en-US" dirty="0" err="1" smtClean="0"/>
              <a:t>tidak</a:t>
            </a:r>
            <a:r>
              <a:rPr lang="en-US" dirty="0" smtClean="0"/>
              <a:t> </a:t>
            </a:r>
            <a:r>
              <a:rPr lang="en-US" dirty="0" err="1" smtClean="0"/>
              <a:t>ada</a:t>
            </a:r>
            <a:r>
              <a:rPr lang="en-US" dirty="0" smtClean="0"/>
              <a:t> </a:t>
            </a:r>
            <a:r>
              <a:rPr lang="en-US" dirty="0" err="1" smtClean="0"/>
              <a:t>informasi</a:t>
            </a:r>
            <a:r>
              <a:rPr lang="en-US" dirty="0" smtClean="0"/>
              <a:t> network </a:t>
            </a:r>
            <a:r>
              <a:rPr lang="en-US" dirty="0" err="1" smtClean="0"/>
              <a:t>tujuan</a:t>
            </a:r>
            <a:r>
              <a:rPr lang="en-US" dirty="0" smtClean="0"/>
              <a:t> </a:t>
            </a:r>
            <a:r>
              <a:rPr lang="en-US" dirty="0" err="1" smtClean="0"/>
              <a:t>pada</a:t>
            </a:r>
            <a:r>
              <a:rPr lang="en-US" dirty="0" smtClean="0"/>
              <a:t> </a:t>
            </a:r>
            <a:r>
              <a:rPr lang="en-US" dirty="0" err="1" smtClean="0"/>
              <a:t>tabel</a:t>
            </a:r>
            <a:r>
              <a:rPr lang="en-US" dirty="0" smtClean="0"/>
              <a:t> routing, </a:t>
            </a:r>
            <a:r>
              <a:rPr lang="en-US" dirty="0" err="1" smtClean="0"/>
              <a:t>tapi</a:t>
            </a:r>
            <a:r>
              <a:rPr lang="en-US" dirty="0" smtClean="0"/>
              <a:t> router </a:t>
            </a:r>
            <a:r>
              <a:rPr lang="en-US" dirty="0" err="1" smtClean="0"/>
              <a:t>memiliki</a:t>
            </a:r>
            <a:r>
              <a:rPr lang="en-US" dirty="0" smtClean="0"/>
              <a:t> </a:t>
            </a:r>
            <a:r>
              <a:rPr lang="en-US" dirty="0" err="1" smtClean="0"/>
              <a:t>informasi</a:t>
            </a:r>
            <a:r>
              <a:rPr lang="en-US" dirty="0" smtClean="0"/>
              <a:t> default route.</a:t>
            </a:r>
          </a:p>
          <a:p>
            <a:pPr lvl="1"/>
            <a:r>
              <a:rPr lang="en-US" dirty="0" err="1" smtClean="0"/>
              <a:t>Paket</a:t>
            </a:r>
            <a:r>
              <a:rPr lang="en-US" dirty="0" smtClean="0"/>
              <a:t> </a:t>
            </a:r>
            <a:r>
              <a:rPr lang="en-US" dirty="0" err="1" smtClean="0"/>
              <a:t>akan</a:t>
            </a:r>
            <a:r>
              <a:rPr lang="en-US" dirty="0" smtClean="0"/>
              <a:t> </a:t>
            </a:r>
            <a:r>
              <a:rPr lang="en-US" dirty="0" err="1" smtClean="0"/>
              <a:t>dikirimkan</a:t>
            </a:r>
            <a:r>
              <a:rPr lang="en-US" dirty="0" smtClean="0"/>
              <a:t> </a:t>
            </a:r>
            <a:r>
              <a:rPr lang="en-US" dirty="0" err="1" smtClean="0"/>
              <a:t>ke</a:t>
            </a:r>
            <a:r>
              <a:rPr lang="en-US" dirty="0" smtClean="0"/>
              <a:t> </a:t>
            </a:r>
            <a:r>
              <a:rPr lang="en-US" dirty="0" smtClean="0">
                <a:solidFill>
                  <a:srgbClr val="FF0000"/>
                </a:solidFill>
              </a:rPr>
              <a:t>next-hop address </a:t>
            </a:r>
            <a:r>
              <a:rPr lang="en-US" dirty="0" err="1" smtClean="0"/>
              <a:t>dari</a:t>
            </a:r>
            <a:r>
              <a:rPr lang="en-US" dirty="0" smtClean="0"/>
              <a:t> </a:t>
            </a:r>
            <a:r>
              <a:rPr lang="en-US" dirty="0" smtClean="0">
                <a:solidFill>
                  <a:srgbClr val="FF0000"/>
                </a:solidFill>
              </a:rPr>
              <a:t>default route</a:t>
            </a:r>
            <a:r>
              <a:rPr lang="en-US" dirty="0" smtClean="0"/>
              <a:t>.</a:t>
            </a:r>
          </a:p>
          <a:p>
            <a:r>
              <a:rPr lang="en-US" dirty="0" err="1" smtClean="0"/>
              <a:t>Jika</a:t>
            </a:r>
            <a:r>
              <a:rPr lang="en-US" dirty="0" smtClean="0"/>
              <a:t> </a:t>
            </a:r>
            <a:r>
              <a:rPr lang="en-US" dirty="0" err="1" smtClean="0"/>
              <a:t>tidak</a:t>
            </a:r>
            <a:r>
              <a:rPr lang="en-US" dirty="0" smtClean="0"/>
              <a:t> </a:t>
            </a:r>
            <a:r>
              <a:rPr lang="en-US" dirty="0" err="1" smtClean="0"/>
              <a:t>ada</a:t>
            </a:r>
            <a:r>
              <a:rPr lang="en-US" dirty="0" smtClean="0"/>
              <a:t> </a:t>
            </a:r>
            <a:r>
              <a:rPr lang="en-US" dirty="0" err="1" smtClean="0"/>
              <a:t>informasi</a:t>
            </a:r>
            <a:r>
              <a:rPr lang="en-US" dirty="0" smtClean="0"/>
              <a:t> network </a:t>
            </a:r>
            <a:r>
              <a:rPr lang="en-US" dirty="0" err="1" smtClean="0"/>
              <a:t>tujuan</a:t>
            </a:r>
            <a:r>
              <a:rPr lang="en-US" dirty="0" smtClean="0"/>
              <a:t> </a:t>
            </a:r>
            <a:r>
              <a:rPr lang="en-US" dirty="0" err="1" smtClean="0"/>
              <a:t>pada</a:t>
            </a:r>
            <a:r>
              <a:rPr lang="en-US" dirty="0" smtClean="0"/>
              <a:t> </a:t>
            </a:r>
            <a:r>
              <a:rPr lang="en-US" dirty="0" err="1" smtClean="0"/>
              <a:t>tabel</a:t>
            </a:r>
            <a:r>
              <a:rPr lang="en-US" dirty="0" smtClean="0"/>
              <a:t> routing </a:t>
            </a:r>
            <a:r>
              <a:rPr lang="en-US" dirty="0" err="1" smtClean="0"/>
              <a:t>dan</a:t>
            </a:r>
            <a:r>
              <a:rPr lang="en-US" dirty="0" smtClean="0"/>
              <a:t> router </a:t>
            </a:r>
            <a:r>
              <a:rPr lang="en-US" dirty="0" err="1" smtClean="0"/>
              <a:t>tidak</a:t>
            </a:r>
            <a:r>
              <a:rPr lang="en-US" dirty="0" smtClean="0"/>
              <a:t> </a:t>
            </a:r>
            <a:r>
              <a:rPr lang="en-US" dirty="0" err="1" smtClean="0"/>
              <a:t>memiliki</a:t>
            </a:r>
            <a:r>
              <a:rPr lang="en-US" dirty="0" smtClean="0"/>
              <a:t> </a:t>
            </a:r>
            <a:r>
              <a:rPr lang="en-US" dirty="0" err="1" smtClean="0"/>
              <a:t>informasi</a:t>
            </a:r>
            <a:r>
              <a:rPr lang="en-US" dirty="0" smtClean="0"/>
              <a:t> default route.</a:t>
            </a:r>
          </a:p>
          <a:p>
            <a:pPr lvl="1"/>
            <a:r>
              <a:rPr lang="en-US" dirty="0" err="1" smtClean="0"/>
              <a:t>Paket</a:t>
            </a:r>
            <a:r>
              <a:rPr lang="en-US" dirty="0" smtClean="0"/>
              <a:t> </a:t>
            </a:r>
            <a:r>
              <a:rPr lang="en-US" dirty="0" err="1" smtClean="0"/>
              <a:t>akan</a:t>
            </a:r>
            <a:r>
              <a:rPr lang="en-US" dirty="0" smtClean="0"/>
              <a:t> </a:t>
            </a:r>
            <a:r>
              <a:rPr lang="en-US" dirty="0" err="1" smtClean="0"/>
              <a:t>di</a:t>
            </a:r>
            <a:r>
              <a:rPr lang="en-US" dirty="0" smtClean="0"/>
              <a:t> </a:t>
            </a:r>
            <a:r>
              <a:rPr lang="en-US" dirty="0" smtClean="0">
                <a:solidFill>
                  <a:srgbClr val="FF0000"/>
                </a:solidFill>
              </a:rPr>
              <a:t>drop</a:t>
            </a:r>
            <a:r>
              <a:rPr lang="en-US" dirty="0" smtClean="0"/>
              <a:t>.</a:t>
            </a:r>
          </a:p>
          <a:p>
            <a:r>
              <a:rPr lang="en-US" dirty="0" smtClean="0"/>
              <a:t>Router </a:t>
            </a:r>
            <a:r>
              <a:rPr lang="en-US" dirty="0" err="1" smtClean="0"/>
              <a:t>meng-enkapsulasi</a:t>
            </a:r>
            <a:r>
              <a:rPr lang="en-US" dirty="0" smtClean="0"/>
              <a:t> </a:t>
            </a:r>
            <a:r>
              <a:rPr lang="en-US" dirty="0" err="1" smtClean="0"/>
              <a:t>ulang</a:t>
            </a:r>
            <a:r>
              <a:rPr lang="en-US" dirty="0" smtClean="0"/>
              <a:t> </a:t>
            </a:r>
            <a:r>
              <a:rPr lang="en-US" dirty="0" err="1" smtClean="0"/>
              <a:t>paket</a:t>
            </a:r>
            <a:r>
              <a:rPr lang="en-US" dirty="0" smtClean="0"/>
              <a:t> </a:t>
            </a:r>
            <a:r>
              <a:rPr lang="en-US" dirty="0" err="1" smtClean="0"/>
              <a:t>sebelum</a:t>
            </a:r>
            <a:r>
              <a:rPr lang="en-US" dirty="0" smtClean="0"/>
              <a:t> </a:t>
            </a:r>
            <a:r>
              <a:rPr lang="en-US" dirty="0" err="1" smtClean="0"/>
              <a:t>melakukan</a:t>
            </a:r>
            <a:r>
              <a:rPr lang="en-US" dirty="0" smtClean="0"/>
              <a:t> forwarding </a:t>
            </a:r>
            <a:r>
              <a:rPr lang="en-US" dirty="0" err="1" smtClean="0"/>
              <a:t>ke</a:t>
            </a:r>
            <a:r>
              <a:rPr lang="en-US" dirty="0" smtClean="0"/>
              <a:t> next-hop address.</a:t>
            </a:r>
            <a:endParaRPr lang="en-US" dirty="0"/>
          </a:p>
        </p:txBody>
      </p:sp>
    </p:spTree>
    <p:extLst>
      <p:ext uri="{BB962C8B-B14F-4D97-AF65-F5344CB8AC3E}">
        <p14:creationId xmlns:p14="http://schemas.microsoft.com/office/powerpoint/2010/main" val="28331312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Topologi</a:t>
            </a:r>
            <a:r>
              <a:rPr lang="en-US" dirty="0" smtClean="0"/>
              <a:t> </a:t>
            </a:r>
            <a:r>
              <a:rPr lang="en-US" dirty="0" err="1" smtClean="0"/>
              <a:t>jaringan</a:t>
            </a:r>
            <a:r>
              <a:rPr lang="en-US" dirty="0" smtClean="0"/>
              <a:t> KOMPUTER</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234709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id-ID" dirty="0"/>
          </a:p>
        </p:txBody>
      </p:sp>
      <p:sp>
        <p:nvSpPr>
          <p:cNvPr id="3" name="Content Placeholder 2"/>
          <p:cNvSpPr>
            <a:spLocks noGrp="1"/>
          </p:cNvSpPr>
          <p:nvPr>
            <p:ph idx="1"/>
          </p:nvPr>
        </p:nvSpPr>
        <p:spPr/>
        <p:txBody>
          <a:bodyPr/>
          <a:lstStyle/>
          <a:p>
            <a:r>
              <a:rPr lang="en-US" dirty="0" err="1" smtClean="0"/>
              <a:t>Konsep</a:t>
            </a:r>
            <a:r>
              <a:rPr lang="en-US" dirty="0" smtClean="0"/>
              <a:t> </a:t>
            </a:r>
            <a:r>
              <a:rPr lang="en-US" dirty="0" err="1" smtClean="0"/>
              <a:t>Komunikasi</a:t>
            </a:r>
            <a:r>
              <a:rPr lang="en-US" dirty="0" smtClean="0"/>
              <a:t> Data</a:t>
            </a:r>
          </a:p>
          <a:p>
            <a:r>
              <a:rPr lang="en-US" dirty="0" smtClean="0"/>
              <a:t>Media &amp; </a:t>
            </a:r>
            <a:r>
              <a:rPr lang="en-US" dirty="0" err="1" smtClean="0"/>
              <a:t>Periperal</a:t>
            </a:r>
            <a:r>
              <a:rPr lang="en-US" dirty="0" smtClean="0"/>
              <a:t> </a:t>
            </a:r>
            <a:r>
              <a:rPr lang="en-US" dirty="0" err="1" smtClean="0"/>
              <a:t>Komunikasi</a:t>
            </a:r>
            <a:endParaRPr lang="en-US" dirty="0" smtClean="0"/>
          </a:p>
          <a:p>
            <a:r>
              <a:rPr lang="en-US" dirty="0" err="1" smtClean="0"/>
              <a:t>Jaringan</a:t>
            </a:r>
            <a:r>
              <a:rPr lang="en-US" dirty="0" smtClean="0"/>
              <a:t> &amp; </a:t>
            </a:r>
            <a:r>
              <a:rPr lang="en-US" dirty="0" err="1" smtClean="0"/>
              <a:t>Protokol</a:t>
            </a:r>
            <a:r>
              <a:rPr lang="en-US" dirty="0" smtClean="0"/>
              <a:t> </a:t>
            </a:r>
            <a:r>
              <a:rPr lang="en-US" dirty="0" err="1" smtClean="0"/>
              <a:t>Komunikasi</a:t>
            </a:r>
            <a:endParaRPr lang="en-US" dirty="0" smtClean="0"/>
          </a:p>
          <a:p>
            <a:r>
              <a:rPr lang="en-US" dirty="0" err="1" smtClean="0"/>
              <a:t>Perangkat</a:t>
            </a:r>
            <a:r>
              <a:rPr lang="en-US" dirty="0" smtClean="0"/>
              <a:t> </a:t>
            </a:r>
            <a:r>
              <a:rPr lang="en-US" dirty="0" err="1" smtClean="0"/>
              <a:t>Jaringan</a:t>
            </a:r>
            <a:endParaRPr lang="en-US" dirty="0" smtClean="0"/>
          </a:p>
          <a:p>
            <a:r>
              <a:rPr lang="en-US" dirty="0" err="1" smtClean="0"/>
              <a:t>Topologi</a:t>
            </a:r>
            <a:r>
              <a:rPr lang="en-US" dirty="0" smtClean="0"/>
              <a:t> </a:t>
            </a:r>
            <a:r>
              <a:rPr lang="en-US" dirty="0" err="1" smtClean="0"/>
              <a:t>Jaringan</a:t>
            </a:r>
            <a:r>
              <a:rPr lang="en-US" dirty="0" smtClean="0"/>
              <a:t> </a:t>
            </a:r>
            <a:r>
              <a:rPr lang="en-US" dirty="0" err="1" smtClean="0"/>
              <a:t>Komputer</a:t>
            </a:r>
            <a:endParaRPr lang="en-US" dirty="0" smtClean="0"/>
          </a:p>
          <a:p>
            <a:r>
              <a:rPr lang="en-US" dirty="0" err="1" smtClean="0"/>
              <a:t>Jenis</a:t>
            </a:r>
            <a:r>
              <a:rPr lang="en-US" dirty="0" smtClean="0"/>
              <a:t> </a:t>
            </a:r>
            <a:r>
              <a:rPr lang="en-US" dirty="0" err="1" smtClean="0"/>
              <a:t>Jaringan</a:t>
            </a:r>
            <a:endParaRPr lang="en-US" dirty="0" smtClean="0"/>
          </a:p>
          <a:p>
            <a:endParaRPr lang="en-US" dirty="0" smtClean="0"/>
          </a:p>
          <a:p>
            <a:endParaRPr lang="id-ID" dirty="0"/>
          </a:p>
        </p:txBody>
      </p:sp>
    </p:spTree>
    <p:extLst>
      <p:ext uri="{BB962C8B-B14F-4D97-AF65-F5344CB8AC3E}">
        <p14:creationId xmlns:p14="http://schemas.microsoft.com/office/powerpoint/2010/main" val="40196998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Topologi</a:t>
            </a:r>
            <a:r>
              <a:rPr lang="en-US" dirty="0" smtClean="0"/>
              <a:t> </a:t>
            </a:r>
            <a:r>
              <a:rPr lang="en-US" dirty="0" err="1" smtClean="0"/>
              <a:t>Jaringan</a:t>
            </a:r>
            <a:r>
              <a:rPr lang="en-US" dirty="0" smtClean="0"/>
              <a:t> </a:t>
            </a:r>
            <a:r>
              <a:rPr lang="en-US" dirty="0" err="1" smtClean="0"/>
              <a:t>Komputer</a:t>
            </a:r>
            <a:endParaRPr lang="id-ID" dirty="0"/>
          </a:p>
        </p:txBody>
      </p:sp>
      <p:sp>
        <p:nvSpPr>
          <p:cNvPr id="3" name="Content Placeholder 2"/>
          <p:cNvSpPr>
            <a:spLocks noGrp="1"/>
          </p:cNvSpPr>
          <p:nvPr>
            <p:ph idx="1"/>
          </p:nvPr>
        </p:nvSpPr>
        <p:spPr/>
        <p:txBody>
          <a:bodyPr/>
          <a:lstStyle/>
          <a:p>
            <a:r>
              <a:rPr lang="en-US" dirty="0" err="1" smtClean="0">
                <a:latin typeface="Calibri" pitchFamily="34" charset="0"/>
                <a:cs typeface="Calibri" pitchFamily="34" charset="0"/>
              </a:rPr>
              <a:t>Susunan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jaringan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komputer</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dapat</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diatur</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dalam</a:t>
            </a:r>
            <a:r>
              <a:rPr lang="en-US" dirty="0" smtClean="0">
                <a:latin typeface="Calibri" pitchFamily="34" charset="0"/>
                <a:cs typeface="Calibri" pitchFamily="34" charset="0"/>
              </a:rPr>
              <a:t> </a:t>
            </a:r>
            <a:r>
              <a:rPr lang="en-US" dirty="0" err="1" smtClean="0">
                <a:latin typeface="Calibri" pitchFamily="34" charset="0"/>
                <a:cs typeface="Calibri" pitchFamily="34" charset="0"/>
              </a:rPr>
              <a:t>berbagai</a:t>
            </a:r>
            <a:r>
              <a:rPr lang="en-US" dirty="0" smtClean="0">
                <a:latin typeface="Calibri" pitchFamily="34" charset="0"/>
                <a:cs typeface="Calibri" pitchFamily="34" charset="0"/>
              </a:rPr>
              <a:t> </a:t>
            </a:r>
            <a:r>
              <a:rPr lang="en-US" dirty="0" err="1" smtClean="0">
                <a:latin typeface="Calibri" pitchFamily="34" charset="0"/>
                <a:cs typeface="Calibri" pitchFamily="34" charset="0"/>
              </a:rPr>
              <a:t>bentuk</a:t>
            </a:r>
            <a:r>
              <a:rPr lang="en-US" dirty="0" smtClean="0">
                <a:latin typeface="Calibri" pitchFamily="34" charset="0"/>
                <a:cs typeface="Calibri" pitchFamily="34" charset="0"/>
              </a:rPr>
              <a:t> yang </a:t>
            </a:r>
            <a:r>
              <a:rPr lang="en-US" dirty="0" err="1" smtClean="0">
                <a:latin typeface="Calibri" pitchFamily="34" charset="0"/>
                <a:cs typeface="Calibri" pitchFamily="34" charset="0"/>
              </a:rPr>
              <a:t>disebut</a:t>
            </a:r>
            <a:r>
              <a:rPr lang="en-US" dirty="0" smtClean="0">
                <a:latin typeface="Calibri" pitchFamily="34" charset="0"/>
                <a:cs typeface="Calibri" pitchFamily="34" charset="0"/>
              </a:rPr>
              <a:t> </a:t>
            </a:r>
            <a:r>
              <a:rPr lang="en-US" dirty="0" err="1" smtClean="0">
                <a:latin typeface="Calibri" pitchFamily="34" charset="0"/>
                <a:cs typeface="Calibri" pitchFamily="34" charset="0"/>
              </a:rPr>
              <a:t>dengan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topologi</a:t>
            </a:r>
            <a:endParaRPr lang="en-US" dirty="0" smtClean="0">
              <a:latin typeface="Calibri" pitchFamily="34" charset="0"/>
              <a:cs typeface="Calibri" pitchFamily="34" charset="0"/>
            </a:endParaRPr>
          </a:p>
          <a:p>
            <a:r>
              <a:rPr lang="en-US" dirty="0" err="1" smtClean="0">
                <a:latin typeface="Calibri" pitchFamily="34" charset="0"/>
                <a:cs typeface="Calibri" pitchFamily="34" charset="0"/>
              </a:rPr>
              <a:t>Topologi</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dasar</a:t>
            </a:r>
            <a:r>
              <a:rPr lang="en-US" dirty="0" smtClean="0">
                <a:latin typeface="Calibri" pitchFamily="34" charset="0"/>
                <a:cs typeface="Calibri" pitchFamily="34" charset="0"/>
              </a:rPr>
              <a:t> </a:t>
            </a:r>
            <a:r>
              <a:rPr lang="en-US" dirty="0" err="1" smtClean="0">
                <a:latin typeface="Calibri" pitchFamily="34" charset="0"/>
                <a:cs typeface="Calibri" pitchFamily="34" charset="0"/>
              </a:rPr>
              <a:t>jaringan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komputer</a:t>
            </a:r>
            <a:r>
              <a:rPr lang="en-US" dirty="0" smtClean="0">
                <a:latin typeface="Calibri" pitchFamily="34" charset="0"/>
                <a:cs typeface="Calibri" pitchFamily="34" charset="0"/>
              </a:rPr>
              <a:t> :</a:t>
            </a:r>
          </a:p>
          <a:p>
            <a:pPr lvl="1">
              <a:buFontTx/>
              <a:buChar char="-"/>
            </a:pPr>
            <a:r>
              <a:rPr lang="en-US" dirty="0" smtClean="0">
                <a:latin typeface="Calibri" pitchFamily="34" charset="0"/>
                <a:cs typeface="Calibri" pitchFamily="34" charset="0"/>
              </a:rPr>
              <a:t>Bus network</a:t>
            </a:r>
          </a:p>
          <a:p>
            <a:pPr lvl="1">
              <a:buFontTx/>
              <a:buChar char="-"/>
            </a:pPr>
            <a:r>
              <a:rPr lang="en-US" dirty="0" smtClean="0">
                <a:latin typeface="Calibri" pitchFamily="34" charset="0"/>
                <a:cs typeface="Calibri" pitchFamily="34" charset="0"/>
              </a:rPr>
              <a:t>Ring network</a:t>
            </a:r>
          </a:p>
          <a:p>
            <a:pPr lvl="1">
              <a:buFontTx/>
              <a:buChar char="-"/>
            </a:pPr>
            <a:r>
              <a:rPr lang="en-US" dirty="0" smtClean="0">
                <a:latin typeface="Calibri" pitchFamily="34" charset="0"/>
                <a:cs typeface="Calibri" pitchFamily="34" charset="0"/>
              </a:rPr>
              <a:t>Star network</a:t>
            </a:r>
          </a:p>
          <a:p>
            <a:pPr lvl="1">
              <a:buNone/>
            </a:pPr>
            <a:endParaRPr lang="id-ID" dirty="0">
              <a:latin typeface="Calibri" pitchFamily="34" charset="0"/>
              <a:cs typeface="Calibri" pitchFamily="34" charset="0"/>
            </a:endParaRPr>
          </a:p>
        </p:txBody>
      </p:sp>
    </p:spTree>
    <p:extLst>
      <p:ext uri="{BB962C8B-B14F-4D97-AF65-F5344CB8AC3E}">
        <p14:creationId xmlns:p14="http://schemas.microsoft.com/office/powerpoint/2010/main" val="33030809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 Network</a:t>
            </a:r>
            <a:endParaRPr lang="id-ID" dirty="0"/>
          </a:p>
        </p:txBody>
      </p:sp>
      <p:sp>
        <p:nvSpPr>
          <p:cNvPr id="3" name="Content Placeholder 2"/>
          <p:cNvSpPr>
            <a:spLocks noGrp="1"/>
          </p:cNvSpPr>
          <p:nvPr>
            <p:ph idx="1"/>
          </p:nvPr>
        </p:nvSpPr>
        <p:spPr/>
        <p:txBody>
          <a:bodyPr/>
          <a:lstStyle/>
          <a:p>
            <a:r>
              <a:rPr lang="en-US" sz="2400" dirty="0" err="1">
                <a:latin typeface="Calibri" pitchFamily="34" charset="0"/>
                <a:cs typeface="Calibri" pitchFamily="34" charset="0"/>
              </a:rPr>
              <a:t>Semua</a:t>
            </a:r>
            <a:r>
              <a:rPr lang="en-US" sz="2400" dirty="0">
                <a:latin typeface="Calibri" pitchFamily="34" charset="0"/>
                <a:cs typeface="Calibri" pitchFamily="34" charset="0"/>
              </a:rPr>
              <a:t> node </a:t>
            </a:r>
            <a:r>
              <a:rPr lang="en-US" sz="2400" dirty="0" err="1">
                <a:latin typeface="Calibri" pitchFamily="34" charset="0"/>
                <a:cs typeface="Calibri" pitchFamily="34" charset="0"/>
              </a:rPr>
              <a:t>dihubungkan</a:t>
            </a:r>
            <a:r>
              <a:rPr lang="en-US" sz="2400" dirty="0">
                <a:latin typeface="Calibri" pitchFamily="34" charset="0"/>
                <a:cs typeface="Calibri" pitchFamily="34" charset="0"/>
              </a:rPr>
              <a:t> </a:t>
            </a:r>
            <a:r>
              <a:rPr lang="en-US" sz="2400" dirty="0" err="1">
                <a:latin typeface="Calibri" pitchFamily="34" charset="0"/>
                <a:cs typeface="Calibri" pitchFamily="34" charset="0"/>
              </a:rPr>
              <a:t>ke</a:t>
            </a:r>
            <a:r>
              <a:rPr lang="en-US" sz="2400" dirty="0">
                <a:latin typeface="Calibri" pitchFamily="34" charset="0"/>
                <a:cs typeface="Calibri" pitchFamily="34" charset="0"/>
              </a:rPr>
              <a:t> </a:t>
            </a:r>
            <a:r>
              <a:rPr lang="en-US" sz="2400" dirty="0" err="1">
                <a:latin typeface="Calibri" pitchFamily="34" charset="0"/>
                <a:cs typeface="Calibri" pitchFamily="34" charset="0"/>
              </a:rPr>
              <a:t>kabel</a:t>
            </a:r>
            <a:r>
              <a:rPr lang="en-US" sz="2400" dirty="0">
                <a:latin typeface="Calibri" pitchFamily="34" charset="0"/>
                <a:cs typeface="Calibri" pitchFamily="34" charset="0"/>
              </a:rPr>
              <a:t> </a:t>
            </a:r>
            <a:r>
              <a:rPr lang="en-US" sz="2400" dirty="0" err="1">
                <a:latin typeface="Calibri" pitchFamily="34" charset="0"/>
                <a:cs typeface="Calibri" pitchFamily="34" charset="0"/>
              </a:rPr>
              <a:t>tunggal</a:t>
            </a:r>
            <a:r>
              <a:rPr lang="en-US" sz="2400" dirty="0">
                <a:latin typeface="Calibri" pitchFamily="34" charset="0"/>
                <a:cs typeface="Calibri" pitchFamily="34" charset="0"/>
              </a:rPr>
              <a:t> yang </a:t>
            </a:r>
            <a:r>
              <a:rPr lang="en-US" sz="2400" dirty="0" err="1">
                <a:latin typeface="Calibri" pitchFamily="34" charset="0"/>
                <a:cs typeface="Calibri" pitchFamily="34" charset="0"/>
              </a:rPr>
              <a:t>disebut</a:t>
            </a:r>
            <a:r>
              <a:rPr lang="en-US" sz="2400" dirty="0">
                <a:latin typeface="Calibri" pitchFamily="34" charset="0"/>
                <a:cs typeface="Calibri" pitchFamily="34" charset="0"/>
              </a:rPr>
              <a:t> “bus” yang </a:t>
            </a:r>
            <a:r>
              <a:rPr lang="en-US" sz="2400" dirty="0" err="1">
                <a:latin typeface="Calibri" pitchFamily="34" charset="0"/>
                <a:cs typeface="Calibri" pitchFamily="34" charset="0"/>
              </a:rPr>
              <a:t>mempunyai</a:t>
            </a:r>
            <a:r>
              <a:rPr lang="en-US" sz="2400" dirty="0">
                <a:latin typeface="Calibri" pitchFamily="34" charset="0"/>
                <a:cs typeface="Calibri" pitchFamily="34" charset="0"/>
              </a:rPr>
              <a:t> </a:t>
            </a:r>
            <a:r>
              <a:rPr lang="en-US" sz="2400" dirty="0" err="1">
                <a:latin typeface="Calibri" pitchFamily="34" charset="0"/>
                <a:cs typeface="Calibri" pitchFamily="34" charset="0"/>
              </a:rPr>
              <a:t>dua</a:t>
            </a:r>
            <a:r>
              <a:rPr lang="en-US" sz="2400" dirty="0">
                <a:latin typeface="Calibri" pitchFamily="34" charset="0"/>
                <a:cs typeface="Calibri" pitchFamily="34" charset="0"/>
              </a:rPr>
              <a:t> </a:t>
            </a:r>
            <a:r>
              <a:rPr lang="en-US" sz="2400" dirty="0" err="1">
                <a:latin typeface="Calibri" pitchFamily="34" charset="0"/>
                <a:cs typeface="Calibri" pitchFamily="34" charset="0"/>
              </a:rPr>
              <a:t>buah</a:t>
            </a:r>
            <a:r>
              <a:rPr lang="en-US" sz="2400" dirty="0">
                <a:latin typeface="Calibri" pitchFamily="34" charset="0"/>
                <a:cs typeface="Calibri" pitchFamily="34" charset="0"/>
              </a:rPr>
              <a:t> “endpoint”</a:t>
            </a:r>
          </a:p>
          <a:p>
            <a:r>
              <a:rPr lang="en-US" sz="2400" dirty="0" err="1">
                <a:latin typeface="Calibri" pitchFamily="34" charset="0"/>
                <a:cs typeface="Calibri" pitchFamily="34" charset="0"/>
              </a:rPr>
              <a:t>Setiap</a:t>
            </a:r>
            <a:r>
              <a:rPr lang="en-US" sz="2400" dirty="0">
                <a:latin typeface="Calibri" pitchFamily="34" charset="0"/>
                <a:cs typeface="Calibri" pitchFamily="34" charset="0"/>
              </a:rPr>
              <a:t> </a:t>
            </a:r>
            <a:r>
              <a:rPr lang="en-US" sz="2400" dirty="0" err="1">
                <a:latin typeface="Calibri" pitchFamily="34" charset="0"/>
                <a:cs typeface="Calibri" pitchFamily="34" charset="0"/>
              </a:rPr>
              <a:t>perangkat</a:t>
            </a:r>
            <a:r>
              <a:rPr lang="en-US" sz="2400" dirty="0">
                <a:latin typeface="Calibri" pitchFamily="34" charset="0"/>
                <a:cs typeface="Calibri" pitchFamily="34" charset="0"/>
              </a:rPr>
              <a:t> </a:t>
            </a:r>
            <a:r>
              <a:rPr lang="en-US" sz="2400" dirty="0" err="1">
                <a:latin typeface="Calibri" pitchFamily="34" charset="0"/>
                <a:cs typeface="Calibri" pitchFamily="34" charset="0"/>
              </a:rPr>
              <a:t>komunikasi</a:t>
            </a:r>
            <a:r>
              <a:rPr lang="en-US" sz="2400" dirty="0">
                <a:latin typeface="Calibri" pitchFamily="34" charset="0"/>
                <a:cs typeface="Calibri" pitchFamily="34" charset="0"/>
              </a:rPr>
              <a:t> </a:t>
            </a:r>
            <a:r>
              <a:rPr lang="en-US" sz="2400" dirty="0" err="1">
                <a:latin typeface="Calibri" pitchFamily="34" charset="0"/>
                <a:cs typeface="Calibri" pitchFamily="34" charset="0"/>
              </a:rPr>
              <a:t>pada</a:t>
            </a:r>
            <a:r>
              <a:rPr lang="en-US" sz="2400" dirty="0">
                <a:latin typeface="Calibri" pitchFamily="34" charset="0"/>
                <a:cs typeface="Calibri" pitchFamily="34" charset="0"/>
              </a:rPr>
              <a:t> </a:t>
            </a:r>
            <a:r>
              <a:rPr lang="en-US" sz="2400" dirty="0" err="1">
                <a:latin typeface="Calibri" pitchFamily="34" charset="0"/>
                <a:cs typeface="Calibri" pitchFamily="34" charset="0"/>
              </a:rPr>
              <a:t>jaringan</a:t>
            </a:r>
            <a:r>
              <a:rPr lang="en-US" sz="2400" dirty="0">
                <a:latin typeface="Calibri" pitchFamily="34" charset="0"/>
                <a:cs typeface="Calibri" pitchFamily="34" charset="0"/>
              </a:rPr>
              <a:t> </a:t>
            </a:r>
            <a:r>
              <a:rPr lang="en-US" sz="2400" dirty="0" err="1">
                <a:latin typeface="Calibri" pitchFamily="34" charset="0"/>
                <a:cs typeface="Calibri" pitchFamily="34" charset="0"/>
              </a:rPr>
              <a:t>mengirimkan</a:t>
            </a:r>
            <a:r>
              <a:rPr lang="en-US" sz="2400" dirty="0">
                <a:latin typeface="Calibri" pitchFamily="34" charset="0"/>
                <a:cs typeface="Calibri" pitchFamily="34" charset="0"/>
              </a:rPr>
              <a:t> </a:t>
            </a:r>
            <a:r>
              <a:rPr lang="en-US" sz="2400" dirty="0" err="1">
                <a:latin typeface="Calibri" pitchFamily="34" charset="0"/>
                <a:cs typeface="Calibri" pitchFamily="34" charset="0"/>
              </a:rPr>
              <a:t>pesan</a:t>
            </a:r>
            <a:r>
              <a:rPr lang="en-US" sz="2400" dirty="0">
                <a:latin typeface="Calibri" pitchFamily="34" charset="0"/>
                <a:cs typeface="Calibri" pitchFamily="34" charset="0"/>
              </a:rPr>
              <a:t> </a:t>
            </a:r>
            <a:r>
              <a:rPr lang="en-US" sz="2400" dirty="0" err="1">
                <a:latin typeface="Calibri" pitchFamily="34" charset="0"/>
                <a:cs typeface="Calibri" pitchFamily="34" charset="0"/>
              </a:rPr>
              <a:t>elektronik</a:t>
            </a:r>
            <a:r>
              <a:rPr lang="en-US" sz="2400" dirty="0">
                <a:latin typeface="Calibri" pitchFamily="34" charset="0"/>
                <a:cs typeface="Calibri" pitchFamily="34" charset="0"/>
              </a:rPr>
              <a:t> </a:t>
            </a:r>
            <a:r>
              <a:rPr lang="en-US" sz="2400" dirty="0" err="1">
                <a:latin typeface="Calibri" pitchFamily="34" charset="0"/>
                <a:cs typeface="Calibri" pitchFamily="34" charset="0"/>
              </a:rPr>
              <a:t>ke</a:t>
            </a:r>
            <a:r>
              <a:rPr lang="en-US" sz="2400" dirty="0">
                <a:latin typeface="Calibri" pitchFamily="34" charset="0"/>
                <a:cs typeface="Calibri" pitchFamily="34" charset="0"/>
              </a:rPr>
              <a:t> </a:t>
            </a:r>
            <a:r>
              <a:rPr lang="en-US" sz="2400" dirty="0" err="1">
                <a:latin typeface="Calibri" pitchFamily="34" charset="0"/>
                <a:cs typeface="Calibri" pitchFamily="34" charset="0"/>
              </a:rPr>
              <a:t>perangkat</a:t>
            </a:r>
            <a:r>
              <a:rPr lang="en-US" sz="2400" dirty="0">
                <a:latin typeface="Calibri" pitchFamily="34" charset="0"/>
                <a:cs typeface="Calibri" pitchFamily="34" charset="0"/>
              </a:rPr>
              <a:t> </a:t>
            </a:r>
            <a:r>
              <a:rPr lang="en-US" sz="2400" dirty="0" err="1">
                <a:latin typeface="Calibri" pitchFamily="34" charset="0"/>
                <a:cs typeface="Calibri" pitchFamily="34" charset="0"/>
              </a:rPr>
              <a:t>lainnya</a:t>
            </a:r>
            <a:endParaRPr lang="id-ID" sz="2400" dirty="0">
              <a:latin typeface="Calibri" pitchFamily="34" charset="0"/>
              <a:cs typeface="Calibri" pitchFamily="34" charset="0"/>
            </a:endParaRPr>
          </a:p>
        </p:txBody>
      </p:sp>
      <p:pic>
        <p:nvPicPr>
          <p:cNvPr id="4" name="Picture 3"/>
          <p:cNvPicPr>
            <a:picLocks noChangeAspect="1" noChangeArrowheads="1"/>
          </p:cNvPicPr>
          <p:nvPr/>
        </p:nvPicPr>
        <p:blipFill>
          <a:blip r:embed="rId2" cstate="print"/>
          <a:srcRect/>
          <a:stretch>
            <a:fillRect/>
          </a:stretch>
        </p:blipFill>
        <p:spPr bwMode="auto">
          <a:xfrm>
            <a:off x="3359696" y="3214686"/>
            <a:ext cx="5467350" cy="2933700"/>
          </a:xfrm>
          <a:prstGeom prst="rect">
            <a:avLst/>
          </a:prstGeom>
          <a:noFill/>
          <a:ln w="9525">
            <a:noFill/>
            <a:miter lim="800000"/>
            <a:headEnd/>
            <a:tailEnd/>
          </a:ln>
        </p:spPr>
      </p:pic>
    </p:spTree>
    <p:extLst>
      <p:ext uri="{BB962C8B-B14F-4D97-AF65-F5344CB8AC3E}">
        <p14:creationId xmlns:p14="http://schemas.microsoft.com/office/powerpoint/2010/main" val="27487464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Ring Network</a:t>
            </a:r>
            <a:endParaRPr lang="id-ID" dirty="0"/>
          </a:p>
        </p:txBody>
      </p:sp>
      <p:sp>
        <p:nvSpPr>
          <p:cNvPr id="3" name="Content Placeholder 2"/>
          <p:cNvSpPr>
            <a:spLocks noGrp="1"/>
          </p:cNvSpPr>
          <p:nvPr>
            <p:ph idx="1"/>
          </p:nvPr>
        </p:nvSpPr>
        <p:spPr/>
        <p:txBody>
          <a:bodyPr/>
          <a:lstStyle/>
          <a:p>
            <a:r>
              <a:rPr lang="en-US" sz="2400" dirty="0" err="1">
                <a:latin typeface="Calibri" pitchFamily="34" charset="0"/>
                <a:cs typeface="Calibri" pitchFamily="34" charset="0"/>
              </a:rPr>
              <a:t>Semua</a:t>
            </a:r>
            <a:r>
              <a:rPr lang="en-US" sz="2400" dirty="0">
                <a:latin typeface="Calibri" pitchFamily="34" charset="0"/>
                <a:cs typeface="Calibri" pitchFamily="34" charset="0"/>
              </a:rPr>
              <a:t> </a:t>
            </a:r>
            <a:r>
              <a:rPr lang="en-US" sz="2400" dirty="0" err="1">
                <a:latin typeface="Calibri" pitchFamily="34" charset="0"/>
                <a:cs typeface="Calibri" pitchFamily="34" charset="0"/>
              </a:rPr>
              <a:t>komputer</a:t>
            </a:r>
            <a:r>
              <a:rPr lang="en-US" sz="2400" dirty="0">
                <a:latin typeface="Calibri" pitchFamily="34" charset="0"/>
                <a:cs typeface="Calibri" pitchFamily="34" charset="0"/>
              </a:rPr>
              <a:t> </a:t>
            </a:r>
            <a:r>
              <a:rPr lang="en-US" sz="2400" dirty="0" err="1">
                <a:latin typeface="Calibri" pitchFamily="34" charset="0"/>
                <a:cs typeface="Calibri" pitchFamily="34" charset="0"/>
              </a:rPr>
              <a:t>dan</a:t>
            </a:r>
            <a:r>
              <a:rPr lang="en-US" sz="2400" dirty="0">
                <a:latin typeface="Calibri" pitchFamily="34" charset="0"/>
                <a:cs typeface="Calibri" pitchFamily="34" charset="0"/>
              </a:rPr>
              <a:t> </a:t>
            </a:r>
            <a:r>
              <a:rPr lang="en-US" sz="2400" dirty="0" err="1">
                <a:latin typeface="Calibri" pitchFamily="34" charset="0"/>
                <a:cs typeface="Calibri" pitchFamily="34" charset="0"/>
              </a:rPr>
              <a:t>perangkat</a:t>
            </a:r>
            <a:r>
              <a:rPr lang="en-US" sz="2400" dirty="0">
                <a:latin typeface="Calibri" pitchFamily="34" charset="0"/>
                <a:cs typeface="Calibri" pitchFamily="34" charset="0"/>
              </a:rPr>
              <a:t> </a:t>
            </a:r>
            <a:r>
              <a:rPr lang="en-US" sz="2400" dirty="0" err="1">
                <a:latin typeface="Calibri" pitchFamily="34" charset="0"/>
                <a:cs typeface="Calibri" pitchFamily="34" charset="0"/>
              </a:rPr>
              <a:t>komunikasi</a:t>
            </a:r>
            <a:r>
              <a:rPr lang="en-US" sz="2400" dirty="0">
                <a:latin typeface="Calibri" pitchFamily="34" charset="0"/>
                <a:cs typeface="Calibri" pitchFamily="34" charset="0"/>
              </a:rPr>
              <a:t> </a:t>
            </a:r>
            <a:r>
              <a:rPr lang="en-US" sz="2400" dirty="0" err="1">
                <a:latin typeface="Calibri" pitchFamily="34" charset="0"/>
                <a:cs typeface="Calibri" pitchFamily="34" charset="0"/>
              </a:rPr>
              <a:t>dihubungkan</a:t>
            </a:r>
            <a:r>
              <a:rPr lang="en-US" sz="2400" dirty="0">
                <a:latin typeface="Calibri" pitchFamily="34" charset="0"/>
                <a:cs typeface="Calibri" pitchFamily="34" charset="0"/>
              </a:rPr>
              <a:t> </a:t>
            </a:r>
            <a:r>
              <a:rPr lang="en-US" sz="2400" dirty="0" err="1">
                <a:latin typeface="Calibri" pitchFamily="34" charset="0"/>
                <a:cs typeface="Calibri" pitchFamily="34" charset="0"/>
              </a:rPr>
              <a:t>satu</a:t>
            </a:r>
            <a:r>
              <a:rPr lang="en-US" sz="2400" dirty="0">
                <a:latin typeface="Calibri" pitchFamily="34" charset="0"/>
                <a:cs typeface="Calibri" pitchFamily="34" charset="0"/>
              </a:rPr>
              <a:t> </a:t>
            </a:r>
            <a:r>
              <a:rPr lang="en-US" sz="2400" dirty="0" err="1">
                <a:latin typeface="Calibri" pitchFamily="34" charset="0"/>
                <a:cs typeface="Calibri" pitchFamily="34" charset="0"/>
              </a:rPr>
              <a:t>kesinambungan</a:t>
            </a:r>
            <a:endParaRPr lang="en-US" sz="2400" dirty="0">
              <a:latin typeface="Calibri" pitchFamily="34" charset="0"/>
              <a:cs typeface="Calibri" pitchFamily="34" charset="0"/>
            </a:endParaRPr>
          </a:p>
          <a:p>
            <a:r>
              <a:rPr lang="en-US" sz="2400" dirty="0" err="1">
                <a:latin typeface="Calibri" pitchFamily="34" charset="0"/>
                <a:cs typeface="Calibri" pitchFamily="34" charset="0"/>
              </a:rPr>
              <a:t>Tidak</a:t>
            </a:r>
            <a:r>
              <a:rPr lang="en-US" sz="2400" dirty="0">
                <a:latin typeface="Calibri" pitchFamily="34" charset="0"/>
                <a:cs typeface="Calibri" pitchFamily="34" charset="0"/>
              </a:rPr>
              <a:t> </a:t>
            </a:r>
            <a:r>
              <a:rPr lang="en-US" sz="2400" dirty="0" err="1">
                <a:latin typeface="Calibri" pitchFamily="34" charset="0"/>
                <a:cs typeface="Calibri" pitchFamily="34" charset="0"/>
              </a:rPr>
              <a:t>terdapat</a:t>
            </a:r>
            <a:r>
              <a:rPr lang="en-US" sz="2400" dirty="0">
                <a:latin typeface="Calibri" pitchFamily="34" charset="0"/>
                <a:cs typeface="Calibri" pitchFamily="34" charset="0"/>
              </a:rPr>
              <a:t> endpoint</a:t>
            </a:r>
            <a:endParaRPr lang="id-ID" sz="2400" dirty="0">
              <a:latin typeface="Calibri" pitchFamily="34" charset="0"/>
              <a:cs typeface="Calibri"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5595934" y="2513384"/>
            <a:ext cx="4934922" cy="3773137"/>
          </a:xfrm>
          <a:prstGeom prst="rect">
            <a:avLst/>
          </a:prstGeom>
          <a:noFill/>
          <a:ln w="9525">
            <a:noFill/>
            <a:miter lim="800000"/>
            <a:headEnd/>
            <a:tailEnd/>
          </a:ln>
        </p:spPr>
      </p:pic>
    </p:spTree>
    <p:extLst>
      <p:ext uri="{BB962C8B-B14F-4D97-AF65-F5344CB8AC3E}">
        <p14:creationId xmlns:p14="http://schemas.microsoft.com/office/powerpoint/2010/main" val="530489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Network</a:t>
            </a:r>
            <a:endParaRPr lang="id-ID" dirty="0"/>
          </a:p>
        </p:txBody>
      </p:sp>
      <p:sp>
        <p:nvSpPr>
          <p:cNvPr id="3" name="Content Placeholder 2"/>
          <p:cNvSpPr>
            <a:spLocks noGrp="1"/>
          </p:cNvSpPr>
          <p:nvPr>
            <p:ph idx="1"/>
          </p:nvPr>
        </p:nvSpPr>
        <p:spPr/>
        <p:txBody>
          <a:bodyPr/>
          <a:lstStyle/>
          <a:p>
            <a:r>
              <a:rPr lang="en-US" sz="2400" dirty="0" err="1">
                <a:latin typeface="Calibri" pitchFamily="34" charset="0"/>
                <a:cs typeface="Calibri" pitchFamily="34" charset="0"/>
              </a:rPr>
              <a:t>Semua</a:t>
            </a:r>
            <a:r>
              <a:rPr lang="en-US" sz="2400" dirty="0">
                <a:latin typeface="Calibri" pitchFamily="34" charset="0"/>
                <a:cs typeface="Calibri" pitchFamily="34" charset="0"/>
              </a:rPr>
              <a:t> </a:t>
            </a:r>
            <a:r>
              <a:rPr lang="en-US" sz="2400" dirty="0" err="1">
                <a:latin typeface="Calibri" pitchFamily="34" charset="0"/>
                <a:cs typeface="Calibri" pitchFamily="34" charset="0"/>
              </a:rPr>
              <a:t>komputer</a:t>
            </a:r>
            <a:r>
              <a:rPr lang="en-US" sz="2400" dirty="0">
                <a:latin typeface="Calibri" pitchFamily="34" charset="0"/>
                <a:cs typeface="Calibri" pitchFamily="34" charset="0"/>
              </a:rPr>
              <a:t> </a:t>
            </a:r>
            <a:r>
              <a:rPr lang="en-US" sz="2400" dirty="0" err="1">
                <a:latin typeface="Calibri" pitchFamily="34" charset="0"/>
                <a:cs typeface="Calibri" pitchFamily="34" charset="0"/>
              </a:rPr>
              <a:t>dan</a:t>
            </a:r>
            <a:r>
              <a:rPr lang="en-US" sz="2400" dirty="0">
                <a:latin typeface="Calibri" pitchFamily="34" charset="0"/>
                <a:cs typeface="Calibri" pitchFamily="34" charset="0"/>
              </a:rPr>
              <a:t> </a:t>
            </a:r>
            <a:r>
              <a:rPr lang="en-US" sz="2400" dirty="0" err="1">
                <a:latin typeface="Calibri" pitchFamily="34" charset="0"/>
                <a:cs typeface="Calibri" pitchFamily="34" charset="0"/>
              </a:rPr>
              <a:t>perangkat</a:t>
            </a:r>
            <a:r>
              <a:rPr lang="en-US" sz="2400" dirty="0">
                <a:latin typeface="Calibri" pitchFamily="34" charset="0"/>
                <a:cs typeface="Calibri" pitchFamily="34" charset="0"/>
              </a:rPr>
              <a:t> </a:t>
            </a:r>
            <a:r>
              <a:rPr lang="en-US" sz="2400" dirty="0" err="1">
                <a:latin typeface="Calibri" pitchFamily="34" charset="0"/>
                <a:cs typeface="Calibri" pitchFamily="34" charset="0"/>
              </a:rPr>
              <a:t>komunikasi</a:t>
            </a:r>
            <a:r>
              <a:rPr lang="en-US" sz="2400" dirty="0">
                <a:latin typeface="Calibri" pitchFamily="34" charset="0"/>
                <a:cs typeface="Calibri" pitchFamily="34" charset="0"/>
              </a:rPr>
              <a:t> </a:t>
            </a:r>
            <a:r>
              <a:rPr lang="en-US" sz="2400" dirty="0" err="1">
                <a:latin typeface="Calibri" pitchFamily="34" charset="0"/>
                <a:cs typeface="Calibri" pitchFamily="34" charset="0"/>
              </a:rPr>
              <a:t>dihubungkan</a:t>
            </a:r>
            <a:r>
              <a:rPr lang="en-US" sz="2400" dirty="0">
                <a:latin typeface="Calibri" pitchFamily="34" charset="0"/>
                <a:cs typeface="Calibri" pitchFamily="34" charset="0"/>
              </a:rPr>
              <a:t> </a:t>
            </a:r>
            <a:r>
              <a:rPr lang="en-US" sz="2400" dirty="0" err="1">
                <a:latin typeface="Calibri" pitchFamily="34" charset="0"/>
                <a:cs typeface="Calibri" pitchFamily="34" charset="0"/>
              </a:rPr>
              <a:t>secara</a:t>
            </a:r>
            <a:r>
              <a:rPr lang="en-US" sz="2400" dirty="0">
                <a:latin typeface="Calibri" pitchFamily="34" charset="0"/>
                <a:cs typeface="Calibri" pitchFamily="34" charset="0"/>
              </a:rPr>
              <a:t> </a:t>
            </a:r>
            <a:r>
              <a:rPr lang="en-US" sz="2400" dirty="0" err="1">
                <a:latin typeface="Calibri" pitchFamily="34" charset="0"/>
                <a:cs typeface="Calibri" pitchFamily="34" charset="0"/>
              </a:rPr>
              <a:t>langsung</a:t>
            </a:r>
            <a:r>
              <a:rPr lang="en-US" sz="2400" dirty="0">
                <a:latin typeface="Calibri" pitchFamily="34" charset="0"/>
                <a:cs typeface="Calibri" pitchFamily="34" charset="0"/>
              </a:rPr>
              <a:t> </a:t>
            </a:r>
            <a:r>
              <a:rPr lang="en-US" sz="2400" dirty="0" err="1">
                <a:latin typeface="Calibri" pitchFamily="34" charset="0"/>
                <a:cs typeface="Calibri" pitchFamily="34" charset="0"/>
              </a:rPr>
              <a:t>ke</a:t>
            </a:r>
            <a:r>
              <a:rPr lang="en-US" sz="2400" dirty="0">
                <a:latin typeface="Calibri" pitchFamily="34" charset="0"/>
                <a:cs typeface="Calibri" pitchFamily="34" charset="0"/>
              </a:rPr>
              <a:t> server </a:t>
            </a:r>
            <a:r>
              <a:rPr lang="en-US" sz="2400" dirty="0" err="1">
                <a:latin typeface="Calibri" pitchFamily="34" charset="0"/>
                <a:cs typeface="Calibri" pitchFamily="34" charset="0"/>
              </a:rPr>
              <a:t>utama</a:t>
            </a:r>
            <a:endParaRPr lang="en-US" sz="2400" dirty="0">
              <a:latin typeface="Calibri" pitchFamily="34" charset="0"/>
              <a:cs typeface="Calibri" pitchFamily="34" charset="0"/>
            </a:endParaRPr>
          </a:p>
          <a:p>
            <a:r>
              <a:rPr lang="en-US" sz="2400" dirty="0" err="1">
                <a:latin typeface="Calibri" pitchFamily="34" charset="0"/>
                <a:cs typeface="Calibri" pitchFamily="34" charset="0"/>
              </a:rPr>
              <a:t>Semua</a:t>
            </a:r>
            <a:r>
              <a:rPr lang="en-US" sz="2400" dirty="0">
                <a:latin typeface="Calibri" pitchFamily="34" charset="0"/>
                <a:cs typeface="Calibri" pitchFamily="34" charset="0"/>
              </a:rPr>
              <a:t> </a:t>
            </a:r>
            <a:r>
              <a:rPr lang="en-US" sz="2400" dirty="0" err="1">
                <a:latin typeface="Calibri" pitchFamily="34" charset="0"/>
                <a:cs typeface="Calibri" pitchFamily="34" charset="0"/>
              </a:rPr>
              <a:t>pesan</a:t>
            </a:r>
            <a:r>
              <a:rPr lang="en-US" sz="2400" dirty="0">
                <a:latin typeface="Calibri" pitchFamily="34" charset="0"/>
                <a:cs typeface="Calibri" pitchFamily="34" charset="0"/>
              </a:rPr>
              <a:t> </a:t>
            </a:r>
            <a:r>
              <a:rPr lang="en-US" sz="2400" dirty="0" err="1">
                <a:latin typeface="Calibri" pitchFamily="34" charset="0"/>
                <a:cs typeface="Calibri" pitchFamily="34" charset="0"/>
              </a:rPr>
              <a:t>elektronik</a:t>
            </a:r>
            <a:r>
              <a:rPr lang="en-US" sz="2400" dirty="0">
                <a:latin typeface="Calibri" pitchFamily="34" charset="0"/>
                <a:cs typeface="Calibri" pitchFamily="34" charset="0"/>
              </a:rPr>
              <a:t> </a:t>
            </a:r>
            <a:r>
              <a:rPr lang="en-US" sz="2400" dirty="0" err="1">
                <a:latin typeface="Calibri" pitchFamily="34" charset="0"/>
                <a:cs typeface="Calibri" pitchFamily="34" charset="0"/>
              </a:rPr>
              <a:t>dihubungkan</a:t>
            </a:r>
            <a:r>
              <a:rPr lang="en-US" sz="2400" dirty="0">
                <a:latin typeface="Calibri" pitchFamily="34" charset="0"/>
                <a:cs typeface="Calibri" pitchFamily="34" charset="0"/>
              </a:rPr>
              <a:t> </a:t>
            </a:r>
            <a:r>
              <a:rPr lang="en-US" sz="2400" dirty="0" err="1">
                <a:latin typeface="Calibri" pitchFamily="34" charset="0"/>
                <a:cs typeface="Calibri" pitchFamily="34" charset="0"/>
              </a:rPr>
              <a:t>melalui</a:t>
            </a:r>
            <a:r>
              <a:rPr lang="en-US" sz="2400" dirty="0">
                <a:latin typeface="Calibri" pitchFamily="34" charset="0"/>
                <a:cs typeface="Calibri" pitchFamily="34" charset="0"/>
              </a:rPr>
              <a:t> hub </a:t>
            </a:r>
            <a:r>
              <a:rPr lang="en-US" sz="2400" dirty="0" err="1">
                <a:latin typeface="Calibri" pitchFamily="34" charset="0"/>
                <a:cs typeface="Calibri" pitchFamily="34" charset="0"/>
              </a:rPr>
              <a:t>utama</a:t>
            </a:r>
            <a:r>
              <a:rPr lang="en-US" sz="2400" dirty="0">
                <a:latin typeface="Calibri" pitchFamily="34" charset="0"/>
                <a:cs typeface="Calibri" pitchFamily="34" charset="0"/>
              </a:rPr>
              <a:t> </a:t>
            </a:r>
            <a:r>
              <a:rPr lang="en-US" sz="2400" dirty="0" err="1">
                <a:latin typeface="Calibri" pitchFamily="34" charset="0"/>
                <a:cs typeface="Calibri" pitchFamily="34" charset="0"/>
              </a:rPr>
              <a:t>ke</a:t>
            </a:r>
            <a:r>
              <a:rPr lang="en-US" sz="2400" dirty="0">
                <a:latin typeface="Calibri" pitchFamily="34" charset="0"/>
                <a:cs typeface="Calibri" pitchFamily="34" charset="0"/>
              </a:rPr>
              <a:t> </a:t>
            </a:r>
            <a:r>
              <a:rPr lang="en-US" sz="2400" dirty="0" err="1">
                <a:latin typeface="Calibri" pitchFamily="34" charset="0"/>
                <a:cs typeface="Calibri" pitchFamily="34" charset="0"/>
              </a:rPr>
              <a:t>tujuan</a:t>
            </a:r>
            <a:endParaRPr lang="id-ID" sz="2400" dirty="0">
              <a:latin typeface="Calibri" pitchFamily="34" charset="0"/>
              <a:cs typeface="Calibri"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3799678" y="2816092"/>
            <a:ext cx="4153710" cy="3684742"/>
          </a:xfrm>
          <a:prstGeom prst="rect">
            <a:avLst/>
          </a:prstGeom>
          <a:noFill/>
          <a:ln w="9525">
            <a:noFill/>
            <a:miter lim="800000"/>
            <a:headEnd/>
            <a:tailEnd/>
          </a:ln>
        </p:spPr>
      </p:pic>
    </p:spTree>
    <p:extLst>
      <p:ext uri="{BB962C8B-B14F-4D97-AF65-F5344CB8AC3E}">
        <p14:creationId xmlns:p14="http://schemas.microsoft.com/office/powerpoint/2010/main" val="37623518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JENIS JARINGAN</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20602255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Jenis</a:t>
            </a:r>
            <a:r>
              <a:rPr lang="en-US" dirty="0" smtClean="0"/>
              <a:t> </a:t>
            </a:r>
            <a:r>
              <a:rPr lang="en-US" dirty="0" err="1" smtClean="0"/>
              <a:t>Jaringan</a:t>
            </a:r>
            <a:endParaRPr lang="id-ID" dirty="0"/>
          </a:p>
        </p:txBody>
      </p:sp>
      <p:sp>
        <p:nvSpPr>
          <p:cNvPr id="3" name="Content Placeholder 2"/>
          <p:cNvSpPr>
            <a:spLocks noGrp="1"/>
          </p:cNvSpPr>
          <p:nvPr>
            <p:ph idx="1"/>
          </p:nvPr>
        </p:nvSpPr>
        <p:spPr/>
        <p:txBody>
          <a:bodyPr/>
          <a:lstStyle/>
          <a:p>
            <a:r>
              <a:rPr lang="en-US" dirty="0" err="1" smtClean="0">
                <a:latin typeface="Calibri" pitchFamily="34" charset="0"/>
                <a:cs typeface="Calibri" pitchFamily="34" charset="0"/>
              </a:rPr>
              <a:t>Jaringan</a:t>
            </a:r>
            <a:r>
              <a:rPr lang="en-US" dirty="0" smtClean="0">
                <a:latin typeface="Calibri" pitchFamily="34" charset="0"/>
                <a:cs typeface="Calibri" pitchFamily="34" charset="0"/>
              </a:rPr>
              <a:t> yang </a:t>
            </a:r>
            <a:r>
              <a:rPr lang="en-US" dirty="0" err="1" smtClean="0">
                <a:latin typeface="Calibri" pitchFamily="34" charset="0"/>
                <a:cs typeface="Calibri" pitchFamily="34" charset="0"/>
              </a:rPr>
              <a:t>terdiri</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dari</a:t>
            </a:r>
            <a:r>
              <a:rPr lang="en-US" dirty="0" smtClean="0">
                <a:latin typeface="Calibri" pitchFamily="34" charset="0"/>
                <a:cs typeface="Calibri" pitchFamily="34" charset="0"/>
              </a:rPr>
              <a:t> </a:t>
            </a:r>
            <a:r>
              <a:rPr lang="en-US" dirty="0" err="1" smtClean="0">
                <a:latin typeface="Calibri" pitchFamily="34" charset="0"/>
                <a:cs typeface="Calibri" pitchFamily="34" charset="0"/>
              </a:rPr>
              <a:t>gabungan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perangkat</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komputer</a:t>
            </a:r>
            <a:r>
              <a:rPr lang="en-US" dirty="0" smtClean="0">
                <a:latin typeface="Calibri" pitchFamily="34" charset="0"/>
                <a:cs typeface="Calibri" pitchFamily="34" charset="0"/>
              </a:rPr>
              <a:t>, media </a:t>
            </a:r>
            <a:r>
              <a:rPr lang="en-US" dirty="0" err="1" smtClean="0">
                <a:latin typeface="Calibri" pitchFamily="34" charset="0"/>
                <a:cs typeface="Calibri" pitchFamily="34" charset="0"/>
              </a:rPr>
              <a:t>penyimpanan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perangkat</a:t>
            </a:r>
            <a:r>
              <a:rPr lang="en-US" dirty="0" smtClean="0">
                <a:latin typeface="Calibri" pitchFamily="34" charset="0"/>
                <a:cs typeface="Calibri" pitchFamily="34" charset="0"/>
              </a:rPr>
              <a:t> </a:t>
            </a:r>
            <a:r>
              <a:rPr lang="en-US" dirty="0" err="1" smtClean="0">
                <a:latin typeface="Calibri" pitchFamily="34" charset="0"/>
                <a:cs typeface="Calibri" pitchFamily="34" charset="0"/>
              </a:rPr>
              <a:t>komunikasi</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dapat</a:t>
            </a:r>
            <a:r>
              <a:rPr lang="en-US" dirty="0" smtClean="0">
                <a:latin typeface="Calibri" pitchFamily="34" charset="0"/>
                <a:cs typeface="Calibri" pitchFamily="34" charset="0"/>
              </a:rPr>
              <a:t> </a:t>
            </a:r>
            <a:r>
              <a:rPr lang="en-US" dirty="0" err="1" smtClean="0">
                <a:latin typeface="Calibri" pitchFamily="34" charset="0"/>
                <a:cs typeface="Calibri" pitchFamily="34" charset="0"/>
              </a:rPr>
              <a:t>dibagi</a:t>
            </a:r>
            <a:r>
              <a:rPr lang="en-US" dirty="0" smtClean="0">
                <a:latin typeface="Calibri" pitchFamily="34" charset="0"/>
                <a:cs typeface="Calibri" pitchFamily="34" charset="0"/>
              </a:rPr>
              <a:t> </a:t>
            </a:r>
            <a:r>
              <a:rPr lang="en-US" dirty="0" err="1" smtClean="0">
                <a:latin typeface="Calibri" pitchFamily="34" charset="0"/>
                <a:cs typeface="Calibri" pitchFamily="34" charset="0"/>
              </a:rPr>
              <a:t>menjadi</a:t>
            </a:r>
            <a:r>
              <a:rPr lang="en-US" dirty="0" smtClean="0">
                <a:latin typeface="Calibri" pitchFamily="34" charset="0"/>
                <a:cs typeface="Calibri" pitchFamily="34" charset="0"/>
              </a:rPr>
              <a:t> </a:t>
            </a:r>
            <a:r>
              <a:rPr lang="en-US" dirty="0" err="1" smtClean="0">
                <a:latin typeface="Calibri" pitchFamily="34" charset="0"/>
                <a:cs typeface="Calibri" pitchFamily="34" charset="0"/>
              </a:rPr>
              <a:t>beberapa</a:t>
            </a:r>
            <a:r>
              <a:rPr lang="en-US" dirty="0" smtClean="0">
                <a:latin typeface="Calibri" pitchFamily="34" charset="0"/>
                <a:cs typeface="Calibri" pitchFamily="34" charset="0"/>
              </a:rPr>
              <a:t> </a:t>
            </a:r>
            <a:r>
              <a:rPr lang="en-US" dirty="0" err="1" smtClean="0">
                <a:latin typeface="Calibri" pitchFamily="34" charset="0"/>
                <a:cs typeface="Calibri" pitchFamily="34" charset="0"/>
              </a:rPr>
              <a:t>kategori</a:t>
            </a:r>
            <a:r>
              <a:rPr lang="en-US" dirty="0" smtClean="0">
                <a:latin typeface="Calibri" pitchFamily="34" charset="0"/>
                <a:cs typeface="Calibri" pitchFamily="34" charset="0"/>
              </a:rPr>
              <a:t> yang </a:t>
            </a:r>
            <a:r>
              <a:rPr lang="en-US" dirty="0" err="1" smtClean="0">
                <a:latin typeface="Calibri" pitchFamily="34" charset="0"/>
                <a:cs typeface="Calibri" pitchFamily="34" charset="0"/>
              </a:rPr>
              <a:t>diberdasarkan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jangkauan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geografis</a:t>
            </a:r>
            <a:r>
              <a:rPr lang="en-US" dirty="0" smtClean="0">
                <a:latin typeface="Calibri" pitchFamily="34" charset="0"/>
                <a:cs typeface="Calibri" pitchFamily="34" charset="0"/>
              </a:rPr>
              <a:t> </a:t>
            </a:r>
            <a:r>
              <a:rPr lang="en-US" dirty="0" err="1" smtClean="0">
                <a:latin typeface="Calibri" pitchFamily="34" charset="0"/>
                <a:cs typeface="Calibri" pitchFamily="34" charset="0"/>
              </a:rPr>
              <a:t>dan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tujuannya</a:t>
            </a:r>
            <a:r>
              <a:rPr lang="en-US" dirty="0" smtClean="0">
                <a:latin typeface="Calibri" pitchFamily="34" charset="0"/>
                <a:cs typeface="Calibri" pitchFamily="34" charset="0"/>
              </a:rPr>
              <a:t>, </a:t>
            </a:r>
            <a:r>
              <a:rPr lang="en-US" dirty="0" err="1" smtClean="0">
                <a:latin typeface="Calibri" pitchFamily="34" charset="0"/>
                <a:cs typeface="Calibri" pitchFamily="34" charset="0"/>
              </a:rPr>
              <a:t>yakni</a:t>
            </a:r>
            <a:r>
              <a:rPr lang="en-US" dirty="0" smtClean="0">
                <a:latin typeface="Calibri" pitchFamily="34" charset="0"/>
                <a:cs typeface="Calibri" pitchFamily="34" charset="0"/>
              </a:rPr>
              <a:t> :</a:t>
            </a:r>
          </a:p>
          <a:p>
            <a:pPr lvl="1">
              <a:buFontTx/>
              <a:buChar char="-"/>
            </a:pPr>
            <a:r>
              <a:rPr lang="en-US" dirty="0" smtClean="0">
                <a:latin typeface="Calibri" pitchFamily="34" charset="0"/>
                <a:cs typeface="Calibri" pitchFamily="34" charset="0"/>
              </a:rPr>
              <a:t>Wide Area Network (WAN)</a:t>
            </a:r>
          </a:p>
          <a:p>
            <a:pPr lvl="1">
              <a:buFontTx/>
              <a:buChar char="-"/>
            </a:pPr>
            <a:r>
              <a:rPr lang="en-US" dirty="0" smtClean="0">
                <a:latin typeface="Calibri" pitchFamily="34" charset="0"/>
                <a:cs typeface="Calibri" pitchFamily="34" charset="0"/>
              </a:rPr>
              <a:t>Metropolitan Area Network (MAN)</a:t>
            </a:r>
          </a:p>
          <a:p>
            <a:pPr lvl="1">
              <a:buFontTx/>
              <a:buChar char="-"/>
            </a:pPr>
            <a:r>
              <a:rPr lang="en-US" dirty="0" smtClean="0">
                <a:latin typeface="Calibri" pitchFamily="34" charset="0"/>
                <a:cs typeface="Calibri" pitchFamily="34" charset="0"/>
              </a:rPr>
              <a:t>Local Area Network (LAN)</a:t>
            </a:r>
          </a:p>
          <a:p>
            <a:pPr lvl="1">
              <a:buFontTx/>
              <a:buChar char="-"/>
            </a:pPr>
            <a:r>
              <a:rPr lang="en-US" dirty="0" smtClean="0">
                <a:latin typeface="Calibri" pitchFamily="34" charset="0"/>
                <a:cs typeface="Calibri" pitchFamily="34" charset="0"/>
              </a:rPr>
              <a:t>Home Area Network (HAN)</a:t>
            </a:r>
          </a:p>
          <a:p>
            <a:pPr lvl="1">
              <a:buFontTx/>
              <a:buChar char="-"/>
            </a:pPr>
            <a:r>
              <a:rPr lang="en-US" dirty="0" smtClean="0">
                <a:latin typeface="Calibri" pitchFamily="34" charset="0"/>
                <a:cs typeface="Calibri" pitchFamily="34" charset="0"/>
              </a:rPr>
              <a:t>Personal Area Network (PAN)</a:t>
            </a:r>
            <a:endParaRPr lang="id-ID" dirty="0">
              <a:latin typeface="Calibri" pitchFamily="34" charset="0"/>
              <a:cs typeface="Calibri" pitchFamily="34" charset="0"/>
            </a:endParaRPr>
          </a:p>
        </p:txBody>
      </p:sp>
    </p:spTree>
    <p:extLst>
      <p:ext uri="{BB962C8B-B14F-4D97-AF65-F5344CB8AC3E}">
        <p14:creationId xmlns:p14="http://schemas.microsoft.com/office/powerpoint/2010/main" val="6215735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Jenis</a:t>
            </a:r>
            <a:r>
              <a:rPr lang="en-US" dirty="0" smtClean="0"/>
              <a:t> </a:t>
            </a:r>
            <a:r>
              <a:rPr lang="en-US" dirty="0" err="1" smtClean="0"/>
              <a:t>Jaringan</a:t>
            </a:r>
            <a:endParaRPr lang="id-ID" dirty="0"/>
          </a:p>
        </p:txBody>
      </p:sp>
      <p:sp>
        <p:nvSpPr>
          <p:cNvPr id="3" name="Content Placeholder 2"/>
          <p:cNvSpPr>
            <a:spLocks noGrp="1"/>
          </p:cNvSpPr>
          <p:nvPr>
            <p:ph idx="1"/>
          </p:nvPr>
        </p:nvSpPr>
        <p:spPr/>
        <p:txBody>
          <a:bodyPr/>
          <a:lstStyle/>
          <a:p>
            <a:r>
              <a:rPr lang="en-US" sz="2400" b="1" dirty="0">
                <a:latin typeface="Calibri" pitchFamily="34" charset="0"/>
                <a:cs typeface="Calibri" pitchFamily="34" charset="0"/>
              </a:rPr>
              <a:t>WAN</a:t>
            </a:r>
          </a:p>
          <a:p>
            <a:pPr>
              <a:buNone/>
            </a:pPr>
            <a:r>
              <a:rPr lang="en-US" sz="2400" dirty="0">
                <a:latin typeface="Calibri" pitchFamily="34" charset="0"/>
                <a:cs typeface="Calibri" pitchFamily="34" charset="0"/>
              </a:rPr>
              <a:t>	</a:t>
            </a:r>
            <a:r>
              <a:rPr lang="en-US" sz="2400" dirty="0" err="1">
                <a:latin typeface="Calibri" pitchFamily="34" charset="0"/>
                <a:cs typeface="Calibri" pitchFamily="34" charset="0"/>
              </a:rPr>
              <a:t>jaringan</a:t>
            </a:r>
            <a:r>
              <a:rPr lang="en-US" sz="2400" dirty="0">
                <a:latin typeface="Calibri" pitchFamily="34" charset="0"/>
                <a:cs typeface="Calibri" pitchFamily="34" charset="0"/>
              </a:rPr>
              <a:t> </a:t>
            </a:r>
            <a:r>
              <a:rPr lang="en-US" sz="2400" dirty="0" err="1">
                <a:latin typeface="Calibri" pitchFamily="34" charset="0"/>
                <a:cs typeface="Calibri" pitchFamily="34" charset="0"/>
              </a:rPr>
              <a:t>komunikasi</a:t>
            </a:r>
            <a:r>
              <a:rPr lang="en-US" sz="2400" dirty="0">
                <a:latin typeface="Calibri" pitchFamily="34" charset="0"/>
                <a:cs typeface="Calibri" pitchFamily="34" charset="0"/>
              </a:rPr>
              <a:t> yang </a:t>
            </a:r>
            <a:r>
              <a:rPr lang="en-US" sz="2400" dirty="0" err="1">
                <a:latin typeface="Calibri" pitchFamily="34" charset="0"/>
                <a:cs typeface="Calibri" pitchFamily="34" charset="0"/>
              </a:rPr>
              <a:t>mencakup</a:t>
            </a:r>
            <a:r>
              <a:rPr lang="en-US" sz="2400" dirty="0">
                <a:latin typeface="Calibri" pitchFamily="34" charset="0"/>
                <a:cs typeface="Calibri" pitchFamily="34" charset="0"/>
              </a:rPr>
              <a:t> </a:t>
            </a:r>
            <a:r>
              <a:rPr lang="en-US" sz="2400" dirty="0" err="1">
                <a:latin typeface="Calibri" pitchFamily="34" charset="0"/>
                <a:cs typeface="Calibri" pitchFamily="34" charset="0"/>
              </a:rPr>
              <a:t>wilayah</a:t>
            </a:r>
            <a:r>
              <a:rPr lang="en-US" sz="2400" dirty="0">
                <a:latin typeface="Calibri" pitchFamily="34" charset="0"/>
                <a:cs typeface="Calibri" pitchFamily="34" charset="0"/>
              </a:rPr>
              <a:t> </a:t>
            </a:r>
            <a:r>
              <a:rPr lang="en-US" sz="2400" dirty="0" err="1">
                <a:latin typeface="Calibri" pitchFamily="34" charset="0"/>
                <a:cs typeface="Calibri" pitchFamily="34" charset="0"/>
              </a:rPr>
              <a:t>geografis</a:t>
            </a:r>
            <a:r>
              <a:rPr lang="en-US" sz="2400" dirty="0">
                <a:latin typeface="Calibri" pitchFamily="34" charset="0"/>
                <a:cs typeface="Calibri" pitchFamily="34" charset="0"/>
              </a:rPr>
              <a:t> yang </a:t>
            </a:r>
            <a:r>
              <a:rPr lang="en-US" sz="2400" dirty="0" err="1">
                <a:latin typeface="Calibri" pitchFamily="34" charset="0"/>
                <a:cs typeface="Calibri" pitchFamily="34" charset="0"/>
              </a:rPr>
              <a:t>luas</a:t>
            </a:r>
            <a:r>
              <a:rPr lang="en-US" sz="2400" dirty="0">
                <a:latin typeface="Calibri" pitchFamily="34" charset="0"/>
                <a:cs typeface="Calibri" pitchFamily="34" charset="0"/>
              </a:rPr>
              <a:t>, </a:t>
            </a:r>
            <a:r>
              <a:rPr lang="en-US" sz="2400" dirty="0" err="1">
                <a:latin typeface="Calibri" pitchFamily="34" charset="0"/>
                <a:cs typeface="Calibri" pitchFamily="34" charset="0"/>
              </a:rPr>
              <a:t>seperti</a:t>
            </a:r>
            <a:r>
              <a:rPr lang="en-US" sz="2400" dirty="0">
                <a:latin typeface="Calibri" pitchFamily="34" charset="0"/>
                <a:cs typeface="Calibri" pitchFamily="34" charset="0"/>
              </a:rPr>
              <a:t> </a:t>
            </a:r>
            <a:r>
              <a:rPr lang="en-US" sz="2400" dirty="0" err="1">
                <a:latin typeface="Calibri" pitchFamily="34" charset="0"/>
                <a:cs typeface="Calibri" pitchFamily="34" charset="0"/>
              </a:rPr>
              <a:t>negara</a:t>
            </a:r>
            <a:r>
              <a:rPr lang="en-US" sz="2400" dirty="0">
                <a:latin typeface="Calibri" pitchFamily="34" charset="0"/>
                <a:cs typeface="Calibri" pitchFamily="34" charset="0"/>
              </a:rPr>
              <a:t> </a:t>
            </a:r>
            <a:r>
              <a:rPr lang="en-US" sz="2400" dirty="0" err="1">
                <a:latin typeface="Calibri" pitchFamily="34" charset="0"/>
                <a:cs typeface="Calibri" pitchFamily="34" charset="0"/>
              </a:rPr>
              <a:t>atau</a:t>
            </a:r>
            <a:r>
              <a:rPr lang="en-US" sz="2400" dirty="0">
                <a:latin typeface="Calibri" pitchFamily="34" charset="0"/>
                <a:cs typeface="Calibri" pitchFamily="34" charset="0"/>
              </a:rPr>
              <a:t> </a:t>
            </a:r>
            <a:r>
              <a:rPr lang="en-US" sz="2400" dirty="0" err="1">
                <a:latin typeface="Calibri" pitchFamily="34" charset="0"/>
                <a:cs typeface="Calibri" pitchFamily="34" charset="0"/>
              </a:rPr>
              <a:t>seluruh</a:t>
            </a:r>
            <a:r>
              <a:rPr lang="en-US" sz="2400" dirty="0">
                <a:latin typeface="Calibri" pitchFamily="34" charset="0"/>
                <a:cs typeface="Calibri" pitchFamily="34" charset="0"/>
              </a:rPr>
              <a:t> </a:t>
            </a:r>
            <a:r>
              <a:rPr lang="en-US" sz="2400" dirty="0" err="1">
                <a:latin typeface="Calibri" pitchFamily="34" charset="0"/>
                <a:cs typeface="Calibri" pitchFamily="34" charset="0"/>
              </a:rPr>
              <a:t>dunia</a:t>
            </a:r>
            <a:endParaRPr lang="en-US" sz="2400" dirty="0">
              <a:latin typeface="Calibri" pitchFamily="34" charset="0"/>
              <a:cs typeface="Calibri" pitchFamily="34" charset="0"/>
            </a:endParaRPr>
          </a:p>
          <a:p>
            <a:r>
              <a:rPr lang="en-US" sz="2400" b="1" dirty="0">
                <a:latin typeface="Calibri" pitchFamily="34" charset="0"/>
                <a:cs typeface="Calibri" pitchFamily="34" charset="0"/>
              </a:rPr>
              <a:t>MAN</a:t>
            </a:r>
          </a:p>
          <a:p>
            <a:pPr>
              <a:buNone/>
            </a:pPr>
            <a:r>
              <a:rPr lang="en-US" sz="2400" dirty="0">
                <a:latin typeface="Calibri" pitchFamily="34" charset="0"/>
                <a:cs typeface="Calibri" pitchFamily="34" charset="0"/>
              </a:rPr>
              <a:t>	</a:t>
            </a:r>
            <a:r>
              <a:rPr lang="en-US" sz="2400" dirty="0" err="1">
                <a:latin typeface="Calibri" pitchFamily="34" charset="0"/>
                <a:cs typeface="Calibri" pitchFamily="34" charset="0"/>
              </a:rPr>
              <a:t>jaringan</a:t>
            </a:r>
            <a:r>
              <a:rPr lang="en-US" sz="2400" dirty="0">
                <a:latin typeface="Calibri" pitchFamily="34" charset="0"/>
                <a:cs typeface="Calibri" pitchFamily="34" charset="0"/>
              </a:rPr>
              <a:t> </a:t>
            </a:r>
            <a:r>
              <a:rPr lang="en-US" sz="2400" dirty="0" err="1">
                <a:latin typeface="Calibri" pitchFamily="34" charset="0"/>
                <a:cs typeface="Calibri" pitchFamily="34" charset="0"/>
              </a:rPr>
              <a:t>komunikasi</a:t>
            </a:r>
            <a:r>
              <a:rPr lang="en-US" sz="2400" dirty="0">
                <a:latin typeface="Calibri" pitchFamily="34" charset="0"/>
                <a:cs typeface="Calibri" pitchFamily="34" charset="0"/>
              </a:rPr>
              <a:t> yang </a:t>
            </a:r>
            <a:r>
              <a:rPr lang="en-US" sz="2400" dirty="0" err="1">
                <a:latin typeface="Calibri" pitchFamily="34" charset="0"/>
                <a:cs typeface="Calibri" pitchFamily="34" charset="0"/>
              </a:rPr>
              <a:t>mencakup</a:t>
            </a:r>
            <a:r>
              <a:rPr lang="en-US" sz="2400" dirty="0">
                <a:latin typeface="Calibri" pitchFamily="34" charset="0"/>
                <a:cs typeface="Calibri" pitchFamily="34" charset="0"/>
              </a:rPr>
              <a:t> </a:t>
            </a:r>
            <a:r>
              <a:rPr lang="en-US" sz="2400" dirty="0" err="1">
                <a:latin typeface="Calibri" pitchFamily="34" charset="0"/>
                <a:cs typeface="Calibri" pitchFamily="34" charset="0"/>
              </a:rPr>
              <a:t>wilayah</a:t>
            </a:r>
            <a:r>
              <a:rPr lang="en-US" sz="2400" dirty="0">
                <a:latin typeface="Calibri" pitchFamily="34" charset="0"/>
                <a:cs typeface="Calibri" pitchFamily="34" charset="0"/>
              </a:rPr>
              <a:t> </a:t>
            </a:r>
            <a:r>
              <a:rPr lang="en-US" sz="2400" dirty="0" err="1">
                <a:latin typeface="Calibri" pitchFamily="34" charset="0"/>
                <a:cs typeface="Calibri" pitchFamily="34" charset="0"/>
              </a:rPr>
              <a:t>kota</a:t>
            </a:r>
            <a:r>
              <a:rPr lang="en-US" sz="2400" dirty="0">
                <a:latin typeface="Calibri" pitchFamily="34" charset="0"/>
                <a:cs typeface="Calibri" pitchFamily="34" charset="0"/>
              </a:rPr>
              <a:t> </a:t>
            </a:r>
            <a:r>
              <a:rPr lang="en-US" sz="2400" dirty="0" err="1">
                <a:latin typeface="Calibri" pitchFamily="34" charset="0"/>
                <a:cs typeface="Calibri" pitchFamily="34" charset="0"/>
              </a:rPr>
              <a:t>atau</a:t>
            </a:r>
            <a:r>
              <a:rPr lang="en-US" sz="2400" dirty="0">
                <a:latin typeface="Calibri" pitchFamily="34" charset="0"/>
                <a:cs typeface="Calibri" pitchFamily="34" charset="0"/>
              </a:rPr>
              <a:t> </a:t>
            </a:r>
            <a:r>
              <a:rPr lang="en-US" sz="2400" dirty="0" err="1">
                <a:latin typeface="Calibri" pitchFamily="34" charset="0"/>
                <a:cs typeface="Calibri" pitchFamily="34" charset="0"/>
              </a:rPr>
              <a:t>daerah</a:t>
            </a:r>
            <a:r>
              <a:rPr lang="en-US" sz="2400" dirty="0">
                <a:latin typeface="Calibri" pitchFamily="34" charset="0"/>
                <a:cs typeface="Calibri" pitchFamily="34" charset="0"/>
              </a:rPr>
              <a:t> </a:t>
            </a:r>
            <a:r>
              <a:rPr lang="en-US" sz="2400" dirty="0" err="1">
                <a:latin typeface="Calibri" pitchFamily="34" charset="0"/>
                <a:cs typeface="Calibri" pitchFamily="34" charset="0"/>
              </a:rPr>
              <a:t>pinggiran</a:t>
            </a:r>
            <a:r>
              <a:rPr lang="en-US" sz="2400" dirty="0">
                <a:latin typeface="Calibri" pitchFamily="34" charset="0"/>
                <a:cs typeface="Calibri" pitchFamily="34" charset="0"/>
              </a:rPr>
              <a:t> </a:t>
            </a:r>
            <a:r>
              <a:rPr lang="en-US" sz="2400" dirty="0" err="1">
                <a:latin typeface="Calibri" pitchFamily="34" charset="0"/>
                <a:cs typeface="Calibri" pitchFamily="34" charset="0"/>
              </a:rPr>
              <a:t>kota</a:t>
            </a:r>
            <a:endParaRPr lang="en-US" sz="2400" dirty="0">
              <a:latin typeface="Calibri" pitchFamily="34" charset="0"/>
              <a:cs typeface="Calibri" pitchFamily="34" charset="0"/>
            </a:endParaRPr>
          </a:p>
          <a:p>
            <a:r>
              <a:rPr lang="en-US" sz="2400" b="1" dirty="0">
                <a:latin typeface="Calibri" pitchFamily="34" charset="0"/>
                <a:cs typeface="Calibri" pitchFamily="34" charset="0"/>
              </a:rPr>
              <a:t>LAN</a:t>
            </a:r>
          </a:p>
          <a:p>
            <a:pPr>
              <a:buNone/>
            </a:pPr>
            <a:r>
              <a:rPr lang="en-US" sz="2400" dirty="0">
                <a:latin typeface="Calibri" pitchFamily="34" charset="0"/>
                <a:cs typeface="Calibri" pitchFamily="34" charset="0"/>
              </a:rPr>
              <a:t>	LAN </a:t>
            </a:r>
            <a:r>
              <a:rPr lang="en-US" sz="2400" dirty="0" err="1">
                <a:latin typeface="Calibri" pitchFamily="34" charset="0"/>
                <a:cs typeface="Calibri" pitchFamily="34" charset="0"/>
              </a:rPr>
              <a:t>menghubungkan</a:t>
            </a:r>
            <a:r>
              <a:rPr lang="en-US" sz="2400" dirty="0">
                <a:latin typeface="Calibri" pitchFamily="34" charset="0"/>
                <a:cs typeface="Calibri" pitchFamily="34" charset="0"/>
              </a:rPr>
              <a:t> </a:t>
            </a:r>
            <a:r>
              <a:rPr lang="en-US" sz="2400" dirty="0" err="1">
                <a:latin typeface="Calibri" pitchFamily="34" charset="0"/>
                <a:cs typeface="Calibri" pitchFamily="34" charset="0"/>
              </a:rPr>
              <a:t>komputer</a:t>
            </a:r>
            <a:r>
              <a:rPr lang="en-US" sz="2400" dirty="0">
                <a:latin typeface="Calibri" pitchFamily="34" charset="0"/>
                <a:cs typeface="Calibri" pitchFamily="34" charset="0"/>
              </a:rPr>
              <a:t> </a:t>
            </a:r>
            <a:r>
              <a:rPr lang="en-US" sz="2400" dirty="0" err="1">
                <a:latin typeface="Calibri" pitchFamily="34" charset="0"/>
                <a:cs typeface="Calibri" pitchFamily="34" charset="0"/>
              </a:rPr>
              <a:t>dan</a:t>
            </a:r>
            <a:r>
              <a:rPr lang="en-US" sz="2400" dirty="0">
                <a:latin typeface="Calibri" pitchFamily="34" charset="0"/>
                <a:cs typeface="Calibri" pitchFamily="34" charset="0"/>
              </a:rPr>
              <a:t> </a:t>
            </a:r>
            <a:r>
              <a:rPr lang="en-US" sz="2400" dirty="0" err="1">
                <a:latin typeface="Calibri" pitchFamily="34" charset="0"/>
                <a:cs typeface="Calibri" pitchFamily="34" charset="0"/>
              </a:rPr>
              <a:t>perangkat</a:t>
            </a:r>
            <a:r>
              <a:rPr lang="en-US" sz="2400" dirty="0">
                <a:latin typeface="Calibri" pitchFamily="34" charset="0"/>
                <a:cs typeface="Calibri" pitchFamily="34" charset="0"/>
              </a:rPr>
              <a:t> </a:t>
            </a:r>
            <a:r>
              <a:rPr lang="en-US" sz="2400" dirty="0" err="1">
                <a:latin typeface="Calibri" pitchFamily="34" charset="0"/>
                <a:cs typeface="Calibri" pitchFamily="34" charset="0"/>
              </a:rPr>
              <a:t>pada</a:t>
            </a:r>
            <a:r>
              <a:rPr lang="en-US" sz="2400" dirty="0">
                <a:latin typeface="Calibri" pitchFamily="34" charset="0"/>
                <a:cs typeface="Calibri" pitchFamily="34" charset="0"/>
              </a:rPr>
              <a:t> area </a:t>
            </a:r>
            <a:r>
              <a:rPr lang="en-US" sz="2400" dirty="0" err="1">
                <a:latin typeface="Calibri" pitchFamily="34" charset="0"/>
                <a:cs typeface="Calibri" pitchFamily="34" charset="0"/>
              </a:rPr>
              <a:t>geografis</a:t>
            </a:r>
            <a:r>
              <a:rPr lang="en-US" sz="2400" dirty="0">
                <a:latin typeface="Calibri" pitchFamily="34" charset="0"/>
                <a:cs typeface="Calibri" pitchFamily="34" charset="0"/>
              </a:rPr>
              <a:t> yang </a:t>
            </a:r>
            <a:r>
              <a:rPr lang="en-US" sz="2400" dirty="0" err="1">
                <a:latin typeface="Calibri" pitchFamily="34" charset="0"/>
                <a:cs typeface="Calibri" pitchFamily="34" charset="0"/>
              </a:rPr>
              <a:t>terbatas</a:t>
            </a:r>
            <a:r>
              <a:rPr lang="en-US" sz="2400" dirty="0">
                <a:latin typeface="Calibri" pitchFamily="34" charset="0"/>
                <a:cs typeface="Calibri" pitchFamily="34" charset="0"/>
              </a:rPr>
              <a:t> </a:t>
            </a:r>
            <a:r>
              <a:rPr lang="en-US" sz="2400" dirty="0" err="1">
                <a:latin typeface="Calibri" pitchFamily="34" charset="0"/>
                <a:cs typeface="Calibri" pitchFamily="34" charset="0"/>
              </a:rPr>
              <a:t>seperti</a:t>
            </a:r>
            <a:r>
              <a:rPr lang="en-US" sz="2400" dirty="0">
                <a:latin typeface="Calibri" pitchFamily="34" charset="0"/>
                <a:cs typeface="Calibri" pitchFamily="34" charset="0"/>
              </a:rPr>
              <a:t> </a:t>
            </a:r>
            <a:r>
              <a:rPr lang="en-US" sz="2400" dirty="0" err="1">
                <a:latin typeface="Calibri" pitchFamily="34" charset="0"/>
                <a:cs typeface="Calibri" pitchFamily="34" charset="0"/>
              </a:rPr>
              <a:t>perkantoran</a:t>
            </a:r>
            <a:r>
              <a:rPr lang="en-US" sz="2400" dirty="0">
                <a:latin typeface="Calibri" pitchFamily="34" charset="0"/>
                <a:cs typeface="Calibri" pitchFamily="34" charset="0"/>
              </a:rPr>
              <a:t> </a:t>
            </a:r>
            <a:r>
              <a:rPr lang="en-US" sz="2400" dirty="0" err="1">
                <a:latin typeface="Calibri" pitchFamily="34" charset="0"/>
                <a:cs typeface="Calibri" pitchFamily="34" charset="0"/>
              </a:rPr>
              <a:t>dalam</a:t>
            </a:r>
            <a:r>
              <a:rPr lang="en-US" sz="2400" dirty="0">
                <a:latin typeface="Calibri" pitchFamily="34" charset="0"/>
                <a:cs typeface="Calibri" pitchFamily="34" charset="0"/>
              </a:rPr>
              <a:t> </a:t>
            </a:r>
            <a:r>
              <a:rPr lang="en-US" sz="2400" dirty="0" err="1">
                <a:latin typeface="Calibri" pitchFamily="34" charset="0"/>
                <a:cs typeface="Calibri" pitchFamily="34" charset="0"/>
              </a:rPr>
              <a:t>satu</a:t>
            </a:r>
            <a:r>
              <a:rPr lang="en-US" sz="2400" dirty="0">
                <a:latin typeface="Calibri" pitchFamily="34" charset="0"/>
                <a:cs typeface="Calibri" pitchFamily="34" charset="0"/>
              </a:rPr>
              <a:t> </a:t>
            </a:r>
            <a:r>
              <a:rPr lang="en-US" sz="2400" dirty="0" err="1">
                <a:latin typeface="Calibri" pitchFamily="34" charset="0"/>
                <a:cs typeface="Calibri" pitchFamily="34" charset="0"/>
              </a:rPr>
              <a:t>gedung</a:t>
            </a:r>
            <a:r>
              <a:rPr lang="en-US" sz="2400" dirty="0">
                <a:latin typeface="Calibri" pitchFamily="34" charset="0"/>
                <a:cs typeface="Calibri" pitchFamily="34" charset="0"/>
              </a:rPr>
              <a:t> </a:t>
            </a:r>
            <a:r>
              <a:rPr lang="en-US" sz="2400" dirty="0" err="1">
                <a:latin typeface="Calibri" pitchFamily="34" charset="0"/>
                <a:cs typeface="Calibri" pitchFamily="34" charset="0"/>
              </a:rPr>
              <a:t>atau</a:t>
            </a:r>
            <a:r>
              <a:rPr lang="en-US" sz="2400" dirty="0">
                <a:latin typeface="Calibri" pitchFamily="34" charset="0"/>
                <a:cs typeface="Calibri" pitchFamily="34" charset="0"/>
              </a:rPr>
              <a:t> </a:t>
            </a:r>
            <a:r>
              <a:rPr lang="en-US" sz="2400" dirty="0" err="1">
                <a:latin typeface="Calibri" pitchFamily="34" charset="0"/>
                <a:cs typeface="Calibri" pitchFamily="34" charset="0"/>
              </a:rPr>
              <a:t>beberapa</a:t>
            </a:r>
            <a:r>
              <a:rPr lang="en-US" sz="2400" dirty="0">
                <a:latin typeface="Calibri" pitchFamily="34" charset="0"/>
                <a:cs typeface="Calibri" pitchFamily="34" charset="0"/>
              </a:rPr>
              <a:t> </a:t>
            </a:r>
            <a:r>
              <a:rPr lang="en-US" sz="2400" dirty="0" err="1">
                <a:latin typeface="Calibri" pitchFamily="34" charset="0"/>
                <a:cs typeface="Calibri" pitchFamily="34" charset="0"/>
              </a:rPr>
              <a:t>gedung</a:t>
            </a:r>
            <a:r>
              <a:rPr lang="en-US" sz="2400" dirty="0">
                <a:latin typeface="Calibri" pitchFamily="34" charset="0"/>
                <a:cs typeface="Calibri" pitchFamily="34" charset="0"/>
              </a:rPr>
              <a:t> yang </a:t>
            </a:r>
            <a:r>
              <a:rPr lang="en-US" sz="2400" dirty="0" err="1">
                <a:latin typeface="Calibri" pitchFamily="34" charset="0"/>
                <a:cs typeface="Calibri" pitchFamily="34" charset="0"/>
              </a:rPr>
              <a:t>berdekatan</a:t>
            </a:r>
            <a:endParaRPr lang="id-ID" sz="2400" dirty="0">
              <a:latin typeface="Calibri" pitchFamily="34" charset="0"/>
              <a:cs typeface="Calibri" pitchFamily="34" charset="0"/>
            </a:endParaRPr>
          </a:p>
        </p:txBody>
      </p:sp>
    </p:spTree>
    <p:extLst>
      <p:ext uri="{BB962C8B-B14F-4D97-AF65-F5344CB8AC3E}">
        <p14:creationId xmlns:p14="http://schemas.microsoft.com/office/powerpoint/2010/main" val="14292680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Jenis</a:t>
            </a:r>
            <a:r>
              <a:rPr lang="en-US" dirty="0" smtClean="0"/>
              <a:t> </a:t>
            </a:r>
            <a:r>
              <a:rPr lang="en-US" dirty="0" err="1" smtClean="0"/>
              <a:t>Jaringan</a:t>
            </a:r>
            <a:endParaRPr lang="id-ID" dirty="0"/>
          </a:p>
        </p:txBody>
      </p:sp>
      <p:sp>
        <p:nvSpPr>
          <p:cNvPr id="3" name="Content Placeholder 2"/>
          <p:cNvSpPr>
            <a:spLocks noGrp="1"/>
          </p:cNvSpPr>
          <p:nvPr>
            <p:ph idx="1"/>
          </p:nvPr>
        </p:nvSpPr>
        <p:spPr/>
        <p:txBody>
          <a:bodyPr/>
          <a:lstStyle/>
          <a:p>
            <a:r>
              <a:rPr lang="en-US" b="1" dirty="0" smtClean="0">
                <a:latin typeface="Calibri" pitchFamily="34" charset="0"/>
                <a:cs typeface="Calibri" pitchFamily="34" charset="0"/>
              </a:rPr>
              <a:t>HAN</a:t>
            </a:r>
          </a:p>
          <a:p>
            <a:pPr>
              <a:buNone/>
            </a:pPr>
            <a:r>
              <a:rPr lang="en-US" dirty="0" smtClean="0">
                <a:latin typeface="Calibri" pitchFamily="34" charset="0"/>
                <a:cs typeface="Calibri" pitchFamily="34" charset="0"/>
              </a:rPr>
              <a:t>	</a:t>
            </a:r>
            <a:r>
              <a:rPr lang="en-US" dirty="0" err="1" smtClean="0">
                <a:latin typeface="Calibri" pitchFamily="34" charset="0"/>
                <a:cs typeface="Calibri" pitchFamily="34" charset="0"/>
              </a:rPr>
              <a:t>menggunakan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kabel</a:t>
            </a:r>
            <a:r>
              <a:rPr lang="en-US" dirty="0" smtClean="0">
                <a:latin typeface="Calibri" pitchFamily="34" charset="0"/>
                <a:cs typeface="Calibri" pitchFamily="34" charset="0"/>
              </a:rPr>
              <a:t> </a:t>
            </a:r>
            <a:r>
              <a:rPr lang="en-US" dirty="0" err="1" smtClean="0">
                <a:latin typeface="Calibri" pitchFamily="34" charset="0"/>
                <a:cs typeface="Calibri" pitchFamily="34" charset="0"/>
              </a:rPr>
              <a:t>atau</a:t>
            </a:r>
            <a:r>
              <a:rPr lang="en-US" dirty="0" smtClean="0">
                <a:latin typeface="Calibri" pitchFamily="34" charset="0"/>
                <a:cs typeface="Calibri" pitchFamily="34" charset="0"/>
              </a:rPr>
              <a:t> </a:t>
            </a:r>
            <a:r>
              <a:rPr lang="en-US" dirty="0" err="1" smtClean="0">
                <a:latin typeface="Calibri" pitchFamily="34" charset="0"/>
                <a:cs typeface="Calibri" pitchFamily="34" charset="0"/>
              </a:rPr>
              <a:t>nirkabel</a:t>
            </a:r>
            <a:r>
              <a:rPr lang="en-US" dirty="0" smtClean="0">
                <a:latin typeface="Calibri" pitchFamily="34" charset="0"/>
                <a:cs typeface="Calibri" pitchFamily="34" charset="0"/>
              </a:rPr>
              <a:t> </a:t>
            </a:r>
            <a:r>
              <a:rPr lang="en-US" dirty="0" err="1" smtClean="0">
                <a:latin typeface="Calibri" pitchFamily="34" charset="0"/>
                <a:cs typeface="Calibri" pitchFamily="34" charset="0"/>
              </a:rPr>
              <a:t>untuk</a:t>
            </a:r>
            <a:r>
              <a:rPr lang="en-US" dirty="0" smtClean="0">
                <a:latin typeface="Calibri" pitchFamily="34" charset="0"/>
                <a:cs typeface="Calibri" pitchFamily="34" charset="0"/>
              </a:rPr>
              <a:t> </a:t>
            </a:r>
            <a:r>
              <a:rPr lang="en-US" dirty="0" err="1" smtClean="0">
                <a:latin typeface="Calibri" pitchFamily="34" charset="0"/>
                <a:cs typeface="Calibri" pitchFamily="34" charset="0"/>
              </a:rPr>
              <a:t>menghubungkan</a:t>
            </a:r>
            <a:r>
              <a:rPr lang="en-US" dirty="0" smtClean="0">
                <a:latin typeface="Calibri" pitchFamily="34" charset="0"/>
                <a:cs typeface="Calibri" pitchFamily="34" charset="0"/>
              </a:rPr>
              <a:t> </a:t>
            </a:r>
            <a:r>
              <a:rPr lang="en-US" dirty="0" err="1" smtClean="0">
                <a:latin typeface="Calibri" pitchFamily="34" charset="0"/>
                <a:cs typeface="Calibri" pitchFamily="34" charset="0"/>
              </a:rPr>
              <a:t>perangkat</a:t>
            </a:r>
            <a:r>
              <a:rPr lang="en-US" dirty="0" smtClean="0">
                <a:latin typeface="Calibri" pitchFamily="34" charset="0"/>
                <a:cs typeface="Calibri" pitchFamily="34" charset="0"/>
              </a:rPr>
              <a:t> digital </a:t>
            </a:r>
            <a:r>
              <a:rPr lang="en-US" dirty="0" err="1" smtClean="0">
                <a:latin typeface="Calibri" pitchFamily="34" charset="0"/>
                <a:cs typeface="Calibri" pitchFamily="34" charset="0"/>
              </a:rPr>
              <a:t>dalam</a:t>
            </a:r>
            <a:r>
              <a:rPr lang="en-US" dirty="0" smtClean="0">
                <a:latin typeface="Calibri" pitchFamily="34" charset="0"/>
                <a:cs typeface="Calibri" pitchFamily="34" charset="0"/>
              </a:rPr>
              <a:t> </a:t>
            </a:r>
            <a:r>
              <a:rPr lang="en-US" dirty="0" err="1" smtClean="0">
                <a:latin typeface="Calibri" pitchFamily="34" charset="0"/>
                <a:cs typeface="Calibri" pitchFamily="34" charset="0"/>
              </a:rPr>
              <a:t>wilayah</a:t>
            </a:r>
            <a:r>
              <a:rPr lang="en-US" dirty="0" smtClean="0">
                <a:latin typeface="Calibri" pitchFamily="34" charset="0"/>
                <a:cs typeface="Calibri" pitchFamily="34" charset="0"/>
              </a:rPr>
              <a:t> </a:t>
            </a:r>
            <a:r>
              <a:rPr lang="en-US" dirty="0" err="1" smtClean="0">
                <a:latin typeface="Calibri" pitchFamily="34" charset="0"/>
                <a:cs typeface="Calibri" pitchFamily="34" charset="0"/>
              </a:rPr>
              <a:t>rumah</a:t>
            </a:r>
            <a:endParaRPr lang="en-US" dirty="0" smtClean="0">
              <a:latin typeface="Calibri" pitchFamily="34" charset="0"/>
              <a:cs typeface="Calibri" pitchFamily="34" charset="0"/>
            </a:endParaRPr>
          </a:p>
          <a:p>
            <a:r>
              <a:rPr lang="en-US" b="1" dirty="0" smtClean="0">
                <a:latin typeface="Calibri" pitchFamily="34" charset="0"/>
                <a:cs typeface="Calibri" pitchFamily="34" charset="0"/>
              </a:rPr>
              <a:t>PAN</a:t>
            </a:r>
          </a:p>
          <a:p>
            <a:pPr lvl="1">
              <a:buFontTx/>
              <a:buChar char="-"/>
            </a:pPr>
            <a:r>
              <a:rPr lang="en-US" dirty="0" err="1" smtClean="0">
                <a:solidFill>
                  <a:schemeClr val="tx1"/>
                </a:solidFill>
                <a:latin typeface="Calibri" pitchFamily="34" charset="0"/>
                <a:cs typeface="Calibri" pitchFamily="34" charset="0"/>
              </a:rPr>
              <a:t>Berbeda</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dengan</a:t>
            </a:r>
            <a:r>
              <a:rPr lang="en-US" dirty="0" smtClean="0">
                <a:solidFill>
                  <a:schemeClr val="tx1"/>
                </a:solidFill>
                <a:latin typeface="Calibri" pitchFamily="34" charset="0"/>
                <a:cs typeface="Calibri" pitchFamily="34" charset="0"/>
              </a:rPr>
              <a:t> HAN, PAN </a:t>
            </a:r>
            <a:r>
              <a:rPr lang="en-US" dirty="0" err="1" smtClean="0">
                <a:solidFill>
                  <a:schemeClr val="tx1"/>
                </a:solidFill>
                <a:latin typeface="Calibri" pitchFamily="34" charset="0"/>
                <a:cs typeface="Calibri" pitchFamily="34" charset="0"/>
              </a:rPr>
              <a:t>tidak</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menggunakan</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kabel</a:t>
            </a:r>
            <a:endParaRPr lang="en-US" dirty="0" smtClean="0">
              <a:solidFill>
                <a:schemeClr val="tx1"/>
              </a:solidFill>
              <a:latin typeface="Calibri" pitchFamily="34" charset="0"/>
              <a:cs typeface="Calibri" pitchFamily="34" charset="0"/>
            </a:endParaRPr>
          </a:p>
          <a:p>
            <a:pPr lvl="1">
              <a:buFontTx/>
              <a:buChar char="-"/>
            </a:pPr>
            <a:r>
              <a:rPr lang="en-US" dirty="0" smtClean="0">
                <a:solidFill>
                  <a:schemeClr val="tx1"/>
                </a:solidFill>
                <a:latin typeface="Calibri" pitchFamily="34" charset="0"/>
                <a:cs typeface="Calibri" pitchFamily="34" charset="0"/>
              </a:rPr>
              <a:t>PAN </a:t>
            </a:r>
            <a:r>
              <a:rPr lang="en-US" dirty="0" err="1" smtClean="0">
                <a:solidFill>
                  <a:schemeClr val="tx1"/>
                </a:solidFill>
                <a:latin typeface="Calibri" pitchFamily="34" charset="0"/>
                <a:cs typeface="Calibri" pitchFamily="34" charset="0"/>
              </a:rPr>
              <a:t>atau</a:t>
            </a:r>
            <a:r>
              <a:rPr lang="en-US" dirty="0" smtClean="0">
                <a:solidFill>
                  <a:schemeClr val="tx1"/>
                </a:solidFill>
                <a:latin typeface="Calibri" pitchFamily="34" charset="0"/>
                <a:cs typeface="Calibri" pitchFamily="34" charset="0"/>
              </a:rPr>
              <a:t> wireless PAN </a:t>
            </a:r>
            <a:r>
              <a:rPr lang="en-US" dirty="0" err="1" smtClean="0">
                <a:solidFill>
                  <a:schemeClr val="tx1"/>
                </a:solidFill>
                <a:latin typeface="Calibri" pitchFamily="34" charset="0"/>
                <a:cs typeface="Calibri" pitchFamily="34" charset="0"/>
              </a:rPr>
              <a:t>menggunakan</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teknologi</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nirkabel</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jarak</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dekat</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untuk</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menghubungkan</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perangkat</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elektronik</a:t>
            </a:r>
            <a:r>
              <a:rPr lang="en-US" dirty="0" smtClean="0">
                <a:solidFill>
                  <a:schemeClr val="tx1"/>
                </a:solidFill>
                <a:latin typeface="Calibri" pitchFamily="34" charset="0"/>
                <a:cs typeface="Calibri" pitchFamily="34" charset="0"/>
              </a:rPr>
              <a:t> </a:t>
            </a:r>
            <a:r>
              <a:rPr lang="en-US" dirty="0" err="1" smtClean="0">
                <a:solidFill>
                  <a:schemeClr val="tx1"/>
                </a:solidFill>
                <a:latin typeface="Calibri" pitchFamily="34" charset="0"/>
                <a:cs typeface="Calibri" pitchFamily="34" charset="0"/>
              </a:rPr>
              <a:t>pribadi</a:t>
            </a:r>
            <a:endParaRPr lang="en-US" dirty="0" smtClean="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25092566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normAutofit fontScale="70000" lnSpcReduction="20000"/>
          </a:bodyPr>
          <a:lstStyle/>
          <a:p>
            <a:r>
              <a:rPr lang="en-US" sz="6000" dirty="0" smtClean="0">
                <a:solidFill>
                  <a:srgbClr val="FFC000"/>
                </a:solidFill>
              </a:rPr>
              <a:t>PENGKODEAN DATA, </a:t>
            </a:r>
            <a:r>
              <a:rPr lang="en-US" sz="6000" dirty="0">
                <a:solidFill>
                  <a:schemeClr val="accent6">
                    <a:lumMod val="40000"/>
                    <a:lumOff val="60000"/>
                  </a:schemeClr>
                </a:solidFill>
              </a:rPr>
              <a:t>Multiplexing</a:t>
            </a:r>
          </a:p>
          <a:p>
            <a:pPr marL="0" indent="0">
              <a:buNone/>
            </a:pPr>
            <a:endParaRPr lang="en-US" dirty="0"/>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Rectangle 1"/>
          <p:cNvSpPr/>
          <p:nvPr/>
        </p:nvSpPr>
        <p:spPr>
          <a:xfrm>
            <a:off x="8326583" y="4221356"/>
            <a:ext cx="3768436" cy="2308324"/>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Data, Multiplexing</a:t>
            </a:r>
            <a:endParaRPr lang="en-US" dirty="0">
              <a:solidFill>
                <a:schemeClr val="accent6">
                  <a:lumMod val="40000"/>
                  <a:lumOff val="60000"/>
                </a:schemeClr>
              </a:solidFill>
            </a:endParaRPr>
          </a:p>
          <a:p>
            <a:r>
              <a:rPr lang="en-US" dirty="0" err="1"/>
              <a:t>Teknik</a:t>
            </a:r>
            <a:r>
              <a:rPr lang="en-US" dirty="0"/>
              <a:t> </a:t>
            </a:r>
            <a:r>
              <a:rPr lang="en-US" dirty="0" err="1"/>
              <a:t>Komunikasi</a:t>
            </a:r>
            <a:r>
              <a:rPr lang="en-US" dirty="0"/>
              <a:t> Data Digital</a:t>
            </a:r>
          </a:p>
          <a:p>
            <a:r>
              <a:rPr lang="en-US" dirty="0"/>
              <a:t>Data Link Control</a:t>
            </a:r>
          </a:p>
          <a:p>
            <a:r>
              <a:rPr lang="en-US" dirty="0"/>
              <a:t>Multiplexing</a:t>
            </a:r>
          </a:p>
          <a:p>
            <a:r>
              <a:rPr lang="en-US" dirty="0"/>
              <a:t>Switching</a:t>
            </a:r>
          </a:p>
          <a:p>
            <a:r>
              <a:rPr lang="en-US" dirty="0"/>
              <a:t>Medium Access Sublayer</a:t>
            </a:r>
          </a:p>
          <a:p>
            <a:r>
              <a:rPr lang="en-US" dirty="0"/>
              <a:t>Network Layer</a:t>
            </a:r>
          </a:p>
        </p:txBody>
      </p:sp>
    </p:spTree>
    <p:extLst>
      <p:ext uri="{BB962C8B-B14F-4D97-AF65-F5344CB8AC3E}">
        <p14:creationId xmlns:p14="http://schemas.microsoft.com/office/powerpoint/2010/main" val="843431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981" y="2143116"/>
            <a:ext cx="11242963" cy="4257684"/>
          </a:xfrm>
        </p:spPr>
        <p:txBody>
          <a:bodyPr>
            <a:normAutofit/>
          </a:bodyPr>
          <a:lstStyle/>
          <a:p>
            <a:pPr algn="just"/>
            <a:r>
              <a:rPr lang="en-US" sz="2400" dirty="0" err="1">
                <a:latin typeface="Franklin Gothic Book" pitchFamily="34" charset="0"/>
              </a:rPr>
              <a:t>Karakter</a:t>
            </a:r>
            <a:r>
              <a:rPr lang="en-US" sz="2400" dirty="0">
                <a:latin typeface="Franklin Gothic Book" pitchFamily="34" charset="0"/>
              </a:rPr>
              <a:t> data yang </a:t>
            </a:r>
            <a:r>
              <a:rPr lang="en-US" sz="2400" dirty="0" err="1">
                <a:latin typeface="Franklin Gothic Book" pitchFamily="34" charset="0"/>
              </a:rPr>
              <a:t>akan</a:t>
            </a:r>
            <a:r>
              <a:rPr lang="en-US" sz="2400" dirty="0">
                <a:latin typeface="Franklin Gothic Book" pitchFamily="34" charset="0"/>
              </a:rPr>
              <a:t> </a:t>
            </a:r>
            <a:r>
              <a:rPr lang="en-US" sz="2400" dirty="0" err="1">
                <a:latin typeface="Franklin Gothic Book" pitchFamily="34" charset="0"/>
              </a:rPr>
              <a:t>dikirim</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a:t>
            </a:r>
            <a:r>
              <a:rPr lang="en-US" sz="2400" dirty="0" err="1">
                <a:latin typeface="Franklin Gothic Book" pitchFamily="34" charset="0"/>
              </a:rPr>
              <a:t>suatu</a:t>
            </a:r>
            <a:r>
              <a:rPr lang="en-US" sz="2400" dirty="0">
                <a:latin typeface="Franklin Gothic Book" pitchFamily="34" charset="0"/>
              </a:rPr>
              <a:t> </a:t>
            </a:r>
            <a:r>
              <a:rPr lang="en-US" sz="2400" dirty="0" err="1">
                <a:latin typeface="Franklin Gothic Book" pitchFamily="34" charset="0"/>
              </a:rPr>
              <a:t>titik</a:t>
            </a:r>
            <a:r>
              <a:rPr lang="en-US" sz="2400" dirty="0">
                <a:latin typeface="Franklin Gothic Book" pitchFamily="34" charset="0"/>
              </a:rPr>
              <a:t> </a:t>
            </a:r>
            <a:r>
              <a:rPr lang="en-US" sz="2400" dirty="0" err="1">
                <a:latin typeface="Franklin Gothic Book" pitchFamily="34" charset="0"/>
              </a:rPr>
              <a:t>ke</a:t>
            </a:r>
            <a:r>
              <a:rPr lang="en-US" sz="2400" dirty="0">
                <a:latin typeface="Franklin Gothic Book" pitchFamily="34" charset="0"/>
              </a:rPr>
              <a:t> </a:t>
            </a:r>
            <a:r>
              <a:rPr lang="en-US" sz="2400" dirty="0" err="1">
                <a:latin typeface="Franklin Gothic Book" pitchFamily="34" charset="0"/>
              </a:rPr>
              <a:t>titik</a:t>
            </a:r>
            <a:r>
              <a:rPr lang="en-US" sz="2400" dirty="0">
                <a:latin typeface="Franklin Gothic Book" pitchFamily="34" charset="0"/>
              </a:rPr>
              <a:t> lain </a:t>
            </a:r>
            <a:r>
              <a:rPr lang="en-US" sz="2400" dirty="0" err="1">
                <a:latin typeface="Franklin Gothic Book" pitchFamily="34" charset="0"/>
              </a:rPr>
              <a:t>tidak</a:t>
            </a:r>
            <a:r>
              <a:rPr lang="en-US" sz="2400" dirty="0">
                <a:latin typeface="Franklin Gothic Book" pitchFamily="34" charset="0"/>
              </a:rPr>
              <a:t> </a:t>
            </a:r>
            <a:r>
              <a:rPr lang="en-US" sz="2400" dirty="0" err="1">
                <a:latin typeface="Franklin Gothic Book" pitchFamily="34" charset="0"/>
              </a:rPr>
              <a:t>dapat</a:t>
            </a:r>
            <a:r>
              <a:rPr lang="en-US" sz="2400" dirty="0">
                <a:latin typeface="Franklin Gothic Book" pitchFamily="34" charset="0"/>
              </a:rPr>
              <a:t> </a:t>
            </a:r>
            <a:r>
              <a:rPr lang="en-US" sz="2400" dirty="0" err="1">
                <a:latin typeface="Franklin Gothic Book" pitchFamily="34" charset="0"/>
              </a:rPr>
              <a:t>dikirimkan</a:t>
            </a:r>
            <a:r>
              <a:rPr lang="en-US" sz="2400" dirty="0">
                <a:latin typeface="Franklin Gothic Book" pitchFamily="34" charset="0"/>
              </a:rPr>
              <a:t> </a:t>
            </a:r>
            <a:r>
              <a:rPr lang="en-US" sz="2400" dirty="0" err="1">
                <a:latin typeface="Franklin Gothic Book" pitchFamily="34" charset="0"/>
              </a:rPr>
              <a:t>secara</a:t>
            </a:r>
            <a:r>
              <a:rPr lang="en-US" sz="2400" dirty="0">
                <a:latin typeface="Franklin Gothic Book" pitchFamily="34" charset="0"/>
              </a:rPr>
              <a:t> </a:t>
            </a:r>
            <a:r>
              <a:rPr lang="en-US" sz="2400" dirty="0" err="1">
                <a:latin typeface="Franklin Gothic Book" pitchFamily="34" charset="0"/>
              </a:rPr>
              <a:t>langsung</a:t>
            </a:r>
            <a:r>
              <a:rPr lang="en-US" sz="2400" dirty="0">
                <a:latin typeface="Franklin Gothic Book" pitchFamily="34" charset="0"/>
              </a:rPr>
              <a:t>. </a:t>
            </a:r>
            <a:r>
              <a:rPr lang="en-US" sz="2400" dirty="0" err="1">
                <a:latin typeface="Franklin Gothic Book" pitchFamily="34" charset="0"/>
              </a:rPr>
              <a:t>Perlu</a:t>
            </a:r>
            <a:r>
              <a:rPr lang="en-US" sz="2400" dirty="0">
                <a:latin typeface="Franklin Gothic Book" pitchFamily="34" charset="0"/>
              </a:rPr>
              <a:t> </a:t>
            </a:r>
            <a:r>
              <a:rPr lang="en-US" sz="2400" dirty="0" err="1">
                <a:latin typeface="Franklin Gothic Book" pitchFamily="34" charset="0"/>
              </a:rPr>
              <a:t>proses</a:t>
            </a:r>
            <a:r>
              <a:rPr lang="en-US" sz="2400" dirty="0">
                <a:latin typeface="Franklin Gothic Book" pitchFamily="34" charset="0"/>
              </a:rPr>
              <a:t> </a:t>
            </a:r>
            <a:r>
              <a:rPr lang="en-US" sz="2400" dirty="0" err="1">
                <a:latin typeface="Franklin Gothic Book" pitchFamily="34" charset="0"/>
              </a:rPr>
              <a:t>pengkodean</a:t>
            </a:r>
            <a:r>
              <a:rPr lang="en-US" sz="2400" dirty="0">
                <a:latin typeface="Franklin Gothic Book" pitchFamily="34" charset="0"/>
              </a:rPr>
              <a:t> </a:t>
            </a:r>
            <a:r>
              <a:rPr lang="en-US" sz="2400" dirty="0" err="1">
                <a:latin typeface="Franklin Gothic Book" pitchFamily="34" charset="0"/>
              </a:rPr>
              <a:t>pada</a:t>
            </a:r>
            <a:r>
              <a:rPr lang="en-US" sz="2400" dirty="0">
                <a:latin typeface="Franklin Gothic Book" pitchFamily="34" charset="0"/>
              </a:rPr>
              <a:t> </a:t>
            </a:r>
            <a:r>
              <a:rPr lang="en-US" sz="2400" dirty="0" err="1">
                <a:latin typeface="Franklin Gothic Book" pitchFamily="34" charset="0"/>
              </a:rPr>
              <a:t>setiap</a:t>
            </a:r>
            <a:r>
              <a:rPr lang="en-US" sz="2400" dirty="0">
                <a:latin typeface="Franklin Gothic Book" pitchFamily="34" charset="0"/>
              </a:rPr>
              <a:t> </a:t>
            </a:r>
            <a:r>
              <a:rPr lang="en-US" sz="2400" dirty="0" err="1">
                <a:latin typeface="Franklin Gothic Book" pitchFamily="34" charset="0"/>
              </a:rPr>
              <a:t>titik</a:t>
            </a:r>
            <a:r>
              <a:rPr lang="en-US" sz="2400" dirty="0">
                <a:latin typeface="Franklin Gothic Book" pitchFamily="34" charset="0"/>
              </a:rPr>
              <a:t>. </a:t>
            </a:r>
            <a:r>
              <a:rPr lang="en-US" sz="2400" dirty="0" err="1">
                <a:latin typeface="Franklin Gothic Book" pitchFamily="34" charset="0"/>
              </a:rPr>
              <a:t>Dengan</a:t>
            </a:r>
            <a:r>
              <a:rPr lang="en-US" sz="2400" dirty="0">
                <a:latin typeface="Franklin Gothic Book" pitchFamily="34" charset="0"/>
              </a:rPr>
              <a:t> </a:t>
            </a:r>
            <a:r>
              <a:rPr lang="en-US" sz="2400" dirty="0" err="1">
                <a:latin typeface="Franklin Gothic Book" pitchFamily="34" charset="0"/>
              </a:rPr>
              <a:t>kata</a:t>
            </a:r>
            <a:r>
              <a:rPr lang="en-US" sz="2400" dirty="0">
                <a:latin typeface="Franklin Gothic Book" pitchFamily="34" charset="0"/>
              </a:rPr>
              <a:t> lain, </a:t>
            </a:r>
            <a:r>
              <a:rPr lang="en-US" sz="2400" dirty="0" err="1">
                <a:latin typeface="Franklin Gothic Book" pitchFamily="34" charset="0"/>
              </a:rPr>
              <a:t>karakter-karakter</a:t>
            </a:r>
            <a:r>
              <a:rPr lang="en-US" sz="2400" dirty="0">
                <a:latin typeface="Franklin Gothic Book" pitchFamily="34" charset="0"/>
              </a:rPr>
              <a:t> data </a:t>
            </a:r>
            <a:r>
              <a:rPr lang="en-US" sz="2400" dirty="0" err="1">
                <a:latin typeface="Franklin Gothic Book" pitchFamily="34" charset="0"/>
              </a:rPr>
              <a:t>tersebut</a:t>
            </a:r>
            <a:r>
              <a:rPr lang="en-US" sz="2400" dirty="0">
                <a:latin typeface="Franklin Gothic Book" pitchFamily="34" charset="0"/>
              </a:rPr>
              <a:t> </a:t>
            </a:r>
            <a:r>
              <a:rPr lang="en-US" sz="2400" dirty="0" err="1">
                <a:latin typeface="Franklin Gothic Book" pitchFamily="34" charset="0"/>
              </a:rPr>
              <a:t>harus</a:t>
            </a:r>
            <a:r>
              <a:rPr lang="en-US" sz="2400" dirty="0">
                <a:latin typeface="Franklin Gothic Book" pitchFamily="34" charset="0"/>
              </a:rPr>
              <a:t> </a:t>
            </a:r>
            <a:r>
              <a:rPr lang="en-US" sz="2400" dirty="0" err="1">
                <a:latin typeface="Franklin Gothic Book" pitchFamily="34" charset="0"/>
              </a:rPr>
              <a:t>dikodekan</a:t>
            </a:r>
            <a:r>
              <a:rPr lang="en-US" sz="2400" dirty="0">
                <a:latin typeface="Franklin Gothic Book" pitchFamily="34" charset="0"/>
              </a:rPr>
              <a:t> </a:t>
            </a:r>
            <a:r>
              <a:rPr lang="en-US" sz="2400" dirty="0" err="1">
                <a:latin typeface="Franklin Gothic Book" pitchFamily="34" charset="0"/>
              </a:rPr>
              <a:t>terlebih</a:t>
            </a:r>
            <a:r>
              <a:rPr lang="en-US" sz="2400" dirty="0">
                <a:latin typeface="Franklin Gothic Book" pitchFamily="34" charset="0"/>
              </a:rPr>
              <a:t> </a:t>
            </a:r>
            <a:r>
              <a:rPr lang="en-US" sz="2400" dirty="0" err="1">
                <a:latin typeface="Franklin Gothic Book" pitchFamily="34" charset="0"/>
              </a:rPr>
              <a:t>dahulu</a:t>
            </a:r>
            <a:r>
              <a:rPr lang="en-US" sz="2400" dirty="0">
                <a:latin typeface="Franklin Gothic Book" pitchFamily="34" charset="0"/>
              </a:rPr>
              <a:t> </a:t>
            </a:r>
            <a:r>
              <a:rPr lang="en-US" sz="2400" dirty="0" err="1">
                <a:latin typeface="Franklin Gothic Book" pitchFamily="34" charset="0"/>
              </a:rPr>
              <a:t>dengan</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yang </a:t>
            </a:r>
            <a:r>
              <a:rPr lang="en-US" sz="2400" dirty="0" err="1">
                <a:latin typeface="Franklin Gothic Book" pitchFamily="34" charset="0"/>
              </a:rPr>
              <a:t>dikenal</a:t>
            </a:r>
            <a:r>
              <a:rPr lang="en-US" sz="2400" dirty="0">
                <a:latin typeface="Franklin Gothic Book" pitchFamily="34" charset="0"/>
              </a:rPr>
              <a:t> </a:t>
            </a:r>
            <a:r>
              <a:rPr lang="en-US" sz="2400" dirty="0" err="1">
                <a:latin typeface="Franklin Gothic Book" pitchFamily="34" charset="0"/>
              </a:rPr>
              <a:t>oleh</a:t>
            </a:r>
            <a:r>
              <a:rPr lang="en-US" sz="2400" dirty="0">
                <a:latin typeface="Franklin Gothic Book" pitchFamily="34" charset="0"/>
              </a:rPr>
              <a:t> </a:t>
            </a:r>
            <a:r>
              <a:rPr lang="en-US" sz="2400" dirty="0" err="1">
                <a:latin typeface="Franklin Gothic Book" pitchFamily="34" charset="0"/>
              </a:rPr>
              <a:t>setiap</a:t>
            </a:r>
            <a:r>
              <a:rPr lang="en-US" sz="2400" dirty="0">
                <a:latin typeface="Franklin Gothic Book" pitchFamily="34" charset="0"/>
              </a:rPr>
              <a:t> terminal yang </a:t>
            </a:r>
            <a:r>
              <a:rPr lang="en-US" sz="2400" dirty="0" err="1">
                <a:latin typeface="Franklin Gothic Book" pitchFamily="34" charset="0"/>
              </a:rPr>
              <a:t>ada</a:t>
            </a:r>
            <a:r>
              <a:rPr lang="en-US" sz="2400" dirty="0">
                <a:latin typeface="Franklin Gothic Book" pitchFamily="34" charset="0"/>
              </a:rPr>
              <a:t>.</a:t>
            </a:r>
          </a:p>
          <a:p>
            <a:pPr algn="just"/>
            <a:endParaRPr lang="en-US" sz="2400" dirty="0">
              <a:latin typeface="Franklin Gothic Book" pitchFamily="34" charset="0"/>
            </a:endParaRPr>
          </a:p>
          <a:p>
            <a:pPr algn="just"/>
            <a:r>
              <a:rPr lang="en-US" sz="2400" dirty="0" err="1">
                <a:latin typeface="Franklin Gothic Book" pitchFamily="34" charset="0"/>
              </a:rPr>
              <a:t>Tujuan</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a:t>
            </a:r>
            <a:r>
              <a:rPr lang="en-US" sz="2400" dirty="0" err="1">
                <a:latin typeface="Franklin Gothic Book" pitchFamily="34" charset="0"/>
              </a:rPr>
              <a:t>pengodean</a:t>
            </a:r>
            <a:r>
              <a:rPr lang="en-US" sz="2400" dirty="0">
                <a:latin typeface="Franklin Gothic Book" pitchFamily="34" charset="0"/>
              </a:rPr>
              <a:t> </a:t>
            </a:r>
            <a:r>
              <a:rPr lang="en-US" sz="2400" dirty="0" err="1">
                <a:latin typeface="Franklin Gothic Book" pitchFamily="34" charset="0"/>
              </a:rPr>
              <a:t>adalah</a:t>
            </a:r>
            <a:r>
              <a:rPr lang="en-US" sz="2400" dirty="0">
                <a:latin typeface="Franklin Gothic Book" pitchFamily="34" charset="0"/>
              </a:rPr>
              <a:t> </a:t>
            </a:r>
            <a:r>
              <a:rPr lang="en-US" sz="2400" dirty="0" err="1">
                <a:latin typeface="Franklin Gothic Book" pitchFamily="34" charset="0"/>
              </a:rPr>
              <a:t>menjadikan</a:t>
            </a:r>
            <a:r>
              <a:rPr lang="en-US" sz="2400" dirty="0">
                <a:latin typeface="Franklin Gothic Book" pitchFamily="34" charset="0"/>
              </a:rPr>
              <a:t> </a:t>
            </a:r>
            <a:r>
              <a:rPr lang="en-US" sz="2400" dirty="0" err="1">
                <a:latin typeface="Franklin Gothic Book" pitchFamily="34" charset="0"/>
              </a:rPr>
              <a:t>setiap</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a:t>
            </a:r>
            <a:r>
              <a:rPr lang="en-US" sz="2400" dirty="0" err="1">
                <a:latin typeface="Franklin Gothic Book" pitchFamily="34" charset="0"/>
              </a:rPr>
              <a:t>dalam</a:t>
            </a:r>
            <a:r>
              <a:rPr lang="en-US" sz="2400" dirty="0">
                <a:latin typeface="Franklin Gothic Book" pitchFamily="34" charset="0"/>
              </a:rPr>
              <a:t> </a:t>
            </a:r>
            <a:r>
              <a:rPr lang="en-US" sz="2400" dirty="0" err="1">
                <a:latin typeface="Franklin Gothic Book" pitchFamily="34" charset="0"/>
              </a:rPr>
              <a:t>sebuah</a:t>
            </a:r>
            <a:r>
              <a:rPr lang="en-US" sz="2400" dirty="0">
                <a:latin typeface="Franklin Gothic Book" pitchFamily="34" charset="0"/>
              </a:rPr>
              <a:t> </a:t>
            </a:r>
            <a:r>
              <a:rPr lang="en-US" sz="2400" dirty="0" err="1">
                <a:latin typeface="Franklin Gothic Book" pitchFamily="34" charset="0"/>
              </a:rPr>
              <a:t>informasi</a:t>
            </a:r>
            <a:r>
              <a:rPr lang="en-US" sz="2400" dirty="0">
                <a:latin typeface="Franklin Gothic Book" pitchFamily="34" charset="0"/>
              </a:rPr>
              <a:t> digital </a:t>
            </a:r>
            <a:r>
              <a:rPr lang="en-US" sz="2400" dirty="0" err="1">
                <a:latin typeface="Franklin Gothic Book" pitchFamily="34" charset="0"/>
              </a:rPr>
              <a:t>kedalam</a:t>
            </a:r>
            <a:r>
              <a:rPr lang="en-US" sz="2400" dirty="0">
                <a:latin typeface="Franklin Gothic Book" pitchFamily="34" charset="0"/>
              </a:rPr>
              <a:t> </a:t>
            </a:r>
            <a:r>
              <a:rPr lang="en-US" sz="2400" dirty="0" err="1">
                <a:latin typeface="Franklin Gothic Book" pitchFamily="34" charset="0"/>
              </a:rPr>
              <a:t>bentuk</a:t>
            </a:r>
            <a:r>
              <a:rPr lang="en-US" sz="2400" dirty="0">
                <a:latin typeface="Franklin Gothic Book" pitchFamily="34" charset="0"/>
              </a:rPr>
              <a:t> </a:t>
            </a:r>
            <a:r>
              <a:rPr lang="en-US" sz="2400" dirty="0" err="1">
                <a:latin typeface="Franklin Gothic Book" pitchFamily="34" charset="0"/>
              </a:rPr>
              <a:t>biner</a:t>
            </a:r>
            <a:r>
              <a:rPr lang="en-US" sz="2400" dirty="0">
                <a:latin typeface="Franklin Gothic Book" pitchFamily="34" charset="0"/>
              </a:rPr>
              <a:t> agar </a:t>
            </a:r>
            <a:r>
              <a:rPr lang="en-US" sz="2400" dirty="0" err="1">
                <a:latin typeface="Franklin Gothic Book" pitchFamily="34" charset="0"/>
              </a:rPr>
              <a:t>dapat</a:t>
            </a:r>
            <a:r>
              <a:rPr lang="en-US" sz="2400" dirty="0">
                <a:latin typeface="Franklin Gothic Book" pitchFamily="34" charset="0"/>
              </a:rPr>
              <a:t> </a:t>
            </a:r>
            <a:r>
              <a:rPr lang="en-US" sz="2400" dirty="0" err="1">
                <a:latin typeface="Franklin Gothic Book" pitchFamily="34" charset="0"/>
              </a:rPr>
              <a:t>ditransmisikan</a:t>
            </a:r>
            <a:r>
              <a:rPr lang="en-US" sz="2400" dirty="0">
                <a:latin typeface="Franklin Gothic Book" pitchFamily="34" charset="0"/>
              </a:rPr>
              <a:t>. </a:t>
            </a:r>
            <a:r>
              <a:rPr lang="en-US" sz="2400" dirty="0" err="1">
                <a:latin typeface="Franklin Gothic Book" pitchFamily="34" charset="0"/>
              </a:rPr>
              <a:t>Suatu</a:t>
            </a:r>
            <a:r>
              <a:rPr lang="en-US" sz="2400" dirty="0">
                <a:latin typeface="Franklin Gothic Book" pitchFamily="34" charset="0"/>
              </a:rPr>
              <a:t> terminal yang </a:t>
            </a:r>
            <a:r>
              <a:rPr lang="en-US" sz="2400" dirty="0" err="1">
                <a:latin typeface="Franklin Gothic Book" pitchFamily="34" charset="0"/>
              </a:rPr>
              <a:t>berbeda</a:t>
            </a:r>
            <a:r>
              <a:rPr lang="en-US" sz="2400" dirty="0">
                <a:latin typeface="Franklin Gothic Book" pitchFamily="34" charset="0"/>
              </a:rPr>
              <a:t> </a:t>
            </a:r>
            <a:r>
              <a:rPr lang="en-US" sz="2400" dirty="0" err="1">
                <a:latin typeface="Franklin Gothic Book" pitchFamily="34" charset="0"/>
              </a:rPr>
              <a:t>menggunakan</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biner</a:t>
            </a:r>
            <a:r>
              <a:rPr lang="en-US" sz="2400" dirty="0">
                <a:latin typeface="Franklin Gothic Book" pitchFamily="34" charset="0"/>
              </a:rPr>
              <a:t> yang </a:t>
            </a:r>
            <a:r>
              <a:rPr lang="en-US" sz="2400" dirty="0" err="1">
                <a:latin typeface="Franklin Gothic Book" pitchFamily="34" charset="0"/>
              </a:rPr>
              <a:t>berbeda</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mewakili</a:t>
            </a:r>
            <a:r>
              <a:rPr lang="en-US" sz="2400" dirty="0">
                <a:latin typeface="Franklin Gothic Book" pitchFamily="34" charset="0"/>
              </a:rPr>
              <a:t> </a:t>
            </a:r>
            <a:r>
              <a:rPr lang="en-US" sz="2400" dirty="0" err="1">
                <a:latin typeface="Franklin Gothic Book" pitchFamily="34" charset="0"/>
              </a:rPr>
              <a:t>suatu</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a:t>
            </a:r>
          </a:p>
        </p:txBody>
      </p:sp>
      <p:sp>
        <p:nvSpPr>
          <p:cNvPr id="4" name="TextBox 3"/>
          <p:cNvSpPr txBox="1"/>
          <p:nvPr/>
        </p:nvSpPr>
        <p:spPr>
          <a:xfrm>
            <a:off x="477982" y="1114555"/>
            <a:ext cx="7858180" cy="707886"/>
          </a:xfrm>
          <a:prstGeom prst="rect">
            <a:avLst/>
          </a:prstGeom>
          <a:noFill/>
        </p:spPr>
        <p:txBody>
          <a:bodyPr wrap="square" rtlCol="0">
            <a:spAutoFit/>
          </a:bodyPr>
          <a:lstStyle/>
          <a:p>
            <a:pPr algn="just"/>
            <a:r>
              <a:rPr lang="en-US" sz="4000" b="1" dirty="0" smtClean="0">
                <a:solidFill>
                  <a:schemeClr val="accent6">
                    <a:lumMod val="40000"/>
                    <a:lumOff val="60000"/>
                  </a:schemeClr>
                </a:solidFill>
                <a:latin typeface="Franklin Gothic Book" pitchFamily="34" charset="0"/>
              </a:rPr>
              <a:t>Encoding</a:t>
            </a:r>
            <a:endParaRPr lang="en-SG" sz="4000" b="1" dirty="0">
              <a:solidFill>
                <a:schemeClr val="accent6">
                  <a:lumMod val="40000"/>
                  <a:lumOff val="60000"/>
                </a:schemeClr>
              </a:solidFill>
              <a:latin typeface="Franklin Gothic Book" pitchFamily="34" charset="0"/>
            </a:endParaRPr>
          </a:p>
        </p:txBody>
      </p:sp>
      <p:sp>
        <p:nvSpPr>
          <p:cNvPr id="5" name="Date Placeholder 4"/>
          <p:cNvSpPr>
            <a:spLocks noGrp="1"/>
          </p:cNvSpPr>
          <p:nvPr>
            <p:ph type="dt" sz="half" idx="10"/>
          </p:nvPr>
        </p:nvSpPr>
        <p:spPr/>
        <p:txBody>
          <a:bodyPr/>
          <a:lstStyle/>
          <a:p>
            <a:fld id="{FFB2B69C-AEFD-444D-A072-EED0F2662926}" type="datetime1">
              <a:rPr lang="en-US" smtClean="0"/>
              <a:t>2/26/2025</a:t>
            </a:fld>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49</a:t>
            </a:fld>
            <a:endParaRPr lang="en-US"/>
          </a:p>
        </p:txBody>
      </p:sp>
    </p:spTree>
    <p:extLst>
      <p:ext uri="{BB962C8B-B14F-4D97-AF65-F5344CB8AC3E}">
        <p14:creationId xmlns:p14="http://schemas.microsoft.com/office/powerpoint/2010/main" val="2080023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id-ID" dirty="0"/>
          </a:p>
        </p:txBody>
      </p:sp>
      <p:sp>
        <p:nvSpPr>
          <p:cNvPr id="5" name="Text Placeholder 4"/>
          <p:cNvSpPr>
            <a:spLocks noGrp="1"/>
          </p:cNvSpPr>
          <p:nvPr>
            <p:ph type="body" idx="1"/>
          </p:nvPr>
        </p:nvSpPr>
        <p:spPr/>
        <p:txBody>
          <a:bodyPr/>
          <a:lstStyle/>
          <a:p>
            <a:endParaRPr lang="id-ID"/>
          </a:p>
        </p:txBody>
      </p:sp>
    </p:spTree>
    <p:extLst>
      <p:ext uri="{BB962C8B-B14F-4D97-AF65-F5344CB8AC3E}">
        <p14:creationId xmlns:p14="http://schemas.microsoft.com/office/powerpoint/2010/main" val="41931441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405842" cy="1143000"/>
          </a:xfrm>
        </p:spPr>
        <p:txBody>
          <a:bodyPr/>
          <a:lstStyle/>
          <a:p>
            <a:endParaRPr lang="en-US">
              <a:latin typeface="Franklin Gothic Book" pitchFamily="34" charset="0"/>
            </a:endParaRPr>
          </a:p>
        </p:txBody>
      </p:sp>
      <p:sp>
        <p:nvSpPr>
          <p:cNvPr id="3" name="Content Placeholder 2"/>
          <p:cNvSpPr>
            <a:spLocks noGrp="1"/>
          </p:cNvSpPr>
          <p:nvPr>
            <p:ph idx="1"/>
          </p:nvPr>
        </p:nvSpPr>
        <p:spPr>
          <a:xfrm>
            <a:off x="696191" y="1524000"/>
            <a:ext cx="9000209" cy="4876800"/>
          </a:xfrm>
        </p:spPr>
        <p:txBody>
          <a:bodyPr>
            <a:normAutofit/>
          </a:bodyPr>
          <a:lstStyle/>
          <a:p>
            <a:pPr algn="just">
              <a:lnSpc>
                <a:spcPct val="150000"/>
              </a:lnSpc>
            </a:pPr>
            <a:r>
              <a:rPr lang="en-US" sz="2400" dirty="0" err="1">
                <a:latin typeface="Franklin Gothic Book" pitchFamily="34" charset="0"/>
              </a:rPr>
              <a:t>Kode-kode</a:t>
            </a:r>
            <a:r>
              <a:rPr lang="en-US" sz="2400" dirty="0">
                <a:latin typeface="Franklin Gothic Book" pitchFamily="34" charset="0"/>
              </a:rPr>
              <a:t> yang </a:t>
            </a:r>
            <a:r>
              <a:rPr lang="en-US" sz="2400" dirty="0" err="1">
                <a:latin typeface="Franklin Gothic Book" pitchFamily="34" charset="0"/>
              </a:rPr>
              <a:t>digunakan</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keperluan</a:t>
            </a:r>
            <a:r>
              <a:rPr lang="en-US" sz="2400" dirty="0">
                <a:latin typeface="Franklin Gothic Book" pitchFamily="34" charset="0"/>
              </a:rPr>
              <a:t> </a:t>
            </a:r>
            <a:r>
              <a:rPr lang="en-US" sz="2400" dirty="0" err="1">
                <a:latin typeface="Franklin Gothic Book" pitchFamily="34" charset="0"/>
              </a:rPr>
              <a:t>komunikasi</a:t>
            </a:r>
            <a:r>
              <a:rPr lang="en-US" sz="2400" dirty="0">
                <a:latin typeface="Franklin Gothic Book" pitchFamily="34" charset="0"/>
              </a:rPr>
              <a:t> data </a:t>
            </a:r>
            <a:r>
              <a:rPr lang="en-US" sz="2400" dirty="0" err="1">
                <a:latin typeface="Franklin Gothic Book" pitchFamily="34" charset="0"/>
              </a:rPr>
              <a:t>pada</a:t>
            </a:r>
            <a:r>
              <a:rPr lang="en-US" sz="2400" dirty="0">
                <a:latin typeface="Franklin Gothic Book" pitchFamily="34" charset="0"/>
              </a:rPr>
              <a:t> </a:t>
            </a:r>
            <a:r>
              <a:rPr lang="en-US" sz="2400" dirty="0" err="1">
                <a:latin typeface="Franklin Gothic Book" pitchFamily="34" charset="0"/>
              </a:rPr>
              <a:t>sistem</a:t>
            </a:r>
            <a:r>
              <a:rPr lang="en-US" sz="2400" dirty="0">
                <a:latin typeface="Franklin Gothic Book" pitchFamily="34" charset="0"/>
              </a:rPr>
              <a:t> </a:t>
            </a:r>
            <a:r>
              <a:rPr lang="en-US" sz="2400" dirty="0" err="1">
                <a:latin typeface="Franklin Gothic Book" pitchFamily="34" charset="0"/>
              </a:rPr>
              <a:t>komputer</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a:t>
            </a:r>
            <a:r>
              <a:rPr lang="en-US" sz="2400" dirty="0" err="1">
                <a:latin typeface="Franklin Gothic Book" pitchFamily="34" charset="0"/>
              </a:rPr>
              <a:t>sejak</a:t>
            </a:r>
            <a:r>
              <a:rPr lang="en-US" sz="2400" dirty="0">
                <a:latin typeface="Franklin Gothic Book" pitchFamily="34" charset="0"/>
              </a:rPr>
              <a:t> </a:t>
            </a:r>
            <a:r>
              <a:rPr lang="en-US" sz="2400" dirty="0" err="1">
                <a:latin typeface="Franklin Gothic Book" pitchFamily="34" charset="0"/>
              </a:rPr>
              <a:t>komputer</a:t>
            </a:r>
            <a:r>
              <a:rPr lang="en-US" sz="2400" dirty="0">
                <a:latin typeface="Franklin Gothic Book" pitchFamily="34" charset="0"/>
              </a:rPr>
              <a:t> </a:t>
            </a:r>
            <a:r>
              <a:rPr lang="en-US" sz="2400" dirty="0" err="1">
                <a:latin typeface="Franklin Gothic Book" pitchFamily="34" charset="0"/>
              </a:rPr>
              <a:t>ditemukan</a:t>
            </a:r>
            <a:r>
              <a:rPr lang="en-US" sz="2400" dirty="0">
                <a:latin typeface="Franklin Gothic Book" pitchFamily="34" charset="0"/>
              </a:rPr>
              <a:t> </a:t>
            </a:r>
            <a:r>
              <a:rPr lang="en-US" sz="2400" dirty="0" err="1">
                <a:latin typeface="Franklin Gothic Book" pitchFamily="34" charset="0"/>
              </a:rPr>
              <a:t>sampai</a:t>
            </a:r>
            <a:r>
              <a:rPr lang="en-US" sz="2400" dirty="0">
                <a:latin typeface="Franklin Gothic Book" pitchFamily="34" charset="0"/>
              </a:rPr>
              <a:t> </a:t>
            </a:r>
            <a:r>
              <a:rPr lang="en-US" sz="2400" dirty="0" err="1">
                <a:latin typeface="Franklin Gothic Book" pitchFamily="34" charset="0"/>
              </a:rPr>
              <a:t>pada</a:t>
            </a:r>
            <a:r>
              <a:rPr lang="en-US" sz="2400" dirty="0">
                <a:latin typeface="Franklin Gothic Book" pitchFamily="34" charset="0"/>
              </a:rPr>
              <a:t> </a:t>
            </a:r>
            <a:r>
              <a:rPr lang="en-US" sz="2400" dirty="0" err="1">
                <a:latin typeface="Franklin Gothic Book" pitchFamily="34" charset="0"/>
              </a:rPr>
              <a:t>komunikasi</a:t>
            </a:r>
            <a:r>
              <a:rPr lang="en-US" sz="2400" dirty="0">
                <a:latin typeface="Franklin Gothic Book" pitchFamily="34" charset="0"/>
              </a:rPr>
              <a:t> data modern </a:t>
            </a:r>
            <a:r>
              <a:rPr lang="en-US" sz="2400" dirty="0" err="1">
                <a:latin typeface="Franklin Gothic Book" pitchFamily="34" charset="0"/>
              </a:rPr>
              <a:t>memiliki</a:t>
            </a:r>
            <a:r>
              <a:rPr lang="en-US" sz="2400" dirty="0">
                <a:latin typeface="Franklin Gothic Book" pitchFamily="34" charset="0"/>
              </a:rPr>
              <a:t> </a:t>
            </a:r>
            <a:r>
              <a:rPr lang="en-US" sz="2400" dirty="0" err="1">
                <a:latin typeface="Franklin Gothic Book" pitchFamily="34" charset="0"/>
              </a:rPr>
              <a:t>perbedaan</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a:t>
            </a:r>
            <a:r>
              <a:rPr lang="en-US" sz="2400" dirty="0" err="1">
                <a:latin typeface="Franklin Gothic Book" pitchFamily="34" charset="0"/>
              </a:rPr>
              <a:t>generasi</a:t>
            </a:r>
            <a:r>
              <a:rPr lang="en-US" sz="2400" dirty="0">
                <a:latin typeface="Franklin Gothic Book" pitchFamily="34" charset="0"/>
              </a:rPr>
              <a:t> </a:t>
            </a:r>
            <a:r>
              <a:rPr lang="en-US" sz="2400" dirty="0" err="1">
                <a:latin typeface="Franklin Gothic Book" pitchFamily="34" charset="0"/>
              </a:rPr>
              <a:t>ke</a:t>
            </a:r>
            <a:r>
              <a:rPr lang="en-US" sz="2400" dirty="0">
                <a:latin typeface="Franklin Gothic Book" pitchFamily="34" charset="0"/>
              </a:rPr>
              <a:t> </a:t>
            </a:r>
            <a:r>
              <a:rPr lang="en-US" sz="2400" dirty="0" err="1">
                <a:latin typeface="Franklin Gothic Book" pitchFamily="34" charset="0"/>
              </a:rPr>
              <a:t>generasi</a:t>
            </a:r>
            <a:r>
              <a:rPr lang="en-US" sz="2400" dirty="0">
                <a:latin typeface="Franklin Gothic Book" pitchFamily="34" charset="0"/>
              </a:rPr>
              <a:t>. Hal </a:t>
            </a:r>
            <a:r>
              <a:rPr lang="en-US" sz="2400" dirty="0" err="1">
                <a:latin typeface="Franklin Gothic Book" pitchFamily="34" charset="0"/>
              </a:rPr>
              <a:t>ini</a:t>
            </a:r>
            <a:r>
              <a:rPr lang="en-US" sz="2400" dirty="0">
                <a:latin typeface="Franklin Gothic Book" pitchFamily="34" charset="0"/>
              </a:rPr>
              <a:t> </a:t>
            </a:r>
            <a:r>
              <a:rPr lang="en-US" sz="2400" dirty="0" err="1">
                <a:latin typeface="Franklin Gothic Book" pitchFamily="34" charset="0"/>
              </a:rPr>
              <a:t>disebabkan</a:t>
            </a:r>
            <a:r>
              <a:rPr lang="en-US" sz="2400" dirty="0">
                <a:latin typeface="Franklin Gothic Book" pitchFamily="34" charset="0"/>
              </a:rPr>
              <a:t> </a:t>
            </a:r>
            <a:r>
              <a:rPr lang="en-US" sz="2400" dirty="0" err="1">
                <a:latin typeface="Franklin Gothic Book" pitchFamily="34" charset="0"/>
              </a:rPr>
              <a:t>oleh</a:t>
            </a:r>
            <a:r>
              <a:rPr lang="en-US" sz="2400" dirty="0">
                <a:latin typeface="Franklin Gothic Book" pitchFamily="34" charset="0"/>
              </a:rPr>
              <a:t> </a:t>
            </a:r>
            <a:r>
              <a:rPr lang="en-US" sz="2400" dirty="0" err="1">
                <a:latin typeface="Franklin Gothic Book" pitchFamily="34" charset="0"/>
              </a:rPr>
              <a:t>semakin</a:t>
            </a:r>
            <a:r>
              <a:rPr lang="en-US" sz="2400" dirty="0">
                <a:latin typeface="Franklin Gothic Book" pitchFamily="34" charset="0"/>
              </a:rPr>
              <a:t> </a:t>
            </a:r>
            <a:r>
              <a:rPr lang="en-US" sz="2400" dirty="0" err="1">
                <a:latin typeface="Franklin Gothic Book" pitchFamily="34" charset="0"/>
              </a:rPr>
              <a:t>besar</a:t>
            </a:r>
            <a:r>
              <a:rPr lang="en-US" sz="2400" dirty="0">
                <a:latin typeface="Franklin Gothic Book" pitchFamily="34" charset="0"/>
              </a:rPr>
              <a:t> </a:t>
            </a:r>
            <a:r>
              <a:rPr lang="en-US" sz="2400" dirty="0" err="1">
                <a:latin typeface="Franklin Gothic Book" pitchFamily="34" charset="0"/>
              </a:rPr>
              <a:t>dan</a:t>
            </a:r>
            <a:r>
              <a:rPr lang="en-US" sz="2400" dirty="0">
                <a:latin typeface="Franklin Gothic Book" pitchFamily="34" charset="0"/>
              </a:rPr>
              <a:t> </a:t>
            </a:r>
            <a:r>
              <a:rPr lang="en-US" sz="2400" dirty="0" err="1">
                <a:latin typeface="Franklin Gothic Book" pitchFamily="34" charset="0"/>
              </a:rPr>
              <a:t>kompleksnya</a:t>
            </a:r>
            <a:r>
              <a:rPr lang="en-US" sz="2400" dirty="0">
                <a:latin typeface="Franklin Gothic Book" pitchFamily="34" charset="0"/>
              </a:rPr>
              <a:t> data yang </a:t>
            </a:r>
            <a:r>
              <a:rPr lang="en-US" sz="2400" dirty="0" err="1">
                <a:latin typeface="Franklin Gothic Book" pitchFamily="34" charset="0"/>
              </a:rPr>
              <a:t>akan</a:t>
            </a:r>
            <a:r>
              <a:rPr lang="en-US" sz="2400" dirty="0">
                <a:latin typeface="Franklin Gothic Book" pitchFamily="34" charset="0"/>
              </a:rPr>
              <a:t> </a:t>
            </a:r>
            <a:r>
              <a:rPr lang="en-US" sz="2400" dirty="0" err="1">
                <a:latin typeface="Franklin Gothic Book" pitchFamily="34" charset="0"/>
              </a:rPr>
              <a:t>dikirim</a:t>
            </a:r>
            <a:r>
              <a:rPr lang="en-US" sz="2400" dirty="0">
                <a:latin typeface="Franklin Gothic Book" pitchFamily="34" charset="0"/>
              </a:rPr>
              <a:t> </a:t>
            </a:r>
            <a:r>
              <a:rPr lang="en-US" sz="2400" dirty="0" err="1">
                <a:latin typeface="Franklin Gothic Book" pitchFamily="34" charset="0"/>
              </a:rPr>
              <a:t>atau</a:t>
            </a:r>
            <a:r>
              <a:rPr lang="en-US" sz="2400" dirty="0">
                <a:latin typeface="Franklin Gothic Book" pitchFamily="34" charset="0"/>
              </a:rPr>
              <a:t> </a:t>
            </a:r>
            <a:r>
              <a:rPr lang="en-US" sz="2400" dirty="0" err="1">
                <a:latin typeface="Franklin Gothic Book" pitchFamily="34" charset="0"/>
              </a:rPr>
              <a:t>dipergunakan</a:t>
            </a:r>
            <a:r>
              <a:rPr lang="en-US" sz="2400" dirty="0">
                <a:latin typeface="Franklin Gothic Book" pitchFamily="34" charset="0"/>
              </a:rPr>
              <a:t>.</a:t>
            </a:r>
          </a:p>
          <a:p>
            <a:pPr algn="just">
              <a:lnSpc>
                <a:spcPct val="150000"/>
              </a:lnSpc>
            </a:pPr>
            <a:endParaRPr lang="en-US" sz="2400" dirty="0">
              <a:latin typeface="Franklin Gothic Book" pitchFamily="34" charset="0"/>
            </a:endParaRPr>
          </a:p>
        </p:txBody>
      </p:sp>
      <p:sp>
        <p:nvSpPr>
          <p:cNvPr id="4" name="Date Placeholder 3"/>
          <p:cNvSpPr>
            <a:spLocks noGrp="1"/>
          </p:cNvSpPr>
          <p:nvPr>
            <p:ph type="dt" sz="half" idx="10"/>
          </p:nvPr>
        </p:nvSpPr>
        <p:spPr/>
        <p:txBody>
          <a:bodyPr/>
          <a:lstStyle/>
          <a:p>
            <a:fld id="{99F2FA9B-8E27-4710-9F11-8A99D194C172}"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50</a:t>
            </a:fld>
            <a:endParaRPr lang="en-US"/>
          </a:p>
        </p:txBody>
      </p:sp>
    </p:spTree>
    <p:extLst>
      <p:ext uri="{BB962C8B-B14F-4D97-AF65-F5344CB8AC3E}">
        <p14:creationId xmlns:p14="http://schemas.microsoft.com/office/powerpoint/2010/main" val="21975212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334404" cy="1143000"/>
          </a:xfrm>
        </p:spPr>
        <p:txBody>
          <a:bodyPr/>
          <a:lstStyle/>
          <a:p>
            <a:endParaRPr lang="en-SG"/>
          </a:p>
        </p:txBody>
      </p:sp>
      <p:sp>
        <p:nvSpPr>
          <p:cNvPr id="3" name="Content Placeholder 2"/>
          <p:cNvSpPr>
            <a:spLocks noGrp="1"/>
          </p:cNvSpPr>
          <p:nvPr>
            <p:ph idx="1"/>
          </p:nvPr>
        </p:nvSpPr>
        <p:spPr>
          <a:xfrm>
            <a:off x="592282" y="1524000"/>
            <a:ext cx="9104118" cy="4876800"/>
          </a:xfrm>
        </p:spPr>
        <p:txBody>
          <a:bodyPr/>
          <a:lstStyle/>
          <a:p>
            <a:pPr algn="just"/>
            <a:r>
              <a:rPr lang="en-US" dirty="0" err="1" smtClean="0">
                <a:latin typeface="Franklin Gothic Book" pitchFamily="34" charset="0"/>
              </a:rPr>
              <a:t>Secara</a:t>
            </a:r>
            <a:r>
              <a:rPr lang="en-US" dirty="0" smtClean="0">
                <a:latin typeface="Franklin Gothic Book" pitchFamily="34" charset="0"/>
              </a:rPr>
              <a:t> </a:t>
            </a:r>
            <a:r>
              <a:rPr lang="en-US" dirty="0" err="1" smtClean="0">
                <a:latin typeface="Franklin Gothic Book" pitchFamily="34" charset="0"/>
              </a:rPr>
              <a:t>umum</a:t>
            </a:r>
            <a:r>
              <a:rPr lang="en-US" dirty="0" smtClean="0">
                <a:latin typeface="Franklin Gothic Book" pitchFamily="34" charset="0"/>
              </a:rPr>
              <a:t> </a:t>
            </a:r>
            <a:r>
              <a:rPr lang="en-US" dirty="0" err="1" smtClean="0">
                <a:latin typeface="Franklin Gothic Book" pitchFamily="34" charset="0"/>
              </a:rPr>
              <a:t>ada</a:t>
            </a:r>
            <a:r>
              <a:rPr lang="en-US" dirty="0" smtClean="0">
                <a:latin typeface="Franklin Gothic Book" pitchFamily="34" charset="0"/>
              </a:rPr>
              <a:t> </a:t>
            </a:r>
            <a:r>
              <a:rPr lang="en-US" dirty="0" err="1" smtClean="0">
                <a:latin typeface="Franklin Gothic Book" pitchFamily="34" charset="0"/>
              </a:rPr>
              <a:t>beberapa</a:t>
            </a:r>
            <a:r>
              <a:rPr lang="en-US" dirty="0" smtClean="0">
                <a:latin typeface="Franklin Gothic Book" pitchFamily="34" charset="0"/>
              </a:rPr>
              <a:t> </a:t>
            </a:r>
            <a:r>
              <a:rPr lang="en-US" dirty="0" err="1" smtClean="0">
                <a:latin typeface="Franklin Gothic Book" pitchFamily="34" charset="0"/>
              </a:rPr>
              <a:t>kode</a:t>
            </a:r>
            <a:r>
              <a:rPr lang="en-US" dirty="0" smtClean="0">
                <a:latin typeface="Franklin Gothic Book" pitchFamily="34" charset="0"/>
              </a:rPr>
              <a:t> yang </a:t>
            </a:r>
            <a:r>
              <a:rPr lang="en-US" dirty="0" err="1" smtClean="0">
                <a:latin typeface="Franklin Gothic Book" pitchFamily="34" charset="0"/>
              </a:rPr>
              <a:t>digunakan</a:t>
            </a:r>
            <a:r>
              <a:rPr lang="en-US" dirty="0" smtClean="0">
                <a:latin typeface="Franklin Gothic Book" pitchFamily="34" charset="0"/>
              </a:rPr>
              <a:t> </a:t>
            </a:r>
            <a:r>
              <a:rPr lang="en-US" dirty="0" err="1" smtClean="0">
                <a:latin typeface="Franklin Gothic Book" pitchFamily="34" charset="0"/>
              </a:rPr>
              <a:t>dalam</a:t>
            </a:r>
            <a:r>
              <a:rPr lang="en-US" dirty="0" smtClean="0">
                <a:latin typeface="Franklin Gothic Book" pitchFamily="34" charset="0"/>
              </a:rPr>
              <a:t> </a:t>
            </a:r>
            <a:r>
              <a:rPr lang="en-US" dirty="0" err="1" smtClean="0">
                <a:latin typeface="Franklin Gothic Book" pitchFamily="34" charset="0"/>
              </a:rPr>
              <a:t>komunikasi</a:t>
            </a:r>
            <a:r>
              <a:rPr lang="en-US" dirty="0" smtClean="0">
                <a:latin typeface="Franklin Gothic Book" pitchFamily="34" charset="0"/>
              </a:rPr>
              <a:t> data </a:t>
            </a:r>
            <a:r>
              <a:rPr lang="en-US" dirty="0" err="1" smtClean="0">
                <a:latin typeface="Franklin Gothic Book" pitchFamily="34" charset="0"/>
              </a:rPr>
              <a:t>diantaranya</a:t>
            </a:r>
            <a:r>
              <a:rPr lang="en-US" dirty="0" smtClean="0">
                <a:latin typeface="Franklin Gothic Book" pitchFamily="34" charset="0"/>
              </a:rPr>
              <a:t> </a:t>
            </a:r>
            <a:r>
              <a:rPr lang="en-US" dirty="0" err="1" smtClean="0">
                <a:latin typeface="Franklin Gothic Book" pitchFamily="34" charset="0"/>
              </a:rPr>
              <a:t>adalah</a:t>
            </a:r>
            <a:r>
              <a:rPr lang="en-US" dirty="0" smtClean="0">
                <a:latin typeface="Franklin Gothic Book" pitchFamily="34" charset="0"/>
              </a:rPr>
              <a:t>:</a:t>
            </a:r>
          </a:p>
          <a:p>
            <a:pPr marL="834390" lvl="1" indent="-514350" algn="just">
              <a:buFont typeface="+mj-lt"/>
              <a:buAutoNum type="arabicPeriod"/>
            </a:pPr>
            <a:r>
              <a:rPr lang="en-US" dirty="0" smtClean="0">
                <a:latin typeface="Franklin Gothic Book" pitchFamily="34" charset="0"/>
              </a:rPr>
              <a:t>BCD (</a:t>
            </a:r>
            <a:r>
              <a:rPr lang="en-US" i="1" dirty="0" smtClean="0">
                <a:latin typeface="Franklin Gothic Book" pitchFamily="34" charset="0"/>
              </a:rPr>
              <a:t>Binary Coded Decimal</a:t>
            </a:r>
            <a:r>
              <a:rPr lang="en-US" dirty="0" smtClean="0">
                <a:latin typeface="Franklin Gothic Book" pitchFamily="34" charset="0"/>
              </a:rPr>
              <a:t>)</a:t>
            </a:r>
          </a:p>
          <a:p>
            <a:pPr marL="834390" lvl="1" indent="-514350" algn="just">
              <a:buFont typeface="+mj-lt"/>
              <a:buAutoNum type="arabicPeriod"/>
            </a:pPr>
            <a:r>
              <a:rPr lang="en-US" dirty="0" smtClean="0">
                <a:latin typeface="Franklin Gothic Book" pitchFamily="34" charset="0"/>
              </a:rPr>
              <a:t>SBCDIC (</a:t>
            </a:r>
            <a:r>
              <a:rPr lang="en-US" i="1" dirty="0" smtClean="0">
                <a:latin typeface="Franklin Gothic Book" pitchFamily="34" charset="0"/>
              </a:rPr>
              <a:t>Standard Binary Coded Decimal Interchange Code</a:t>
            </a:r>
            <a:r>
              <a:rPr lang="en-US" dirty="0" smtClean="0">
                <a:latin typeface="Franklin Gothic Book" pitchFamily="34" charset="0"/>
              </a:rPr>
              <a:t>)</a:t>
            </a:r>
          </a:p>
          <a:p>
            <a:pPr marL="834390" lvl="1" indent="-514350" algn="just">
              <a:buFont typeface="+mj-lt"/>
              <a:buAutoNum type="arabicPeriod"/>
            </a:pPr>
            <a:r>
              <a:rPr lang="en-US" dirty="0" smtClean="0">
                <a:latin typeface="Franklin Gothic Book" pitchFamily="34" charset="0"/>
              </a:rPr>
              <a:t>EBCDIC (</a:t>
            </a:r>
            <a:r>
              <a:rPr lang="en-US" i="1" dirty="0" smtClean="0">
                <a:latin typeface="Franklin Gothic Book" pitchFamily="34" charset="0"/>
              </a:rPr>
              <a:t>Extended Binary Coded Decimal Interchange Code</a:t>
            </a:r>
            <a:r>
              <a:rPr lang="en-US" dirty="0" smtClean="0">
                <a:latin typeface="Franklin Gothic Book" pitchFamily="34" charset="0"/>
              </a:rPr>
              <a:t>)</a:t>
            </a:r>
          </a:p>
          <a:p>
            <a:pPr marL="834390" lvl="1" indent="-514350" algn="just">
              <a:buFont typeface="+mj-lt"/>
              <a:buAutoNum type="arabicPeriod"/>
            </a:pPr>
            <a:r>
              <a:rPr lang="en-US" dirty="0" smtClean="0">
                <a:latin typeface="Franklin Gothic Book" pitchFamily="34" charset="0"/>
              </a:rPr>
              <a:t>BOUDOT</a:t>
            </a:r>
          </a:p>
          <a:p>
            <a:pPr marL="834390" lvl="1" indent="-514350" algn="just">
              <a:buFont typeface="+mj-lt"/>
              <a:buAutoNum type="arabicPeriod"/>
            </a:pPr>
            <a:r>
              <a:rPr lang="en-US" dirty="0" smtClean="0">
                <a:latin typeface="Franklin Gothic Book" pitchFamily="34" charset="0"/>
              </a:rPr>
              <a:t>ASCII (</a:t>
            </a:r>
            <a:r>
              <a:rPr lang="en-US" i="1" dirty="0" smtClean="0">
                <a:latin typeface="Franklin Gothic Book" pitchFamily="34" charset="0"/>
              </a:rPr>
              <a:t>American Standard Code for Information Interchange</a:t>
            </a:r>
            <a:r>
              <a:rPr lang="en-US" dirty="0" smtClean="0">
                <a:latin typeface="Franklin Gothic Book" pitchFamily="34" charset="0"/>
              </a:rPr>
              <a:t>)</a:t>
            </a:r>
          </a:p>
          <a:p>
            <a:pPr marL="834390" lvl="1" indent="-514350" algn="just">
              <a:buFont typeface="+mj-lt"/>
              <a:buAutoNum type="arabicPeriod"/>
            </a:pPr>
            <a:r>
              <a:rPr lang="en-US" dirty="0" smtClean="0">
                <a:latin typeface="Franklin Gothic Book" pitchFamily="34" charset="0"/>
              </a:rPr>
              <a:t>UNICODE (</a:t>
            </a:r>
            <a:r>
              <a:rPr lang="en-US" i="1" dirty="0" smtClean="0">
                <a:latin typeface="Franklin Gothic Book" pitchFamily="34" charset="0"/>
              </a:rPr>
              <a:t>Universal code)</a:t>
            </a:r>
            <a:endParaRPr lang="en-US" dirty="0" smtClean="0">
              <a:latin typeface="Franklin Gothic Book" pitchFamily="34" charset="0"/>
            </a:endParaRPr>
          </a:p>
          <a:p>
            <a:pPr algn="just"/>
            <a:endParaRPr lang="en-SG" dirty="0">
              <a:latin typeface="Franklin Gothic Book" pitchFamily="34" charset="0"/>
            </a:endParaRPr>
          </a:p>
        </p:txBody>
      </p:sp>
      <p:sp>
        <p:nvSpPr>
          <p:cNvPr id="4" name="Date Placeholder 3"/>
          <p:cNvSpPr>
            <a:spLocks noGrp="1"/>
          </p:cNvSpPr>
          <p:nvPr>
            <p:ph type="dt" sz="half" idx="10"/>
          </p:nvPr>
        </p:nvSpPr>
        <p:spPr/>
        <p:txBody>
          <a:bodyPr/>
          <a:lstStyle/>
          <a:p>
            <a:fld id="{FA79D2BC-835F-44A8-859E-F3D8B951B48B}"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51</a:t>
            </a:fld>
            <a:endParaRPr lang="en-US"/>
          </a:p>
        </p:txBody>
      </p:sp>
    </p:spTree>
    <p:extLst>
      <p:ext uri="{BB962C8B-B14F-4D97-AF65-F5344CB8AC3E}">
        <p14:creationId xmlns:p14="http://schemas.microsoft.com/office/powerpoint/2010/main" val="4139718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427"/>
            <a:ext cx="8405842" cy="1143000"/>
          </a:xfrm>
        </p:spPr>
        <p:txBody>
          <a:bodyPr/>
          <a:lstStyle/>
          <a:p>
            <a:r>
              <a:rPr lang="en-US" dirty="0" smtClean="0">
                <a:solidFill>
                  <a:srgbClr val="0070C0"/>
                </a:solidFill>
                <a:latin typeface="Franklin Gothic Book" pitchFamily="34" charset="0"/>
              </a:rPr>
              <a:t>BCD</a:t>
            </a:r>
            <a:endParaRPr lang="en-US" dirty="0">
              <a:solidFill>
                <a:srgbClr val="0070C0"/>
              </a:solidFill>
              <a:latin typeface="Franklin Gothic Book" pitchFamily="34" charset="0"/>
            </a:endParaRPr>
          </a:p>
        </p:txBody>
      </p:sp>
      <p:sp>
        <p:nvSpPr>
          <p:cNvPr id="3" name="Content Placeholder 2"/>
          <p:cNvSpPr>
            <a:spLocks noGrp="1"/>
          </p:cNvSpPr>
          <p:nvPr>
            <p:ph idx="1"/>
          </p:nvPr>
        </p:nvSpPr>
        <p:spPr>
          <a:xfrm>
            <a:off x="838200" y="1524000"/>
            <a:ext cx="8930208" cy="4876800"/>
          </a:xfrm>
        </p:spPr>
        <p:txBody>
          <a:bodyPr/>
          <a:lstStyle/>
          <a:p>
            <a:pPr algn="just"/>
            <a:r>
              <a:rPr lang="en-US" dirty="0" err="1" smtClean="0">
                <a:latin typeface="Franklin Gothic Book" pitchFamily="34" charset="0"/>
              </a:rPr>
              <a:t>Merupakan</a:t>
            </a:r>
            <a:r>
              <a:rPr lang="en-US" dirty="0" smtClean="0">
                <a:latin typeface="Franklin Gothic Book" pitchFamily="34" charset="0"/>
              </a:rPr>
              <a:t> </a:t>
            </a:r>
            <a:r>
              <a:rPr lang="en-US" dirty="0" err="1" smtClean="0">
                <a:latin typeface="Franklin Gothic Book" pitchFamily="34" charset="0"/>
              </a:rPr>
              <a:t>kode</a:t>
            </a:r>
            <a:r>
              <a:rPr lang="en-US" dirty="0" smtClean="0">
                <a:latin typeface="Franklin Gothic Book" pitchFamily="34" charset="0"/>
              </a:rPr>
              <a:t> </a:t>
            </a:r>
            <a:r>
              <a:rPr lang="en-US" dirty="0" err="1" smtClean="0">
                <a:latin typeface="Franklin Gothic Book" pitchFamily="34" charset="0"/>
              </a:rPr>
              <a:t>biner</a:t>
            </a:r>
            <a:r>
              <a:rPr lang="en-US" dirty="0" smtClean="0">
                <a:latin typeface="Franklin Gothic Book" pitchFamily="34" charset="0"/>
              </a:rPr>
              <a:t> yang </a:t>
            </a:r>
            <a:r>
              <a:rPr lang="en-US" dirty="0" err="1" smtClean="0">
                <a:latin typeface="Franklin Gothic Book" pitchFamily="34" charset="0"/>
              </a:rPr>
              <a:t>digunakan</a:t>
            </a:r>
            <a:r>
              <a:rPr lang="en-US" dirty="0" smtClean="0">
                <a:latin typeface="Franklin Gothic Book" pitchFamily="34" charset="0"/>
              </a:rPr>
              <a:t> </a:t>
            </a:r>
            <a:r>
              <a:rPr lang="en-US" dirty="0" err="1" smtClean="0">
                <a:latin typeface="Franklin Gothic Book" pitchFamily="34" charset="0"/>
              </a:rPr>
              <a:t>hanya</a:t>
            </a:r>
            <a:r>
              <a:rPr lang="en-US" dirty="0" smtClean="0">
                <a:latin typeface="Franklin Gothic Book" pitchFamily="34" charset="0"/>
              </a:rPr>
              <a:t> </a:t>
            </a:r>
            <a:r>
              <a:rPr lang="en-US" dirty="0" err="1" smtClean="0">
                <a:latin typeface="Franklin Gothic Book" pitchFamily="34" charset="0"/>
              </a:rPr>
              <a:t>untuk</a:t>
            </a:r>
            <a:r>
              <a:rPr lang="en-US" dirty="0" smtClean="0">
                <a:latin typeface="Franklin Gothic Book" pitchFamily="34" charset="0"/>
              </a:rPr>
              <a:t> </a:t>
            </a:r>
            <a:r>
              <a:rPr lang="en-US" dirty="0" err="1" smtClean="0">
                <a:latin typeface="Franklin Gothic Book" pitchFamily="34" charset="0"/>
              </a:rPr>
              <a:t>mewakili</a:t>
            </a:r>
            <a:r>
              <a:rPr lang="en-US" dirty="0" smtClean="0">
                <a:latin typeface="Franklin Gothic Book" pitchFamily="34" charset="0"/>
              </a:rPr>
              <a:t> </a:t>
            </a:r>
            <a:r>
              <a:rPr lang="en-US" dirty="0" err="1" smtClean="0">
                <a:latin typeface="Franklin Gothic Book" pitchFamily="34" charset="0"/>
              </a:rPr>
              <a:t>nilai</a:t>
            </a:r>
            <a:r>
              <a:rPr lang="en-US" dirty="0" smtClean="0">
                <a:latin typeface="Franklin Gothic Book" pitchFamily="34" charset="0"/>
              </a:rPr>
              <a:t> digit </a:t>
            </a:r>
            <a:r>
              <a:rPr lang="en-US" dirty="0" err="1" smtClean="0">
                <a:latin typeface="Franklin Gothic Book" pitchFamily="34" charset="0"/>
              </a:rPr>
              <a:t>desimal</a:t>
            </a:r>
            <a:r>
              <a:rPr lang="en-US" dirty="0" smtClean="0">
                <a:latin typeface="Franklin Gothic Book" pitchFamily="34" charset="0"/>
              </a:rPr>
              <a:t> </a:t>
            </a:r>
            <a:r>
              <a:rPr lang="en-US" dirty="0" err="1" smtClean="0">
                <a:latin typeface="Franklin Gothic Book" pitchFamily="34" charset="0"/>
              </a:rPr>
              <a:t>dari</a:t>
            </a:r>
            <a:r>
              <a:rPr lang="en-US" dirty="0" smtClean="0">
                <a:latin typeface="Franklin Gothic Book" pitchFamily="34" charset="0"/>
              </a:rPr>
              <a:t> 0-9. </a:t>
            </a:r>
          </a:p>
          <a:p>
            <a:pPr algn="just"/>
            <a:r>
              <a:rPr lang="en-US" dirty="0" smtClean="0">
                <a:latin typeface="Franklin Gothic Book" pitchFamily="34" charset="0"/>
              </a:rPr>
              <a:t>BCD </a:t>
            </a:r>
            <a:r>
              <a:rPr lang="en-US" dirty="0" err="1" smtClean="0">
                <a:latin typeface="Franklin Gothic Book" pitchFamily="34" charset="0"/>
              </a:rPr>
              <a:t>menggunakan</a:t>
            </a:r>
            <a:r>
              <a:rPr lang="en-US" dirty="0" smtClean="0">
                <a:latin typeface="Franklin Gothic Book" pitchFamily="34" charset="0"/>
              </a:rPr>
              <a:t> </a:t>
            </a:r>
            <a:r>
              <a:rPr lang="en-US" dirty="0" err="1" smtClean="0">
                <a:latin typeface="Franklin Gothic Book" pitchFamily="34" charset="0"/>
              </a:rPr>
              <a:t>kombinasi</a:t>
            </a:r>
            <a:r>
              <a:rPr lang="en-US" dirty="0" smtClean="0">
                <a:latin typeface="Franklin Gothic Book" pitchFamily="34" charset="0"/>
              </a:rPr>
              <a:t> 4 bit </a:t>
            </a:r>
            <a:r>
              <a:rPr lang="en-US" dirty="0" err="1" smtClean="0">
                <a:latin typeface="Franklin Gothic Book" pitchFamily="34" charset="0"/>
              </a:rPr>
              <a:t>sehingga</a:t>
            </a:r>
            <a:r>
              <a:rPr lang="en-US" dirty="0" smtClean="0">
                <a:latin typeface="Franklin Gothic Book" pitchFamily="34" charset="0"/>
              </a:rPr>
              <a:t> </a:t>
            </a:r>
            <a:r>
              <a:rPr lang="en-US" dirty="0" err="1" smtClean="0">
                <a:latin typeface="Franklin Gothic Book" pitchFamily="34" charset="0"/>
              </a:rPr>
              <a:t>ada</a:t>
            </a:r>
            <a:r>
              <a:rPr lang="en-US" dirty="0" smtClean="0">
                <a:latin typeface="Franklin Gothic Book" pitchFamily="34" charset="0"/>
              </a:rPr>
              <a:t> 16 </a:t>
            </a:r>
            <a:r>
              <a:rPr lang="en-US" dirty="0" err="1" smtClean="0">
                <a:latin typeface="Franklin Gothic Book" pitchFamily="34" charset="0"/>
              </a:rPr>
              <a:t>kombinasi</a:t>
            </a:r>
            <a:r>
              <a:rPr lang="en-US" dirty="0" smtClean="0">
                <a:latin typeface="Franklin Gothic Book" pitchFamily="34" charset="0"/>
              </a:rPr>
              <a:t> yang </a:t>
            </a:r>
            <a:r>
              <a:rPr lang="en-US" dirty="0" err="1" smtClean="0">
                <a:latin typeface="Franklin Gothic Book" pitchFamily="34" charset="0"/>
              </a:rPr>
              <a:t>bisa</a:t>
            </a:r>
            <a:r>
              <a:rPr lang="en-US" dirty="0" smtClean="0">
                <a:latin typeface="Franklin Gothic Book" pitchFamily="34" charset="0"/>
              </a:rPr>
              <a:t> </a:t>
            </a:r>
            <a:r>
              <a:rPr lang="en-US" dirty="0" err="1" smtClean="0">
                <a:latin typeface="Franklin Gothic Book" pitchFamily="34" charset="0"/>
              </a:rPr>
              <a:t>diperoleh</a:t>
            </a:r>
            <a:r>
              <a:rPr lang="en-US" dirty="0" smtClean="0">
                <a:latin typeface="Franklin Gothic Book" pitchFamily="34" charset="0"/>
              </a:rPr>
              <a:t> </a:t>
            </a:r>
            <a:r>
              <a:rPr lang="en-US" dirty="0" err="1" smtClean="0">
                <a:latin typeface="Franklin Gothic Book" pitchFamily="34" charset="0"/>
              </a:rPr>
              <a:t>dan</a:t>
            </a:r>
            <a:r>
              <a:rPr lang="en-US" dirty="0" smtClean="0">
                <a:latin typeface="Franklin Gothic Book" pitchFamily="34" charset="0"/>
              </a:rPr>
              <a:t> </a:t>
            </a:r>
            <a:r>
              <a:rPr lang="en-US" dirty="0" err="1" smtClean="0">
                <a:latin typeface="Franklin Gothic Book" pitchFamily="34" charset="0"/>
              </a:rPr>
              <a:t>hanya</a:t>
            </a:r>
            <a:r>
              <a:rPr lang="en-US" dirty="0" smtClean="0">
                <a:latin typeface="Franklin Gothic Book" pitchFamily="34" charset="0"/>
              </a:rPr>
              <a:t> 10 </a:t>
            </a:r>
            <a:r>
              <a:rPr lang="en-US" dirty="0" err="1" smtClean="0">
                <a:latin typeface="Franklin Gothic Book" pitchFamily="34" charset="0"/>
              </a:rPr>
              <a:t>kombinasi</a:t>
            </a:r>
            <a:r>
              <a:rPr lang="en-US" dirty="0" smtClean="0">
                <a:latin typeface="Franklin Gothic Book" pitchFamily="34" charset="0"/>
              </a:rPr>
              <a:t> yang </a:t>
            </a:r>
            <a:r>
              <a:rPr lang="en-US" dirty="0" err="1" smtClean="0">
                <a:latin typeface="Franklin Gothic Book" pitchFamily="34" charset="0"/>
              </a:rPr>
              <a:t>digunakan</a:t>
            </a:r>
            <a:r>
              <a:rPr lang="en-US" dirty="0" smtClean="0">
                <a:latin typeface="Franklin Gothic Book" pitchFamily="34" charset="0"/>
              </a:rPr>
              <a:t>.</a:t>
            </a:r>
          </a:p>
          <a:p>
            <a:pPr algn="just"/>
            <a:r>
              <a:rPr lang="en-US" dirty="0" err="1" smtClean="0">
                <a:latin typeface="Franklin Gothic Book" pitchFamily="34" charset="0"/>
              </a:rPr>
              <a:t>Kode</a:t>
            </a:r>
            <a:r>
              <a:rPr lang="en-US" dirty="0" smtClean="0">
                <a:latin typeface="Franklin Gothic Book" pitchFamily="34" charset="0"/>
              </a:rPr>
              <a:t> BCD </a:t>
            </a:r>
            <a:r>
              <a:rPr lang="en-US" dirty="0" err="1" smtClean="0">
                <a:latin typeface="Franklin Gothic Book" pitchFamily="34" charset="0"/>
              </a:rPr>
              <a:t>sudah</a:t>
            </a:r>
            <a:r>
              <a:rPr lang="en-US" dirty="0" smtClean="0">
                <a:latin typeface="Franklin Gothic Book" pitchFamily="34" charset="0"/>
              </a:rPr>
              <a:t> </a:t>
            </a:r>
            <a:r>
              <a:rPr lang="en-US" dirty="0" err="1" smtClean="0">
                <a:latin typeface="Franklin Gothic Book" pitchFamily="34" charset="0"/>
              </a:rPr>
              <a:t>jarang</a:t>
            </a:r>
            <a:r>
              <a:rPr lang="en-US" dirty="0" smtClean="0">
                <a:latin typeface="Franklin Gothic Book" pitchFamily="34" charset="0"/>
              </a:rPr>
              <a:t> </a:t>
            </a:r>
            <a:r>
              <a:rPr lang="en-US" dirty="0" err="1" smtClean="0">
                <a:latin typeface="Franklin Gothic Book" pitchFamily="34" charset="0"/>
              </a:rPr>
              <a:t>digunakan</a:t>
            </a:r>
            <a:r>
              <a:rPr lang="en-US" dirty="0" smtClean="0">
                <a:latin typeface="Franklin Gothic Book" pitchFamily="34" charset="0"/>
              </a:rPr>
              <a:t> </a:t>
            </a:r>
            <a:r>
              <a:rPr lang="en-US" dirty="0" err="1" smtClean="0">
                <a:latin typeface="Franklin Gothic Book" pitchFamily="34" charset="0"/>
              </a:rPr>
              <a:t>untuk</a:t>
            </a:r>
            <a:r>
              <a:rPr lang="en-US" dirty="0" smtClean="0">
                <a:latin typeface="Franklin Gothic Book" pitchFamily="34" charset="0"/>
              </a:rPr>
              <a:t> </a:t>
            </a:r>
            <a:r>
              <a:rPr lang="en-US" dirty="0" err="1" smtClean="0">
                <a:latin typeface="Franklin Gothic Book" pitchFamily="34" charset="0"/>
              </a:rPr>
              <a:t>komputer</a:t>
            </a:r>
            <a:r>
              <a:rPr lang="en-US" dirty="0" smtClean="0">
                <a:latin typeface="Franklin Gothic Book" pitchFamily="34" charset="0"/>
              </a:rPr>
              <a:t> </a:t>
            </a:r>
            <a:r>
              <a:rPr lang="en-US" dirty="0" err="1" smtClean="0">
                <a:latin typeface="Franklin Gothic Book" pitchFamily="34" charset="0"/>
              </a:rPr>
              <a:t>dan</a:t>
            </a:r>
            <a:r>
              <a:rPr lang="en-US" dirty="0" smtClean="0">
                <a:latin typeface="Franklin Gothic Book" pitchFamily="34" charset="0"/>
              </a:rPr>
              <a:t> </a:t>
            </a:r>
            <a:r>
              <a:rPr lang="en-US" dirty="0" err="1" smtClean="0">
                <a:latin typeface="Franklin Gothic Book" pitchFamily="34" charset="0"/>
              </a:rPr>
              <a:t>transmisi</a:t>
            </a:r>
            <a:r>
              <a:rPr lang="en-US" dirty="0" smtClean="0">
                <a:latin typeface="Franklin Gothic Book" pitchFamily="34" charset="0"/>
              </a:rPr>
              <a:t> data </a:t>
            </a:r>
            <a:r>
              <a:rPr lang="en-US" dirty="0" err="1" smtClean="0">
                <a:latin typeface="Franklin Gothic Book" pitchFamily="34" charset="0"/>
              </a:rPr>
              <a:t>sekarang</a:t>
            </a:r>
            <a:r>
              <a:rPr lang="en-US" dirty="0" smtClean="0">
                <a:latin typeface="Franklin Gothic Book" pitchFamily="34" charset="0"/>
              </a:rPr>
              <a:t> </a:t>
            </a:r>
            <a:r>
              <a:rPr lang="en-US" dirty="0" err="1" smtClean="0">
                <a:latin typeface="Franklin Gothic Book" pitchFamily="34" charset="0"/>
              </a:rPr>
              <a:t>ini</a:t>
            </a:r>
            <a:r>
              <a:rPr lang="en-US" dirty="0" smtClean="0">
                <a:latin typeface="Franklin Gothic Book" pitchFamily="34" charset="0"/>
              </a:rPr>
              <a:t> </a:t>
            </a:r>
            <a:r>
              <a:rPr lang="en-US" dirty="0" err="1" smtClean="0">
                <a:latin typeface="Franklin Gothic Book" pitchFamily="34" charset="0"/>
              </a:rPr>
              <a:t>karena</a:t>
            </a:r>
            <a:r>
              <a:rPr lang="en-US" dirty="0" smtClean="0">
                <a:latin typeface="Franklin Gothic Book" pitchFamily="34" charset="0"/>
              </a:rPr>
              <a:t> </a:t>
            </a:r>
            <a:r>
              <a:rPr lang="en-US" dirty="0" err="1" smtClean="0">
                <a:latin typeface="Franklin Gothic Book" pitchFamily="34" charset="0"/>
              </a:rPr>
              <a:t>tidak</a:t>
            </a:r>
            <a:r>
              <a:rPr lang="en-US" dirty="0" smtClean="0">
                <a:latin typeface="Franklin Gothic Book" pitchFamily="34" charset="0"/>
              </a:rPr>
              <a:t> </a:t>
            </a:r>
            <a:r>
              <a:rPr lang="en-US" dirty="0" err="1" smtClean="0">
                <a:latin typeface="Franklin Gothic Book" pitchFamily="34" charset="0"/>
              </a:rPr>
              <a:t>dapat</a:t>
            </a:r>
            <a:r>
              <a:rPr lang="en-US" dirty="0" smtClean="0">
                <a:latin typeface="Franklin Gothic Book" pitchFamily="34" charset="0"/>
              </a:rPr>
              <a:t> </a:t>
            </a:r>
            <a:r>
              <a:rPr lang="en-US" dirty="0" err="1" smtClean="0">
                <a:latin typeface="Franklin Gothic Book" pitchFamily="34" charset="0"/>
              </a:rPr>
              <a:t>mewakili</a:t>
            </a:r>
            <a:r>
              <a:rPr lang="en-US" dirty="0" smtClean="0">
                <a:latin typeface="Franklin Gothic Book" pitchFamily="34" charset="0"/>
              </a:rPr>
              <a:t> </a:t>
            </a:r>
            <a:r>
              <a:rPr lang="en-US" dirty="0" err="1" smtClean="0">
                <a:latin typeface="Franklin Gothic Book" pitchFamily="34" charset="0"/>
              </a:rPr>
              <a:t>huruf</a:t>
            </a:r>
            <a:r>
              <a:rPr lang="en-US" dirty="0" smtClean="0">
                <a:latin typeface="Franklin Gothic Book" pitchFamily="34" charset="0"/>
              </a:rPr>
              <a:t> </a:t>
            </a:r>
            <a:r>
              <a:rPr lang="en-US" dirty="0" err="1" smtClean="0">
                <a:latin typeface="Franklin Gothic Book" pitchFamily="34" charset="0"/>
              </a:rPr>
              <a:t>atau</a:t>
            </a:r>
            <a:r>
              <a:rPr lang="en-US" dirty="0" smtClean="0">
                <a:latin typeface="Franklin Gothic Book" pitchFamily="34" charset="0"/>
              </a:rPr>
              <a:t> </a:t>
            </a:r>
            <a:r>
              <a:rPr lang="en-US" dirty="0" err="1" smtClean="0">
                <a:latin typeface="Franklin Gothic Book" pitchFamily="34" charset="0"/>
              </a:rPr>
              <a:t>simbol</a:t>
            </a:r>
            <a:r>
              <a:rPr lang="en-US" dirty="0" smtClean="0">
                <a:latin typeface="Franklin Gothic Book" pitchFamily="34" charset="0"/>
              </a:rPr>
              <a:t> </a:t>
            </a:r>
            <a:r>
              <a:rPr lang="en-US" dirty="0" err="1" smtClean="0">
                <a:latin typeface="Franklin Gothic Book" pitchFamily="34" charset="0"/>
              </a:rPr>
              <a:t>karakter</a:t>
            </a:r>
            <a:r>
              <a:rPr lang="en-US" dirty="0" smtClean="0">
                <a:latin typeface="Franklin Gothic Book" pitchFamily="34" charset="0"/>
              </a:rPr>
              <a:t> </a:t>
            </a:r>
            <a:r>
              <a:rPr lang="en-US" dirty="0" err="1" smtClean="0">
                <a:latin typeface="Franklin Gothic Book" pitchFamily="34" charset="0"/>
              </a:rPr>
              <a:t>khusus</a:t>
            </a:r>
            <a:r>
              <a:rPr lang="en-US" dirty="0" smtClean="0">
                <a:latin typeface="Franklin Gothic Book" pitchFamily="34" charset="0"/>
              </a:rPr>
              <a:t>. </a:t>
            </a:r>
          </a:p>
          <a:p>
            <a:pPr algn="just"/>
            <a:r>
              <a:rPr lang="en-US" dirty="0" smtClean="0">
                <a:latin typeface="Franklin Gothic Book" pitchFamily="34" charset="0"/>
              </a:rPr>
              <a:t>BCD </a:t>
            </a:r>
            <a:r>
              <a:rPr lang="en-US" dirty="0" err="1" smtClean="0">
                <a:latin typeface="Franklin Gothic Book" pitchFamily="34" charset="0"/>
              </a:rPr>
              <a:t>hanya</a:t>
            </a:r>
            <a:r>
              <a:rPr lang="en-US" dirty="0" smtClean="0">
                <a:latin typeface="Franklin Gothic Book" pitchFamily="34" charset="0"/>
              </a:rPr>
              <a:t> </a:t>
            </a:r>
            <a:r>
              <a:rPr lang="en-US" dirty="0" err="1" smtClean="0">
                <a:latin typeface="Franklin Gothic Book" pitchFamily="34" charset="0"/>
              </a:rPr>
              <a:t>digunakan</a:t>
            </a:r>
            <a:r>
              <a:rPr lang="en-US" dirty="0" smtClean="0">
                <a:latin typeface="Franklin Gothic Book" pitchFamily="34" charset="0"/>
              </a:rPr>
              <a:t> </a:t>
            </a:r>
            <a:r>
              <a:rPr lang="en-US" dirty="0" err="1" smtClean="0">
                <a:latin typeface="Franklin Gothic Book" pitchFamily="34" charset="0"/>
              </a:rPr>
              <a:t>oleh</a:t>
            </a:r>
            <a:r>
              <a:rPr lang="en-US" dirty="0" smtClean="0">
                <a:latin typeface="Franklin Gothic Book" pitchFamily="34" charset="0"/>
              </a:rPr>
              <a:t> </a:t>
            </a:r>
            <a:r>
              <a:rPr lang="en-US" dirty="0" err="1" smtClean="0">
                <a:latin typeface="Franklin Gothic Book" pitchFamily="34" charset="0"/>
              </a:rPr>
              <a:t>komputer</a:t>
            </a:r>
            <a:r>
              <a:rPr lang="en-US" dirty="0" smtClean="0">
                <a:latin typeface="Franklin Gothic Book" pitchFamily="34" charset="0"/>
              </a:rPr>
              <a:t> </a:t>
            </a:r>
            <a:r>
              <a:rPr lang="en-US" dirty="0" err="1" smtClean="0">
                <a:latin typeface="Franklin Gothic Book" pitchFamily="34" charset="0"/>
              </a:rPr>
              <a:t>generasi</a:t>
            </a:r>
            <a:r>
              <a:rPr lang="en-US" dirty="0" smtClean="0">
                <a:latin typeface="Franklin Gothic Book" pitchFamily="34" charset="0"/>
              </a:rPr>
              <a:t> </a:t>
            </a:r>
            <a:r>
              <a:rPr lang="en-US" dirty="0" err="1" smtClean="0">
                <a:latin typeface="Franklin Gothic Book" pitchFamily="34" charset="0"/>
              </a:rPr>
              <a:t>pertama</a:t>
            </a:r>
            <a:r>
              <a:rPr lang="en-US" dirty="0" smtClean="0">
                <a:latin typeface="Franklin Gothic Book" pitchFamily="34" charset="0"/>
              </a:rPr>
              <a:t>.</a:t>
            </a:r>
          </a:p>
          <a:p>
            <a:pPr algn="just"/>
            <a:endParaRPr lang="en-US" dirty="0">
              <a:latin typeface="Franklin Gothic Book" pitchFamily="34" charset="0"/>
            </a:endParaRPr>
          </a:p>
        </p:txBody>
      </p:sp>
      <p:sp>
        <p:nvSpPr>
          <p:cNvPr id="4" name="Date Placeholder 3"/>
          <p:cNvSpPr>
            <a:spLocks noGrp="1"/>
          </p:cNvSpPr>
          <p:nvPr>
            <p:ph type="dt" sz="half" idx="10"/>
          </p:nvPr>
        </p:nvSpPr>
        <p:spPr/>
        <p:txBody>
          <a:bodyPr/>
          <a:lstStyle/>
          <a:p>
            <a:fld id="{4760B49D-5443-4BD4-B599-9AB0A6DB4FAC}"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52</a:t>
            </a:fld>
            <a:endParaRPr lang="en-US"/>
          </a:p>
        </p:txBody>
      </p:sp>
    </p:spTree>
    <p:extLst>
      <p:ext uri="{BB962C8B-B14F-4D97-AF65-F5344CB8AC3E}">
        <p14:creationId xmlns:p14="http://schemas.microsoft.com/office/powerpoint/2010/main" val="816787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4294967295"/>
            <p:extLst/>
          </p:nvPr>
        </p:nvGraphicFramePr>
        <p:xfrm>
          <a:off x="3952860" y="1844825"/>
          <a:ext cx="3511550" cy="3823197"/>
        </p:xfrm>
        <a:graphic>
          <a:graphicData uri="http://schemas.openxmlformats.org/drawingml/2006/table">
            <a:tbl>
              <a:tblPr/>
              <a:tblGrid>
                <a:gridCol w="1746643">
                  <a:extLst>
                    <a:ext uri="{9D8B030D-6E8A-4147-A177-3AD203B41FA5}">
                      <a16:colId xmlns:a16="http://schemas.microsoft.com/office/drawing/2014/main" val="20000"/>
                    </a:ext>
                  </a:extLst>
                </a:gridCol>
                <a:gridCol w="1764907">
                  <a:extLst>
                    <a:ext uri="{9D8B030D-6E8A-4147-A177-3AD203B41FA5}">
                      <a16:colId xmlns:a16="http://schemas.microsoft.com/office/drawing/2014/main" val="20001"/>
                    </a:ext>
                  </a:extLst>
                </a:gridCol>
              </a:tblGrid>
              <a:tr h="379737">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BCD 4 bit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Digit Desimal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44346">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0000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4346">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4346">
                <a:tc>
                  <a:txBody>
                    <a:bodyPr/>
                    <a:lstStyle/>
                    <a:p>
                      <a:pPr algn="ctr">
                        <a:lnSpc>
                          <a:spcPct val="150000"/>
                        </a:lnSpc>
                        <a:spcAft>
                          <a:spcPts val="600"/>
                        </a:spcAft>
                      </a:pPr>
                      <a:r>
                        <a:rPr lang="en-US" sz="1600" b="1" dirty="0" smtClean="0">
                          <a:solidFill>
                            <a:srgbClr val="0066FF"/>
                          </a:solidFill>
                          <a:latin typeface="Franklin Gothic Book" pitchFamily="34" charset="0"/>
                          <a:ea typeface="Calibri"/>
                          <a:cs typeface="Times New Roman"/>
                        </a:rPr>
                        <a:t>0010</a:t>
                      </a:r>
                      <a:endParaRPr lang="en-US" sz="1600" b="1"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smtClean="0">
                          <a:solidFill>
                            <a:srgbClr val="0066FF"/>
                          </a:solidFill>
                          <a:latin typeface="Franklin Gothic Book" pitchFamily="34" charset="0"/>
                          <a:ea typeface="Calibri"/>
                          <a:cs typeface="Times New Roman"/>
                        </a:rPr>
                        <a:t>2</a:t>
                      </a:r>
                      <a:endParaRPr lang="en-US" sz="1600" b="1"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4346">
                <a:tc>
                  <a:txBody>
                    <a:bodyPr/>
                    <a:lstStyle/>
                    <a:p>
                      <a:pPr algn="ctr">
                        <a:lnSpc>
                          <a:spcPct val="150000"/>
                        </a:lnSpc>
                        <a:spcAft>
                          <a:spcPts val="600"/>
                        </a:spcAft>
                      </a:pPr>
                      <a:r>
                        <a:rPr lang="en-US" sz="1600" b="1" dirty="0" smtClean="0">
                          <a:solidFill>
                            <a:srgbClr val="0066FF"/>
                          </a:solidFill>
                          <a:latin typeface="Franklin Gothic Book" pitchFamily="34" charset="0"/>
                          <a:ea typeface="Calibri"/>
                          <a:cs typeface="Times New Roman"/>
                        </a:rPr>
                        <a:t>0011</a:t>
                      </a:r>
                      <a:endParaRPr lang="en-US" sz="1600" b="1"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0100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0101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0110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0111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44346">
                <a:tc>
                  <a:txBody>
                    <a:bodyPr/>
                    <a:lstStyle/>
                    <a:p>
                      <a:pPr algn="ctr">
                        <a:lnSpc>
                          <a:spcPct val="150000"/>
                        </a:lnSpc>
                        <a:spcAft>
                          <a:spcPts val="600"/>
                        </a:spcAft>
                      </a:pPr>
                      <a:r>
                        <a:rPr lang="en-US" sz="1600" b="1">
                          <a:solidFill>
                            <a:srgbClr val="0066FF"/>
                          </a:solidFill>
                          <a:latin typeface="Franklin Gothic Book" pitchFamily="34" charset="0"/>
                          <a:ea typeface="Calibri"/>
                          <a:cs typeface="Times New Roman"/>
                        </a:rPr>
                        <a:t>1001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600" b="1" dirty="0">
                          <a:solidFill>
                            <a:srgbClr val="0066FF"/>
                          </a:solidFill>
                          <a:latin typeface="Franklin Gothic Book" pitchFamily="34" charset="0"/>
                          <a:ea typeface="Calibri"/>
                          <a:cs typeface="Times New Roman"/>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5"/>
          <p:cNvSpPr txBox="1"/>
          <p:nvPr/>
        </p:nvSpPr>
        <p:spPr>
          <a:xfrm>
            <a:off x="3952860" y="1214423"/>
            <a:ext cx="3862406" cy="461665"/>
          </a:xfrm>
          <a:prstGeom prst="rect">
            <a:avLst/>
          </a:prstGeom>
          <a:noFill/>
        </p:spPr>
        <p:txBody>
          <a:bodyPr wrap="square" rtlCol="0">
            <a:spAutoFit/>
          </a:bodyPr>
          <a:lstStyle/>
          <a:p>
            <a:r>
              <a:rPr lang="en-US" sz="2400" b="1" dirty="0" err="1">
                <a:latin typeface="Franklin Gothic Book" pitchFamily="34" charset="0"/>
              </a:rPr>
              <a:t>Tabel</a:t>
            </a:r>
            <a:r>
              <a:rPr lang="en-US" sz="2400" b="1" dirty="0">
                <a:latin typeface="Franklin Gothic Book" pitchFamily="34" charset="0"/>
              </a:rPr>
              <a:t> Binary Coded Decimal</a:t>
            </a:r>
            <a:endParaRPr lang="en-US" sz="2400" b="1" dirty="0">
              <a:latin typeface="Franklin Gothic Book" pitchFamily="34" charset="0"/>
            </a:endParaRPr>
          </a:p>
        </p:txBody>
      </p:sp>
      <p:sp>
        <p:nvSpPr>
          <p:cNvPr id="2" name="Date Placeholder 1"/>
          <p:cNvSpPr>
            <a:spLocks noGrp="1"/>
          </p:cNvSpPr>
          <p:nvPr>
            <p:ph type="dt" sz="half" idx="10"/>
          </p:nvPr>
        </p:nvSpPr>
        <p:spPr/>
        <p:txBody>
          <a:bodyPr/>
          <a:lstStyle/>
          <a:p>
            <a:fld id="{236094D8-D2D9-4981-8767-0746B723A45D}" type="datetime1">
              <a:rPr lang="en-US" smtClean="0"/>
              <a:t>2/26/2025</a:t>
            </a:fld>
            <a:endParaRPr lang="en-SG"/>
          </a:p>
        </p:txBody>
      </p:sp>
      <p:sp>
        <p:nvSpPr>
          <p:cNvPr id="3" name="Slide Number Placeholder 2"/>
          <p:cNvSpPr>
            <a:spLocks noGrp="1"/>
          </p:cNvSpPr>
          <p:nvPr>
            <p:ph type="sldNum" sz="quarter" idx="12"/>
          </p:nvPr>
        </p:nvSpPr>
        <p:spPr/>
        <p:txBody>
          <a:bodyPr/>
          <a:lstStyle/>
          <a:p>
            <a:fld id="{FC268FBD-6339-4AE7-936A-81A0A8B929B1}" type="slidenum">
              <a:rPr lang="en-SG" smtClean="0"/>
              <a:pPr/>
              <a:t>53</a:t>
            </a:fld>
            <a:endParaRPr lang="en-SG"/>
          </a:p>
        </p:txBody>
      </p:sp>
    </p:spTree>
    <p:extLst>
      <p:ext uri="{BB962C8B-B14F-4D97-AF65-F5344CB8AC3E}">
        <p14:creationId xmlns:p14="http://schemas.microsoft.com/office/powerpoint/2010/main" val="9529874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Franklin Gothic Book" pitchFamily="34" charset="0"/>
              </a:rPr>
              <a:t>SBCDIC</a:t>
            </a:r>
            <a:endParaRPr lang="en-US" dirty="0">
              <a:solidFill>
                <a:srgbClr val="0070C0"/>
              </a:solidFill>
              <a:latin typeface="Franklin Gothic Book" pitchFamily="34" charset="0"/>
            </a:endParaRPr>
          </a:p>
        </p:txBody>
      </p:sp>
      <p:sp>
        <p:nvSpPr>
          <p:cNvPr id="3" name="Content Placeholder 2"/>
          <p:cNvSpPr>
            <a:spLocks noGrp="1"/>
          </p:cNvSpPr>
          <p:nvPr>
            <p:ph idx="1"/>
          </p:nvPr>
        </p:nvSpPr>
        <p:spPr/>
        <p:txBody>
          <a:bodyPr/>
          <a:lstStyle/>
          <a:p>
            <a:pPr algn="just">
              <a:lnSpc>
                <a:spcPct val="150000"/>
              </a:lnSpc>
            </a:pPr>
            <a:r>
              <a:rPr lang="en-US" sz="2400" dirty="0" err="1">
                <a:latin typeface="Franklin Gothic Book" pitchFamily="34" charset="0"/>
              </a:rPr>
              <a:t>Merupakan</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biner</a:t>
            </a:r>
            <a:r>
              <a:rPr lang="en-US" sz="2400" dirty="0">
                <a:latin typeface="Franklin Gothic Book" pitchFamily="34" charset="0"/>
              </a:rPr>
              <a:t> yang </a:t>
            </a:r>
            <a:r>
              <a:rPr lang="en-US" sz="2400" dirty="0" err="1">
                <a:latin typeface="Franklin Gothic Book" pitchFamily="34" charset="0"/>
              </a:rPr>
              <a:t>dikembangkan</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BCD. </a:t>
            </a:r>
          </a:p>
          <a:p>
            <a:pPr algn="just">
              <a:lnSpc>
                <a:spcPct val="150000"/>
              </a:lnSpc>
            </a:pPr>
            <a:r>
              <a:rPr lang="en-US" sz="2400" dirty="0">
                <a:latin typeface="Franklin Gothic Book" pitchFamily="34" charset="0"/>
              </a:rPr>
              <a:t>SBCDIC </a:t>
            </a:r>
            <a:r>
              <a:rPr lang="en-US" sz="2400" dirty="0" err="1">
                <a:latin typeface="Franklin Gothic Book" pitchFamily="34" charset="0"/>
              </a:rPr>
              <a:t>menggunakan</a:t>
            </a:r>
            <a:r>
              <a:rPr lang="en-US" sz="2400" dirty="0">
                <a:latin typeface="Franklin Gothic Book" pitchFamily="34" charset="0"/>
              </a:rPr>
              <a:t> </a:t>
            </a:r>
            <a:r>
              <a:rPr lang="en-US" sz="2400" dirty="0" err="1">
                <a:latin typeface="Franklin Gothic Book" pitchFamily="34" charset="0"/>
              </a:rPr>
              <a:t>kombinasi</a:t>
            </a:r>
            <a:r>
              <a:rPr lang="en-US" sz="2400" dirty="0">
                <a:latin typeface="Franklin Gothic Book" pitchFamily="34" charset="0"/>
              </a:rPr>
              <a:t> 6 bit </a:t>
            </a:r>
            <a:r>
              <a:rPr lang="en-US" sz="2400" dirty="0" err="1">
                <a:latin typeface="Franklin Gothic Book" pitchFamily="34" charset="0"/>
              </a:rPr>
              <a:t>sehingga</a:t>
            </a:r>
            <a:r>
              <a:rPr lang="en-US" sz="2400" dirty="0">
                <a:latin typeface="Franklin Gothic Book" pitchFamily="34" charset="0"/>
              </a:rPr>
              <a:t> </a:t>
            </a:r>
            <a:r>
              <a:rPr lang="en-US" sz="2400" dirty="0" err="1">
                <a:latin typeface="Franklin Gothic Book" pitchFamily="34" charset="0"/>
              </a:rPr>
              <a:t>lebih</a:t>
            </a:r>
            <a:r>
              <a:rPr lang="en-US" sz="2400" dirty="0">
                <a:latin typeface="Franklin Gothic Book" pitchFamily="34" charset="0"/>
              </a:rPr>
              <a:t> </a:t>
            </a:r>
            <a:r>
              <a:rPr lang="en-US" sz="2400" dirty="0" err="1">
                <a:latin typeface="Franklin Gothic Book" pitchFamily="34" charset="0"/>
              </a:rPr>
              <a:t>banyak</a:t>
            </a:r>
            <a:r>
              <a:rPr lang="en-US" sz="2400" dirty="0">
                <a:latin typeface="Franklin Gothic Book" pitchFamily="34" charset="0"/>
              </a:rPr>
              <a:t> </a:t>
            </a:r>
            <a:r>
              <a:rPr lang="en-US" sz="2400" dirty="0" err="1">
                <a:latin typeface="Franklin Gothic Book" pitchFamily="34" charset="0"/>
              </a:rPr>
              <a:t>kombinasi</a:t>
            </a:r>
            <a:r>
              <a:rPr lang="en-US" sz="2400" dirty="0">
                <a:latin typeface="Franklin Gothic Book" pitchFamily="34" charset="0"/>
              </a:rPr>
              <a:t> yang </a:t>
            </a:r>
            <a:r>
              <a:rPr lang="en-US" sz="2400" dirty="0" err="1">
                <a:latin typeface="Franklin Gothic Book" pitchFamily="34" charset="0"/>
              </a:rPr>
              <a:t>bisa</a:t>
            </a:r>
            <a:r>
              <a:rPr lang="en-US" sz="2400" dirty="0">
                <a:latin typeface="Franklin Gothic Book" pitchFamily="34" charset="0"/>
              </a:rPr>
              <a:t> </a:t>
            </a:r>
            <a:r>
              <a:rPr lang="en-US" sz="2400" dirty="0" err="1">
                <a:latin typeface="Franklin Gothic Book" pitchFamily="34" charset="0"/>
              </a:rPr>
              <a:t>dihasilkan</a:t>
            </a:r>
            <a:r>
              <a:rPr lang="en-US" sz="2400" dirty="0">
                <a:latin typeface="Franklin Gothic Book" pitchFamily="34" charset="0"/>
              </a:rPr>
              <a:t>. </a:t>
            </a:r>
            <a:r>
              <a:rPr lang="en-US" sz="2400" dirty="0" err="1">
                <a:latin typeface="Franklin Gothic Book" pitchFamily="34" charset="0"/>
              </a:rPr>
              <a:t>Yaitu</a:t>
            </a:r>
            <a:r>
              <a:rPr lang="en-US" sz="2400" dirty="0">
                <a:latin typeface="Franklin Gothic Book" pitchFamily="34" charset="0"/>
              </a:rPr>
              <a:t> 64 </a:t>
            </a:r>
            <a:r>
              <a:rPr lang="en-US" sz="2400" dirty="0" err="1">
                <a:latin typeface="Franklin Gothic Book" pitchFamily="34" charset="0"/>
              </a:rPr>
              <a:t>kombinasi</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t>
            </a:r>
          </a:p>
          <a:p>
            <a:pPr algn="just">
              <a:lnSpc>
                <a:spcPct val="150000"/>
              </a:lnSpc>
            </a:pPr>
            <a:r>
              <a:rPr lang="en-US" sz="2400" dirty="0" err="1">
                <a:latin typeface="Franklin Gothic Book" pitchFamily="34" charset="0"/>
              </a:rPr>
              <a:t>Ada</a:t>
            </a:r>
            <a:r>
              <a:rPr lang="en-US" sz="2400" dirty="0">
                <a:latin typeface="Franklin Gothic Book" pitchFamily="34" charset="0"/>
              </a:rPr>
              <a:t> 10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digit </a:t>
            </a:r>
            <a:r>
              <a:rPr lang="en-US" sz="2400" dirty="0" err="1">
                <a:latin typeface="Franklin Gothic Book" pitchFamily="34" charset="0"/>
              </a:rPr>
              <a:t>angka</a:t>
            </a:r>
            <a:r>
              <a:rPr lang="en-US" sz="2400" dirty="0">
                <a:latin typeface="Franklin Gothic Book" pitchFamily="34" charset="0"/>
              </a:rPr>
              <a:t> </a:t>
            </a:r>
            <a:r>
              <a:rPr lang="en-US" sz="2400" dirty="0" err="1">
                <a:latin typeface="Franklin Gothic Book" pitchFamily="34" charset="0"/>
              </a:rPr>
              <a:t>dan</a:t>
            </a:r>
            <a:r>
              <a:rPr lang="en-US" sz="2400" dirty="0">
                <a:latin typeface="Franklin Gothic Book" pitchFamily="34" charset="0"/>
              </a:rPr>
              <a:t> 26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alphabet </a:t>
            </a:r>
            <a:r>
              <a:rPr lang="en-US" sz="2400" dirty="0" err="1">
                <a:latin typeface="Franklin Gothic Book" pitchFamily="34" charset="0"/>
              </a:rPr>
              <a:t>dan</a:t>
            </a:r>
            <a:r>
              <a:rPr lang="en-US" sz="2400" dirty="0">
                <a:latin typeface="Franklin Gothic Book" pitchFamily="34" charset="0"/>
              </a:rPr>
              <a:t> </a:t>
            </a:r>
            <a:r>
              <a:rPr lang="en-US" sz="2400" dirty="0" err="1">
                <a:latin typeface="Franklin Gothic Book" pitchFamily="34" charset="0"/>
              </a:rPr>
              <a:t>sisanya</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a:t>
            </a:r>
            <a:r>
              <a:rPr lang="en-US" sz="2400" dirty="0" err="1">
                <a:latin typeface="Franklin Gothic Book" pitchFamily="34" charset="0"/>
              </a:rPr>
              <a:t>khusus</a:t>
            </a:r>
            <a:r>
              <a:rPr lang="en-US" sz="2400" dirty="0">
                <a:latin typeface="Franklin Gothic Book" pitchFamily="34" charset="0"/>
              </a:rPr>
              <a:t> </a:t>
            </a:r>
            <a:r>
              <a:rPr lang="en-US" sz="2400" dirty="0" err="1">
                <a:latin typeface="Franklin Gothic Book" pitchFamily="34" charset="0"/>
              </a:rPr>
              <a:t>tertentu</a:t>
            </a:r>
            <a:r>
              <a:rPr lang="en-US" sz="2400" dirty="0">
                <a:latin typeface="Franklin Gothic Book" pitchFamily="34" charset="0"/>
              </a:rPr>
              <a:t>. </a:t>
            </a:r>
          </a:p>
          <a:p>
            <a:pPr algn="just">
              <a:lnSpc>
                <a:spcPct val="150000"/>
              </a:lnSpc>
            </a:pPr>
            <a:r>
              <a:rPr lang="en-US" sz="2400" dirty="0">
                <a:latin typeface="Franklin Gothic Book" pitchFamily="34" charset="0"/>
              </a:rPr>
              <a:t>SBCDIC </a:t>
            </a:r>
            <a:r>
              <a:rPr lang="en-US" sz="2400" dirty="0" err="1">
                <a:latin typeface="Franklin Gothic Book" pitchFamily="34" charset="0"/>
              </a:rPr>
              <a:t>digunakan</a:t>
            </a:r>
            <a:r>
              <a:rPr lang="en-US" sz="2400" dirty="0">
                <a:latin typeface="Franklin Gothic Book" pitchFamily="34" charset="0"/>
              </a:rPr>
              <a:t> </a:t>
            </a:r>
            <a:r>
              <a:rPr lang="en-US" sz="2400" dirty="0" err="1">
                <a:latin typeface="Franklin Gothic Book" pitchFamily="34" charset="0"/>
              </a:rPr>
              <a:t>pada</a:t>
            </a:r>
            <a:r>
              <a:rPr lang="en-US" sz="2400" dirty="0">
                <a:latin typeface="Franklin Gothic Book" pitchFamily="34" charset="0"/>
              </a:rPr>
              <a:t> </a:t>
            </a:r>
            <a:r>
              <a:rPr lang="en-US" sz="2400" dirty="0" err="1">
                <a:latin typeface="Franklin Gothic Book" pitchFamily="34" charset="0"/>
              </a:rPr>
              <a:t>komputer</a:t>
            </a:r>
            <a:r>
              <a:rPr lang="en-US" sz="2400" dirty="0">
                <a:latin typeface="Franklin Gothic Book" pitchFamily="34" charset="0"/>
              </a:rPr>
              <a:t> </a:t>
            </a:r>
            <a:r>
              <a:rPr lang="en-US" sz="2400" dirty="0" err="1">
                <a:latin typeface="Franklin Gothic Book" pitchFamily="34" charset="0"/>
              </a:rPr>
              <a:t>generasi</a:t>
            </a:r>
            <a:r>
              <a:rPr lang="en-US" sz="2400" dirty="0">
                <a:latin typeface="Franklin Gothic Book" pitchFamily="34" charset="0"/>
              </a:rPr>
              <a:t> </a:t>
            </a:r>
            <a:r>
              <a:rPr lang="en-US" sz="2400" dirty="0" err="1">
                <a:latin typeface="Franklin Gothic Book" pitchFamily="34" charset="0"/>
              </a:rPr>
              <a:t>kedua</a:t>
            </a:r>
            <a:r>
              <a:rPr lang="en-US" sz="2400" dirty="0">
                <a:latin typeface="Franklin Gothic Book" pitchFamily="34" charset="0"/>
              </a:rPr>
              <a:t>.</a:t>
            </a:r>
          </a:p>
          <a:p>
            <a:pPr algn="just">
              <a:lnSpc>
                <a:spcPct val="150000"/>
              </a:lnSpc>
            </a:pPr>
            <a:endParaRPr lang="en-US" sz="2400" dirty="0">
              <a:latin typeface="Franklin Gothic Book" pitchFamily="34" charset="0"/>
            </a:endParaRPr>
          </a:p>
        </p:txBody>
      </p:sp>
      <p:sp>
        <p:nvSpPr>
          <p:cNvPr id="4" name="Date Placeholder 3"/>
          <p:cNvSpPr>
            <a:spLocks noGrp="1"/>
          </p:cNvSpPr>
          <p:nvPr>
            <p:ph type="dt" sz="half" idx="10"/>
          </p:nvPr>
        </p:nvSpPr>
        <p:spPr/>
        <p:txBody>
          <a:bodyPr/>
          <a:lstStyle/>
          <a:p>
            <a:fld id="{FFDAA3B7-E75F-450D-B486-5551261137FB}"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54</a:t>
            </a:fld>
            <a:endParaRPr lang="en-US"/>
          </a:p>
        </p:txBody>
      </p:sp>
    </p:spTree>
    <p:extLst>
      <p:ext uri="{BB962C8B-B14F-4D97-AF65-F5344CB8AC3E}">
        <p14:creationId xmlns:p14="http://schemas.microsoft.com/office/powerpoint/2010/main" val="3228529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024299" y="1228748"/>
          <a:ext cx="3919855" cy="4904494"/>
        </p:xfrm>
        <a:graphic>
          <a:graphicData uri="http://schemas.openxmlformats.org/drawingml/2006/table">
            <a:tbl>
              <a:tblPr/>
              <a:tblGrid>
                <a:gridCol w="998220">
                  <a:extLst>
                    <a:ext uri="{9D8B030D-6E8A-4147-A177-3AD203B41FA5}">
                      <a16:colId xmlns:a16="http://schemas.microsoft.com/office/drawing/2014/main" val="20000"/>
                    </a:ext>
                  </a:extLst>
                </a:gridCol>
                <a:gridCol w="851535">
                  <a:extLst>
                    <a:ext uri="{9D8B030D-6E8A-4147-A177-3AD203B41FA5}">
                      <a16:colId xmlns:a16="http://schemas.microsoft.com/office/drawing/2014/main" val="20001"/>
                    </a:ext>
                  </a:extLst>
                </a:gridCol>
                <a:gridCol w="1122045">
                  <a:extLst>
                    <a:ext uri="{9D8B030D-6E8A-4147-A177-3AD203B41FA5}">
                      <a16:colId xmlns:a16="http://schemas.microsoft.com/office/drawing/2014/main" val="20002"/>
                    </a:ext>
                  </a:extLst>
                </a:gridCol>
                <a:gridCol w="948055">
                  <a:extLst>
                    <a:ext uri="{9D8B030D-6E8A-4147-A177-3AD203B41FA5}">
                      <a16:colId xmlns:a16="http://schemas.microsoft.com/office/drawing/2014/main" val="20003"/>
                    </a:ext>
                  </a:extLst>
                </a:gridCol>
              </a:tblGrid>
              <a:tr h="252095">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SBCDIC</a:t>
                      </a:r>
                      <a:endParaRPr lang="en-US" sz="1200"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gn="ctr">
                        <a:lnSpc>
                          <a:spcPct val="150000"/>
                        </a:lnSpc>
                        <a:spcAft>
                          <a:spcPts val="600"/>
                        </a:spcAft>
                      </a:pPr>
                      <a:r>
                        <a:rPr lang="en-US" sz="1200" b="1" dirty="0" err="1">
                          <a:solidFill>
                            <a:srgbClr val="0066FF"/>
                          </a:solidFill>
                          <a:latin typeface="Franklin Gothic Book" pitchFamily="34" charset="0"/>
                          <a:ea typeface="Calibri"/>
                          <a:cs typeface="Times New Roman"/>
                        </a:rPr>
                        <a:t>Karakter</a:t>
                      </a:r>
                      <a:endParaRPr lang="en-US" sz="1200"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SBCDIC</a:t>
                      </a:r>
                      <a:endParaRPr lang="en-US" sz="120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rowSpan="2">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Karakter</a:t>
                      </a:r>
                      <a:endParaRPr lang="en-US" sz="120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52095">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BA8421</a:t>
                      </a:r>
                      <a:endParaRPr lang="en-US" sz="1200"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BA8421</a:t>
                      </a:r>
                      <a:endParaRPr lang="en-US" sz="1200"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vMerge="1">
                  <a:txBody>
                    <a:bodyPr/>
                    <a:lstStyle/>
                    <a:p>
                      <a:endParaRPr lang="en-US"/>
                    </a:p>
                  </a:txBody>
                  <a:tcPr/>
                </a:tc>
                <a:extLst>
                  <a:ext uri="{0D108BD9-81ED-4DB2-BD59-A6C34878D82A}">
                    <a16:rowId xmlns:a16="http://schemas.microsoft.com/office/drawing/2014/main" val="10001"/>
                  </a:ext>
                </a:extLst>
              </a:tr>
              <a:tr h="180340">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001010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J</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340">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000001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100010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K</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000010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100011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000100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100101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000101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100110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340">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000110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100111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000111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Q</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101001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001001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010010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010011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110010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010100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110011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C</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010101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V</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010110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W</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110101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dirty="0">
                          <a:solidFill>
                            <a:srgbClr val="0066FF"/>
                          </a:solidFill>
                          <a:latin typeface="Franklin Gothic Book" pitchFamily="34" charset="0"/>
                          <a:ea typeface="Calibri"/>
                          <a:cs typeface="Times New Roman"/>
                        </a:rPr>
                        <a:t>010111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110110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F</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011000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110111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011001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Z</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111000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endParaRPr lang="en-US" sz="1200" b="1">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endParaRPr lang="en-US" sz="1200" b="1">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80340">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111001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r>
                        <a:rPr lang="en-US" sz="1200" b="1">
                          <a:solidFill>
                            <a:srgbClr val="0066FF"/>
                          </a:solidFill>
                          <a:latin typeface="Franklin Gothic Book" pitchFamily="34" charset="0"/>
                          <a:ea typeface="Calibri"/>
                          <a:cs typeface="Times New Roman"/>
                        </a:rPr>
                        <a:t>I</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endParaRPr lang="en-US" sz="1200" b="1">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600"/>
                        </a:spcAft>
                      </a:pPr>
                      <a:endParaRPr lang="en-US" sz="1200" b="1" dirty="0">
                        <a:solidFill>
                          <a:srgbClr val="0066FF"/>
                        </a:solidFill>
                        <a:latin typeface="Franklin Gothic Book" pitchFamily="34" charset="0"/>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6" name="TextBox 5"/>
          <p:cNvSpPr txBox="1"/>
          <p:nvPr/>
        </p:nvSpPr>
        <p:spPr>
          <a:xfrm>
            <a:off x="3452794" y="285729"/>
            <a:ext cx="5214974" cy="830997"/>
          </a:xfrm>
          <a:prstGeom prst="rect">
            <a:avLst/>
          </a:prstGeom>
          <a:noFill/>
        </p:spPr>
        <p:txBody>
          <a:bodyPr wrap="square" rtlCol="0">
            <a:spAutoFit/>
          </a:bodyPr>
          <a:lstStyle/>
          <a:p>
            <a:pPr algn="ctr"/>
            <a:r>
              <a:rPr lang="en-US" sz="2400" b="1" dirty="0" err="1">
                <a:latin typeface="Franklin Gothic Book" pitchFamily="34" charset="0"/>
              </a:rPr>
              <a:t>Tabel</a:t>
            </a:r>
            <a:r>
              <a:rPr lang="en-US" sz="2400" b="1" dirty="0">
                <a:latin typeface="Franklin Gothic Book" pitchFamily="34" charset="0"/>
              </a:rPr>
              <a:t> Standard Binary Coded Decimal Interchange Code</a:t>
            </a:r>
            <a:endParaRPr lang="en-US" sz="2400" b="1" dirty="0">
              <a:latin typeface="Franklin Gothic Book" pitchFamily="34" charset="0"/>
            </a:endParaRPr>
          </a:p>
        </p:txBody>
      </p:sp>
      <p:sp>
        <p:nvSpPr>
          <p:cNvPr id="2" name="Date Placeholder 1"/>
          <p:cNvSpPr>
            <a:spLocks noGrp="1"/>
          </p:cNvSpPr>
          <p:nvPr>
            <p:ph type="dt" sz="half" idx="10"/>
          </p:nvPr>
        </p:nvSpPr>
        <p:spPr/>
        <p:txBody>
          <a:bodyPr/>
          <a:lstStyle/>
          <a:p>
            <a:fld id="{C09D4FCE-7ED8-4538-988F-1917C5944FF6}" type="datetime1">
              <a:rPr lang="en-US" smtClean="0"/>
              <a:t>2/26/2025</a:t>
            </a:fld>
            <a:endParaRPr lang="en-SG"/>
          </a:p>
        </p:txBody>
      </p:sp>
      <p:sp>
        <p:nvSpPr>
          <p:cNvPr id="3" name="Slide Number Placeholder 2"/>
          <p:cNvSpPr>
            <a:spLocks noGrp="1"/>
          </p:cNvSpPr>
          <p:nvPr>
            <p:ph type="sldNum" sz="quarter" idx="12"/>
          </p:nvPr>
        </p:nvSpPr>
        <p:spPr/>
        <p:txBody>
          <a:bodyPr/>
          <a:lstStyle/>
          <a:p>
            <a:fld id="{FC268FBD-6339-4AE7-936A-81A0A8B929B1}" type="slidenum">
              <a:rPr lang="en-SG" smtClean="0"/>
              <a:pPr/>
              <a:t>55</a:t>
            </a:fld>
            <a:endParaRPr lang="en-SG"/>
          </a:p>
        </p:txBody>
      </p:sp>
    </p:spTree>
    <p:extLst>
      <p:ext uri="{BB962C8B-B14F-4D97-AF65-F5344CB8AC3E}">
        <p14:creationId xmlns:p14="http://schemas.microsoft.com/office/powerpoint/2010/main" val="11055216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Franklin Gothic Book" pitchFamily="34" charset="0"/>
              </a:rPr>
              <a:t>EBCDIC</a:t>
            </a:r>
            <a:endParaRPr lang="en-US" dirty="0">
              <a:solidFill>
                <a:srgbClr val="0070C0"/>
              </a:solidFill>
              <a:latin typeface="Franklin Gothic Book" pitchFamily="34" charset="0"/>
            </a:endParaRPr>
          </a:p>
        </p:txBody>
      </p:sp>
      <p:sp>
        <p:nvSpPr>
          <p:cNvPr id="3" name="Content Placeholder 2"/>
          <p:cNvSpPr>
            <a:spLocks noGrp="1"/>
          </p:cNvSpPr>
          <p:nvPr>
            <p:ph idx="1"/>
          </p:nvPr>
        </p:nvSpPr>
        <p:spPr/>
        <p:txBody>
          <a:bodyPr/>
          <a:lstStyle/>
          <a:p>
            <a:pPr>
              <a:lnSpc>
                <a:spcPct val="150000"/>
              </a:lnSpc>
            </a:pPr>
            <a:r>
              <a:rPr lang="en-US" sz="2400" dirty="0">
                <a:latin typeface="Franklin Gothic Book" pitchFamily="34" charset="0"/>
              </a:rPr>
              <a:t>EBCDIC </a:t>
            </a:r>
            <a:r>
              <a:rPr lang="en-US" sz="2400" dirty="0" err="1">
                <a:latin typeface="Franklin Gothic Book" pitchFamily="34" charset="0"/>
              </a:rPr>
              <a:t>adalah</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8 bit yang </a:t>
            </a:r>
            <a:r>
              <a:rPr lang="en-US" sz="2400" dirty="0" err="1">
                <a:latin typeface="Franklin Gothic Book" pitchFamily="34" charset="0"/>
              </a:rPr>
              <a:t>memungkinkan</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mewakili</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256 </a:t>
            </a:r>
            <a:r>
              <a:rPr lang="en-US" sz="2400" dirty="0" err="1">
                <a:latin typeface="Franklin Gothic Book" pitchFamily="34" charset="0"/>
              </a:rPr>
              <a:t>kombinasi</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a:t>
            </a:r>
          </a:p>
          <a:p>
            <a:pPr>
              <a:lnSpc>
                <a:spcPct val="150000"/>
              </a:lnSpc>
            </a:pPr>
            <a:r>
              <a:rPr lang="en-US" sz="2400" dirty="0" err="1">
                <a:latin typeface="Franklin Gothic Book" pitchFamily="34" charset="0"/>
              </a:rPr>
              <a:t>Pada</a:t>
            </a:r>
            <a:r>
              <a:rPr lang="en-US" sz="2400" dirty="0">
                <a:latin typeface="Franklin Gothic Book" pitchFamily="34" charset="0"/>
              </a:rPr>
              <a:t> EBCDID, </a:t>
            </a:r>
            <a:r>
              <a:rPr lang="en-US" sz="2400" i="1" dirty="0">
                <a:latin typeface="Franklin Gothic Book" pitchFamily="34" charset="0"/>
              </a:rPr>
              <a:t>high order bits </a:t>
            </a:r>
            <a:r>
              <a:rPr lang="en-US" sz="2400" dirty="0" err="1">
                <a:latin typeface="Franklin Gothic Book" pitchFamily="34" charset="0"/>
              </a:rPr>
              <a:t>atau</a:t>
            </a:r>
            <a:r>
              <a:rPr lang="en-US" sz="2400" dirty="0">
                <a:latin typeface="Franklin Gothic Book" pitchFamily="34" charset="0"/>
              </a:rPr>
              <a:t> 4 bit </a:t>
            </a:r>
            <a:r>
              <a:rPr lang="en-US" sz="2400" dirty="0" err="1">
                <a:latin typeface="Franklin Gothic Book" pitchFamily="34" charset="0"/>
              </a:rPr>
              <a:t>pertama</a:t>
            </a:r>
            <a:r>
              <a:rPr lang="en-US" sz="2400" dirty="0">
                <a:latin typeface="Franklin Gothic Book" pitchFamily="34" charset="0"/>
              </a:rPr>
              <a:t> </a:t>
            </a:r>
            <a:r>
              <a:rPr lang="en-US" sz="2400" dirty="0" err="1">
                <a:latin typeface="Franklin Gothic Book" pitchFamily="34" charset="0"/>
              </a:rPr>
              <a:t>disebut</a:t>
            </a:r>
            <a:r>
              <a:rPr lang="en-US" sz="2400" dirty="0">
                <a:latin typeface="Franklin Gothic Book" pitchFamily="34" charset="0"/>
              </a:rPr>
              <a:t> </a:t>
            </a:r>
            <a:r>
              <a:rPr lang="en-US" sz="2400" i="1" dirty="0">
                <a:latin typeface="Franklin Gothic Book" pitchFamily="34" charset="0"/>
              </a:rPr>
              <a:t>Zone bits </a:t>
            </a:r>
            <a:r>
              <a:rPr lang="en-US" sz="2400" dirty="0" err="1">
                <a:latin typeface="Franklin Gothic Book" pitchFamily="34" charset="0"/>
              </a:rPr>
              <a:t>dan</a:t>
            </a:r>
            <a:r>
              <a:rPr lang="en-US" sz="2400" dirty="0">
                <a:latin typeface="Franklin Gothic Book" pitchFamily="34" charset="0"/>
              </a:rPr>
              <a:t> </a:t>
            </a:r>
            <a:r>
              <a:rPr lang="en-US" sz="2400" i="1" dirty="0">
                <a:latin typeface="Franklin Gothic Book" pitchFamily="34" charset="0"/>
              </a:rPr>
              <a:t> low order bits </a:t>
            </a:r>
            <a:r>
              <a:rPr lang="en-US" sz="2400" dirty="0">
                <a:latin typeface="Franklin Gothic Book" pitchFamily="34" charset="0"/>
              </a:rPr>
              <a:t> </a:t>
            </a:r>
            <a:r>
              <a:rPr lang="en-US" sz="2400" dirty="0" err="1">
                <a:latin typeface="Franklin Gothic Book" pitchFamily="34" charset="0"/>
              </a:rPr>
              <a:t>atau</a:t>
            </a:r>
            <a:r>
              <a:rPr lang="en-US" sz="2400" dirty="0">
                <a:latin typeface="Franklin Gothic Book" pitchFamily="34" charset="0"/>
              </a:rPr>
              <a:t> 4 bit </a:t>
            </a:r>
            <a:r>
              <a:rPr lang="en-US" sz="2400" dirty="0" err="1">
                <a:latin typeface="Franklin Gothic Book" pitchFamily="34" charset="0"/>
              </a:rPr>
              <a:t>kedua</a:t>
            </a:r>
            <a:r>
              <a:rPr lang="en-US" sz="2400" dirty="0">
                <a:latin typeface="Franklin Gothic Book" pitchFamily="34" charset="0"/>
              </a:rPr>
              <a:t> </a:t>
            </a:r>
            <a:r>
              <a:rPr lang="en-US" sz="2400" dirty="0" err="1">
                <a:latin typeface="Franklin Gothic Book" pitchFamily="34" charset="0"/>
              </a:rPr>
              <a:t>disebut</a:t>
            </a:r>
            <a:r>
              <a:rPr lang="en-US" sz="2400" dirty="0">
                <a:latin typeface="Franklin Gothic Book" pitchFamily="34" charset="0"/>
              </a:rPr>
              <a:t> </a:t>
            </a:r>
            <a:r>
              <a:rPr lang="en-US" sz="2400" dirty="0" err="1">
                <a:latin typeface="Franklin Gothic Book" pitchFamily="34" charset="0"/>
              </a:rPr>
              <a:t>dengan</a:t>
            </a:r>
            <a:r>
              <a:rPr lang="en-US" sz="2400" dirty="0">
                <a:latin typeface="Franklin Gothic Book" pitchFamily="34" charset="0"/>
              </a:rPr>
              <a:t> </a:t>
            </a:r>
            <a:r>
              <a:rPr lang="en-US" sz="2400" i="1" dirty="0">
                <a:latin typeface="Franklin Gothic Book" pitchFamily="34" charset="0"/>
              </a:rPr>
              <a:t>numeric bit.</a:t>
            </a:r>
            <a:endParaRPr lang="en-US" sz="2400" dirty="0">
              <a:latin typeface="Franklin Gothic Book" pitchFamily="34" charset="0"/>
            </a:endParaRPr>
          </a:p>
          <a:p>
            <a:pPr>
              <a:lnSpc>
                <a:spcPct val="150000"/>
              </a:lnSpc>
            </a:pPr>
            <a:endParaRPr lang="en-US" sz="2400" dirty="0">
              <a:latin typeface="Franklin Gothic Book" pitchFamily="34" charset="0"/>
            </a:endParaRPr>
          </a:p>
        </p:txBody>
      </p:sp>
      <p:sp>
        <p:nvSpPr>
          <p:cNvPr id="4" name="Date Placeholder 3"/>
          <p:cNvSpPr>
            <a:spLocks noGrp="1"/>
          </p:cNvSpPr>
          <p:nvPr>
            <p:ph type="dt" sz="half" idx="10"/>
          </p:nvPr>
        </p:nvSpPr>
        <p:spPr/>
        <p:txBody>
          <a:bodyPr/>
          <a:lstStyle/>
          <a:p>
            <a:fld id="{792B0A49-C042-4BB1-AE45-A369C3E43F4F}"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56</a:t>
            </a:fld>
            <a:endParaRPr lang="en-US"/>
          </a:p>
        </p:txBody>
      </p:sp>
    </p:spTree>
    <p:extLst>
      <p:ext uri="{BB962C8B-B14F-4D97-AF65-F5344CB8AC3E}">
        <p14:creationId xmlns:p14="http://schemas.microsoft.com/office/powerpoint/2010/main" val="19430291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el EBCDIC.JPG"/>
          <p:cNvPicPr/>
          <p:nvPr/>
        </p:nvPicPr>
        <p:blipFill>
          <a:blip r:embed="rId2"/>
          <a:stretch>
            <a:fillRect/>
          </a:stretch>
        </p:blipFill>
        <p:spPr>
          <a:xfrm>
            <a:off x="1919536" y="1428736"/>
            <a:ext cx="7992888" cy="5072098"/>
          </a:xfrm>
          <a:prstGeom prst="rect">
            <a:avLst/>
          </a:prstGeom>
        </p:spPr>
      </p:pic>
      <p:sp>
        <p:nvSpPr>
          <p:cNvPr id="6" name="TextBox 5"/>
          <p:cNvSpPr txBox="1"/>
          <p:nvPr/>
        </p:nvSpPr>
        <p:spPr>
          <a:xfrm>
            <a:off x="3595670" y="500043"/>
            <a:ext cx="5429288" cy="830997"/>
          </a:xfrm>
          <a:prstGeom prst="rect">
            <a:avLst/>
          </a:prstGeom>
          <a:noFill/>
        </p:spPr>
        <p:txBody>
          <a:bodyPr wrap="square" rtlCol="0">
            <a:spAutoFit/>
          </a:bodyPr>
          <a:lstStyle/>
          <a:p>
            <a:pPr algn="ctr"/>
            <a:r>
              <a:rPr lang="en-US" sz="2400" b="1" dirty="0" err="1">
                <a:latin typeface="Franklin Gothic Book" pitchFamily="34" charset="0"/>
              </a:rPr>
              <a:t>Tabel</a:t>
            </a:r>
            <a:r>
              <a:rPr lang="en-US" sz="2400" b="1" dirty="0">
                <a:latin typeface="Franklin Gothic Book" pitchFamily="34" charset="0"/>
              </a:rPr>
              <a:t>  Extended Binary Coded Decimal Interchange Code</a:t>
            </a:r>
            <a:endParaRPr lang="en-US" sz="2400" b="1" dirty="0">
              <a:latin typeface="Franklin Gothic Book" pitchFamily="34" charset="0"/>
            </a:endParaRPr>
          </a:p>
        </p:txBody>
      </p:sp>
      <p:sp>
        <p:nvSpPr>
          <p:cNvPr id="2" name="Date Placeholder 1"/>
          <p:cNvSpPr>
            <a:spLocks noGrp="1"/>
          </p:cNvSpPr>
          <p:nvPr>
            <p:ph type="dt" sz="half" idx="10"/>
          </p:nvPr>
        </p:nvSpPr>
        <p:spPr/>
        <p:txBody>
          <a:bodyPr/>
          <a:lstStyle/>
          <a:p>
            <a:fld id="{90D0ED7A-37C1-4FC1-8979-F94E0D8B14DC}" type="datetime1">
              <a:rPr lang="en-US" smtClean="0"/>
              <a:t>2/26/2025</a:t>
            </a:fld>
            <a:endParaRPr lang="en-SG"/>
          </a:p>
        </p:txBody>
      </p:sp>
      <p:sp>
        <p:nvSpPr>
          <p:cNvPr id="3" name="Slide Number Placeholder 2"/>
          <p:cNvSpPr>
            <a:spLocks noGrp="1"/>
          </p:cNvSpPr>
          <p:nvPr>
            <p:ph type="sldNum" sz="quarter" idx="12"/>
          </p:nvPr>
        </p:nvSpPr>
        <p:spPr/>
        <p:txBody>
          <a:bodyPr/>
          <a:lstStyle/>
          <a:p>
            <a:fld id="{FC268FBD-6339-4AE7-936A-81A0A8B929B1}" type="slidenum">
              <a:rPr lang="en-SG" smtClean="0"/>
              <a:pPr/>
              <a:t>57</a:t>
            </a:fld>
            <a:endParaRPr lang="en-SG"/>
          </a:p>
        </p:txBody>
      </p:sp>
    </p:spTree>
    <p:extLst>
      <p:ext uri="{BB962C8B-B14F-4D97-AF65-F5344CB8AC3E}">
        <p14:creationId xmlns:p14="http://schemas.microsoft.com/office/powerpoint/2010/main" val="15138502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545" y="259773"/>
            <a:ext cx="8334404" cy="1143000"/>
          </a:xfrm>
        </p:spPr>
        <p:txBody>
          <a:bodyPr/>
          <a:lstStyle/>
          <a:p>
            <a:r>
              <a:rPr lang="en-US" dirty="0" err="1" smtClean="0">
                <a:solidFill>
                  <a:srgbClr val="0070C0"/>
                </a:solidFill>
                <a:latin typeface="Franklin Gothic Book" pitchFamily="34" charset="0"/>
              </a:rPr>
              <a:t>Kode</a:t>
            </a:r>
            <a:r>
              <a:rPr lang="en-US" dirty="0" smtClean="0">
                <a:solidFill>
                  <a:srgbClr val="0070C0"/>
                </a:solidFill>
                <a:latin typeface="Franklin Gothic Book" pitchFamily="34" charset="0"/>
              </a:rPr>
              <a:t> </a:t>
            </a:r>
            <a:r>
              <a:rPr lang="en-US" dirty="0" err="1" smtClean="0">
                <a:solidFill>
                  <a:srgbClr val="0070C0"/>
                </a:solidFill>
                <a:latin typeface="Franklin Gothic Book" pitchFamily="34" charset="0"/>
              </a:rPr>
              <a:t>Boudot</a:t>
            </a:r>
            <a:endParaRPr lang="en-US" dirty="0">
              <a:solidFill>
                <a:srgbClr val="0070C0"/>
              </a:solidFill>
              <a:latin typeface="Franklin Gothic Book" pitchFamily="34" charset="0"/>
            </a:endParaRPr>
          </a:p>
        </p:txBody>
      </p:sp>
      <p:sp>
        <p:nvSpPr>
          <p:cNvPr id="3" name="Content Placeholder 2"/>
          <p:cNvSpPr>
            <a:spLocks noGrp="1"/>
          </p:cNvSpPr>
          <p:nvPr>
            <p:ph idx="1"/>
          </p:nvPr>
        </p:nvSpPr>
        <p:spPr>
          <a:xfrm>
            <a:off x="519545" y="1524000"/>
            <a:ext cx="9392879" cy="4876800"/>
          </a:xfrm>
        </p:spPr>
        <p:txBody>
          <a:bodyPr>
            <a:normAutofit/>
          </a:bodyPr>
          <a:lstStyle/>
          <a:p>
            <a:pPr algn="just">
              <a:lnSpc>
                <a:spcPct val="150000"/>
              </a:lnSpc>
            </a:pP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Boudot</a:t>
            </a:r>
            <a:r>
              <a:rPr lang="en-US" sz="2400" dirty="0">
                <a:latin typeface="Franklin Gothic Book" pitchFamily="34" charset="0"/>
              </a:rPr>
              <a:t> </a:t>
            </a:r>
            <a:r>
              <a:rPr lang="en-US" sz="2400" dirty="0" err="1">
                <a:latin typeface="Franklin Gothic Book" pitchFamily="34" charset="0"/>
              </a:rPr>
              <a:t>terdiri</a:t>
            </a:r>
            <a:r>
              <a:rPr lang="en-US" sz="2400" dirty="0">
                <a:latin typeface="Franklin Gothic Book" pitchFamily="34" charset="0"/>
              </a:rPr>
              <a:t> </a:t>
            </a:r>
            <a:r>
              <a:rPr lang="en-US" sz="2400" dirty="0" err="1">
                <a:latin typeface="Franklin Gothic Book" pitchFamily="34" charset="0"/>
              </a:rPr>
              <a:t>atas</a:t>
            </a:r>
            <a:r>
              <a:rPr lang="en-US" sz="2400" dirty="0">
                <a:latin typeface="Franklin Gothic Book" pitchFamily="34" charset="0"/>
              </a:rPr>
              <a:t> 5 bit yang </a:t>
            </a:r>
            <a:r>
              <a:rPr lang="en-US" sz="2400" dirty="0" err="1">
                <a:latin typeface="Franklin Gothic Book" pitchFamily="34" charset="0"/>
              </a:rPr>
              <a:t>dipergunakan</a:t>
            </a:r>
            <a:r>
              <a:rPr lang="en-US" sz="2400" dirty="0">
                <a:latin typeface="Franklin Gothic Book" pitchFamily="34" charset="0"/>
              </a:rPr>
              <a:t> </a:t>
            </a:r>
            <a:r>
              <a:rPr lang="en-US" sz="2400" dirty="0" err="1">
                <a:latin typeface="Franklin Gothic Book" pitchFamily="34" charset="0"/>
              </a:rPr>
              <a:t>pada</a:t>
            </a:r>
            <a:r>
              <a:rPr lang="en-US" sz="2400" dirty="0">
                <a:latin typeface="Franklin Gothic Book" pitchFamily="34" charset="0"/>
              </a:rPr>
              <a:t> terminal teletype </a:t>
            </a:r>
            <a:r>
              <a:rPr lang="en-US" sz="2400" dirty="0" err="1">
                <a:latin typeface="Franklin Gothic Book" pitchFamily="34" charset="0"/>
              </a:rPr>
              <a:t>dan</a:t>
            </a:r>
            <a:r>
              <a:rPr lang="en-US" sz="2400" dirty="0">
                <a:latin typeface="Franklin Gothic Book" pitchFamily="34" charset="0"/>
              </a:rPr>
              <a:t> </a:t>
            </a:r>
            <a:r>
              <a:rPr lang="en-US" sz="2400" dirty="0" err="1">
                <a:latin typeface="Franklin Gothic Book" pitchFamily="34" charset="0"/>
              </a:rPr>
              <a:t>teleprinter</a:t>
            </a:r>
            <a:r>
              <a:rPr lang="en-US" sz="2400" dirty="0">
                <a:latin typeface="Franklin Gothic Book" pitchFamily="34" charset="0"/>
              </a:rPr>
              <a:t>. </a:t>
            </a:r>
            <a:r>
              <a:rPr lang="en-US" sz="2400" dirty="0" err="1">
                <a:latin typeface="Franklin Gothic Book" pitchFamily="34" charset="0"/>
              </a:rPr>
              <a:t>Karena</a:t>
            </a:r>
            <a:r>
              <a:rPr lang="en-US" sz="2400" dirty="0">
                <a:latin typeface="Franklin Gothic Book" pitchFamily="34" charset="0"/>
              </a:rPr>
              <a:t> </a:t>
            </a:r>
            <a:r>
              <a:rPr lang="en-US" sz="2400" dirty="0" err="1">
                <a:latin typeface="Franklin Gothic Book" pitchFamily="34" charset="0"/>
              </a:rPr>
              <a:t>kombinasi</a:t>
            </a:r>
            <a:r>
              <a:rPr lang="en-US" sz="2400" dirty="0">
                <a:latin typeface="Franklin Gothic Book" pitchFamily="34" charset="0"/>
              </a:rPr>
              <a:t> </a:t>
            </a:r>
            <a:r>
              <a:rPr lang="en-US" sz="2400" dirty="0" err="1">
                <a:latin typeface="Franklin Gothic Book" pitchFamily="34" charset="0"/>
              </a:rPr>
              <a:t>ini</a:t>
            </a:r>
            <a:r>
              <a:rPr lang="en-US" sz="2400" dirty="0">
                <a:latin typeface="Franklin Gothic Book" pitchFamily="34" charset="0"/>
              </a:rPr>
              <a:t> </a:t>
            </a:r>
            <a:r>
              <a:rPr lang="en-US" sz="2400" dirty="0" err="1">
                <a:latin typeface="Franklin Gothic Book" pitchFamily="34" charset="0"/>
              </a:rPr>
              <a:t>terdiri</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5 bit </a:t>
            </a:r>
            <a:r>
              <a:rPr lang="en-US" sz="2400" dirty="0" err="1">
                <a:latin typeface="Franklin Gothic Book" pitchFamily="34" charset="0"/>
              </a:rPr>
              <a:t>maka</a:t>
            </a:r>
            <a:r>
              <a:rPr lang="en-US" sz="2400" dirty="0">
                <a:latin typeface="Franklin Gothic Book" pitchFamily="34" charset="0"/>
              </a:rPr>
              <a:t> </a:t>
            </a:r>
            <a:r>
              <a:rPr lang="en-US" sz="2400" dirty="0" err="1">
                <a:latin typeface="Franklin Gothic Book" pitchFamily="34" charset="0"/>
              </a:rPr>
              <a:t>hanya</a:t>
            </a:r>
            <a:r>
              <a:rPr lang="en-US" sz="2400" dirty="0">
                <a:latin typeface="Franklin Gothic Book" pitchFamily="34" charset="0"/>
              </a:rPr>
              <a:t> </a:t>
            </a:r>
            <a:r>
              <a:rPr lang="en-US" sz="2400" dirty="0" err="1">
                <a:latin typeface="Franklin Gothic Book" pitchFamily="34" charset="0"/>
              </a:rPr>
              <a:t>terdiri</a:t>
            </a:r>
            <a:r>
              <a:rPr lang="en-US" sz="2400" dirty="0">
                <a:latin typeface="Franklin Gothic Book" pitchFamily="34" charset="0"/>
              </a:rPr>
              <a:t> </a:t>
            </a:r>
            <a:r>
              <a:rPr lang="en-US" sz="2400" dirty="0" err="1">
                <a:latin typeface="Franklin Gothic Book" pitchFamily="34" charset="0"/>
              </a:rPr>
              <a:t>dari</a:t>
            </a:r>
            <a:r>
              <a:rPr lang="en-US" sz="2400" dirty="0">
                <a:latin typeface="Franklin Gothic Book" pitchFamily="34" charset="0"/>
              </a:rPr>
              <a:t> 25 </a:t>
            </a:r>
            <a:r>
              <a:rPr lang="en-US" sz="2400" dirty="0" err="1">
                <a:latin typeface="Franklin Gothic Book" pitchFamily="34" charset="0"/>
              </a:rPr>
              <a:t>sampai</a:t>
            </a:r>
            <a:r>
              <a:rPr lang="en-US" sz="2400" dirty="0">
                <a:latin typeface="Franklin Gothic Book" pitchFamily="34" charset="0"/>
              </a:rPr>
              <a:t> 32 </a:t>
            </a:r>
            <a:r>
              <a:rPr lang="en-US" sz="2400" dirty="0" err="1">
                <a:latin typeface="Franklin Gothic Book" pitchFamily="34" charset="0"/>
              </a:rPr>
              <a:t>kombinasi</a:t>
            </a:r>
            <a:r>
              <a:rPr lang="en-US" sz="2400" dirty="0">
                <a:latin typeface="Franklin Gothic Book" pitchFamily="34" charset="0"/>
              </a:rPr>
              <a:t> </a:t>
            </a:r>
            <a:r>
              <a:rPr lang="en-US" sz="2400" dirty="0" err="1">
                <a:latin typeface="Franklin Gothic Book" pitchFamily="34" charset="0"/>
              </a:rPr>
              <a:t>dengan</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huruf</a:t>
            </a:r>
            <a:r>
              <a:rPr lang="en-US" sz="2400" dirty="0">
                <a:latin typeface="Franklin Gothic Book" pitchFamily="34" charset="0"/>
              </a:rPr>
              <a:t> </a:t>
            </a:r>
            <a:r>
              <a:rPr lang="en-US" sz="2400" dirty="0" err="1">
                <a:latin typeface="Franklin Gothic Book" pitchFamily="34" charset="0"/>
              </a:rPr>
              <a:t>dan</a:t>
            </a:r>
            <a:r>
              <a:rPr lang="en-US" sz="2400" dirty="0">
                <a:latin typeface="Franklin Gothic Book" pitchFamily="34" charset="0"/>
              </a:rPr>
              <a:t> </a:t>
            </a:r>
            <a:r>
              <a:rPr lang="en-US" sz="2400" dirty="0" err="1">
                <a:latin typeface="Franklin Gothic Book" pitchFamily="34" charset="0"/>
              </a:rPr>
              <a:t>gambar</a:t>
            </a:r>
            <a:r>
              <a:rPr lang="en-US" sz="2400" dirty="0">
                <a:latin typeface="Franklin Gothic Book" pitchFamily="34" charset="0"/>
              </a:rPr>
              <a:t> yang </a:t>
            </a:r>
            <a:r>
              <a:rPr lang="en-US" sz="2400" dirty="0" err="1">
                <a:latin typeface="Franklin Gothic Book" pitchFamily="34" charset="0"/>
              </a:rPr>
              <a:t>berbeda</a:t>
            </a:r>
            <a:r>
              <a:rPr lang="en-US" sz="2400" dirty="0">
                <a:latin typeface="Franklin Gothic Book" pitchFamily="34" charset="0"/>
              </a:rPr>
              <a:t>.</a:t>
            </a:r>
          </a:p>
          <a:p>
            <a:pPr algn="just">
              <a:lnSpc>
                <a:spcPct val="150000"/>
              </a:lnSpc>
            </a:pPr>
            <a:endParaRPr lang="en-US" sz="2400" dirty="0">
              <a:latin typeface="Franklin Gothic Book" pitchFamily="34" charset="0"/>
            </a:endParaRPr>
          </a:p>
        </p:txBody>
      </p:sp>
      <p:sp>
        <p:nvSpPr>
          <p:cNvPr id="4" name="Date Placeholder 3"/>
          <p:cNvSpPr>
            <a:spLocks noGrp="1"/>
          </p:cNvSpPr>
          <p:nvPr>
            <p:ph type="dt" sz="half" idx="10"/>
          </p:nvPr>
        </p:nvSpPr>
        <p:spPr/>
        <p:txBody>
          <a:bodyPr/>
          <a:lstStyle/>
          <a:p>
            <a:fld id="{65F53554-EAE9-459F-9C96-0201A7FCE050}"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58</a:t>
            </a:fld>
            <a:endParaRPr lang="en-US"/>
          </a:p>
        </p:txBody>
      </p:sp>
    </p:spTree>
    <p:extLst>
      <p:ext uri="{BB962C8B-B14F-4D97-AF65-F5344CB8AC3E}">
        <p14:creationId xmlns:p14="http://schemas.microsoft.com/office/powerpoint/2010/main" val="903444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5167307" y="-39721"/>
          <a:ext cx="4419599" cy="5929555"/>
        </p:xfrm>
        <a:graphic>
          <a:graphicData uri="http://schemas.openxmlformats.org/drawingml/2006/table">
            <a:tbl>
              <a:tblPr/>
              <a:tblGrid>
                <a:gridCol w="1371528">
                  <a:extLst>
                    <a:ext uri="{9D8B030D-6E8A-4147-A177-3AD203B41FA5}">
                      <a16:colId xmlns:a16="http://schemas.microsoft.com/office/drawing/2014/main" val="20000"/>
                    </a:ext>
                  </a:extLst>
                </a:gridCol>
                <a:gridCol w="1678618">
                  <a:extLst>
                    <a:ext uri="{9D8B030D-6E8A-4147-A177-3AD203B41FA5}">
                      <a16:colId xmlns:a16="http://schemas.microsoft.com/office/drawing/2014/main" val="20001"/>
                    </a:ext>
                  </a:extLst>
                </a:gridCol>
                <a:gridCol w="1369453">
                  <a:extLst>
                    <a:ext uri="{9D8B030D-6E8A-4147-A177-3AD203B41FA5}">
                      <a16:colId xmlns:a16="http://schemas.microsoft.com/office/drawing/2014/main" val="20002"/>
                    </a:ext>
                  </a:extLst>
                </a:gridCol>
              </a:tblGrid>
              <a:tr h="331141">
                <a:tc>
                  <a:txBody>
                    <a:bodyPr/>
                    <a:lstStyle/>
                    <a:p>
                      <a:pPr marL="457200" algn="ctr">
                        <a:lnSpc>
                          <a:spcPct val="150000"/>
                        </a:lnSpc>
                        <a:spcAft>
                          <a:spcPts val="0"/>
                        </a:spcAft>
                      </a:pPr>
                      <a:r>
                        <a:rPr lang="en-US" sz="900" b="1" dirty="0" err="1" smtClean="0">
                          <a:solidFill>
                            <a:srgbClr val="0066FF"/>
                          </a:solidFill>
                          <a:latin typeface="Franklin Gothic Book" pitchFamily="34" charset="0"/>
                          <a:ea typeface="Calibri"/>
                          <a:cs typeface="Times New Roman"/>
                        </a:rPr>
                        <a:t>Kode</a:t>
                      </a:r>
                      <a:r>
                        <a:rPr lang="en-US" sz="900" b="1" dirty="0" smtClean="0">
                          <a:solidFill>
                            <a:srgbClr val="0066FF"/>
                          </a:solidFill>
                          <a:latin typeface="Franklin Gothic Book" pitchFamily="34" charset="0"/>
                          <a:ea typeface="Calibri"/>
                          <a:cs typeface="Times New Roman"/>
                        </a:rPr>
                        <a:t>`</a:t>
                      </a:r>
                      <a:endParaRPr lang="en-US" sz="900" b="1" dirty="0">
                        <a:solidFill>
                          <a:srgbClr val="0066FF"/>
                        </a:solidFill>
                        <a:latin typeface="Franklin Gothic Book" pitchFamily="34" charset="0"/>
                        <a:ea typeface="Calibri"/>
                        <a:cs typeface="Times New Roman"/>
                      </a:endParaRP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457200" algn="ctr">
                        <a:lnSpc>
                          <a:spcPct val="150000"/>
                        </a:lnSpc>
                        <a:spcAft>
                          <a:spcPts val="0"/>
                        </a:spcAft>
                      </a:pPr>
                      <a:r>
                        <a:rPr lang="en-US" sz="900" b="1" dirty="0" err="1">
                          <a:solidFill>
                            <a:srgbClr val="0066FF"/>
                          </a:solidFill>
                          <a:latin typeface="Franklin Gothic Book" pitchFamily="34" charset="0"/>
                          <a:ea typeface="Calibri"/>
                          <a:cs typeface="Times New Roman"/>
                        </a:rPr>
                        <a:t>Karakter</a:t>
                      </a:r>
                      <a:r>
                        <a:rPr lang="en-US" sz="900" b="1" dirty="0">
                          <a:solidFill>
                            <a:srgbClr val="0066FF"/>
                          </a:solidFill>
                          <a:latin typeface="Franklin Gothic Book" pitchFamily="34" charset="0"/>
                          <a:ea typeface="Calibri"/>
                          <a:cs typeface="Times New Roman"/>
                        </a:rPr>
                        <a:t> Letter</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Karakter Figure</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20415">
                <a:tc>
                  <a:txBody>
                    <a:bodyPr/>
                    <a:lstStyle/>
                    <a:p>
                      <a:pPr marL="457200" algn="ctr">
                        <a:lnSpc>
                          <a:spcPct val="150000"/>
                        </a:lnSpc>
                        <a:spcAft>
                          <a:spcPts val="0"/>
                        </a:spcAft>
                      </a:pPr>
                      <a:r>
                        <a:rPr lang="en-US" sz="900" b="1" dirty="0">
                          <a:solidFill>
                            <a:srgbClr val="0066FF"/>
                          </a:solidFill>
                          <a:latin typeface="Franklin Gothic Book" pitchFamily="34" charset="0"/>
                          <a:ea typeface="Calibri"/>
                          <a:cs typeface="Times New Roman"/>
                        </a:rPr>
                        <a:t>11000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10011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B</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01110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C</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10010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D</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10000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dirty="0">
                          <a:solidFill>
                            <a:srgbClr val="0066FF"/>
                          </a:solidFill>
                          <a:latin typeface="Franklin Gothic Book" pitchFamily="34" charset="0"/>
                          <a:ea typeface="Calibri"/>
                          <a:cs typeface="Times New Roman"/>
                        </a:rPr>
                        <a:t>E</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3</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10110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F</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01011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G</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&amp;</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20415">
                <a:tc>
                  <a:txBody>
                    <a:bodyPr/>
                    <a:lstStyle/>
                    <a:p>
                      <a:pPr marL="457200" algn="ctr">
                        <a:lnSpc>
                          <a:spcPct val="150000"/>
                        </a:lnSpc>
                        <a:spcAft>
                          <a:spcPts val="0"/>
                        </a:spcAft>
                      </a:pPr>
                      <a:r>
                        <a:rPr lang="en-US" sz="900" b="1" dirty="0">
                          <a:solidFill>
                            <a:srgbClr val="0066FF"/>
                          </a:solidFill>
                          <a:latin typeface="Franklin Gothic Book" pitchFamily="34" charset="0"/>
                          <a:ea typeface="Calibri"/>
                          <a:cs typeface="Times New Roman"/>
                        </a:rPr>
                        <a:t>00101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dirty="0">
                          <a:solidFill>
                            <a:srgbClr val="0066FF"/>
                          </a:solidFill>
                          <a:latin typeface="Franklin Gothic Book" pitchFamily="34" charset="0"/>
                          <a:ea typeface="Calibri"/>
                          <a:cs typeface="Times New Roman"/>
                        </a:rPr>
                        <a:t>H</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01100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I</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8</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11010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J</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11110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K</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01001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L</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00111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M</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00110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N</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01101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P</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11101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Q</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01010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R</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4</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10100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S</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BELL</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00001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5</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11100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U</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7</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01111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V</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11001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W</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2</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10111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X</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10101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Y</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6</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10001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Z</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11111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LTRS</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LTRS</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11011</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FIGS</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FIGS</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00100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SPC</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SPC</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8"/>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00010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CR</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CR</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01000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LF</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LF</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r h="120415">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00000</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a:solidFill>
                            <a:srgbClr val="0066FF"/>
                          </a:solidFill>
                          <a:latin typeface="Franklin Gothic Book" pitchFamily="34" charset="0"/>
                          <a:ea typeface="Calibri"/>
                          <a:cs typeface="Times New Roman"/>
                        </a:rPr>
                        <a:t>NULL</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US" sz="900" b="1" dirty="0">
                          <a:solidFill>
                            <a:srgbClr val="0066FF"/>
                          </a:solidFill>
                          <a:latin typeface="Franklin Gothic Book" pitchFamily="34" charset="0"/>
                          <a:ea typeface="Calibri"/>
                          <a:cs typeface="Times New Roman"/>
                        </a:rPr>
                        <a:t>NULL</a:t>
                      </a:r>
                    </a:p>
                  </a:txBody>
                  <a:tcPr marL="45156" marR="451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1"/>
                  </a:ext>
                </a:extLst>
              </a:tr>
            </a:tbl>
          </a:graphicData>
        </a:graphic>
      </p:graphicFrame>
      <p:sp>
        <p:nvSpPr>
          <p:cNvPr id="5" name="TextBox 4"/>
          <p:cNvSpPr txBox="1"/>
          <p:nvPr/>
        </p:nvSpPr>
        <p:spPr>
          <a:xfrm>
            <a:off x="1952596" y="428605"/>
            <a:ext cx="3862406" cy="461665"/>
          </a:xfrm>
          <a:prstGeom prst="rect">
            <a:avLst/>
          </a:prstGeom>
          <a:noFill/>
        </p:spPr>
        <p:txBody>
          <a:bodyPr wrap="square" rtlCol="0">
            <a:spAutoFit/>
          </a:bodyPr>
          <a:lstStyle/>
          <a:p>
            <a:r>
              <a:rPr lang="en-US" sz="2400" b="1" dirty="0" err="1">
                <a:latin typeface="Franklin Gothic Book" pitchFamily="34" charset="0"/>
              </a:rPr>
              <a:t>Tabel</a:t>
            </a:r>
            <a:r>
              <a:rPr lang="en-US" sz="2400" b="1" dirty="0">
                <a:latin typeface="Franklin Gothic Book" pitchFamily="34" charset="0"/>
              </a:rPr>
              <a:t> </a:t>
            </a:r>
            <a:r>
              <a:rPr lang="en-US" sz="2400" b="1" dirty="0" err="1">
                <a:latin typeface="Franklin Gothic Book" pitchFamily="34" charset="0"/>
              </a:rPr>
              <a:t>Kode</a:t>
            </a:r>
            <a:r>
              <a:rPr lang="en-US" sz="2400" b="1" dirty="0">
                <a:latin typeface="Franklin Gothic Book" pitchFamily="34" charset="0"/>
              </a:rPr>
              <a:t> </a:t>
            </a:r>
            <a:r>
              <a:rPr lang="en-US" sz="2400" b="1" dirty="0" err="1">
                <a:latin typeface="Franklin Gothic Book" pitchFamily="34" charset="0"/>
              </a:rPr>
              <a:t>Boudout</a:t>
            </a:r>
            <a:endParaRPr lang="en-US" sz="2400" b="1" dirty="0">
              <a:latin typeface="Franklin Gothic Book" pitchFamily="34" charset="0"/>
            </a:endParaRPr>
          </a:p>
        </p:txBody>
      </p:sp>
      <p:sp>
        <p:nvSpPr>
          <p:cNvPr id="2" name="Date Placeholder 1"/>
          <p:cNvSpPr>
            <a:spLocks noGrp="1"/>
          </p:cNvSpPr>
          <p:nvPr>
            <p:ph type="dt" sz="half" idx="10"/>
          </p:nvPr>
        </p:nvSpPr>
        <p:spPr/>
        <p:txBody>
          <a:bodyPr/>
          <a:lstStyle/>
          <a:p>
            <a:fld id="{B0C53ACB-EA0D-4CC7-B183-DD737BA8578C}" type="datetime1">
              <a:rPr lang="en-US" smtClean="0"/>
              <a:t>2/26/2025</a:t>
            </a:fld>
            <a:endParaRPr lang="en-SG"/>
          </a:p>
        </p:txBody>
      </p:sp>
      <p:sp>
        <p:nvSpPr>
          <p:cNvPr id="3" name="Slide Number Placeholder 2"/>
          <p:cNvSpPr>
            <a:spLocks noGrp="1"/>
          </p:cNvSpPr>
          <p:nvPr>
            <p:ph type="sldNum" sz="quarter" idx="12"/>
          </p:nvPr>
        </p:nvSpPr>
        <p:spPr/>
        <p:txBody>
          <a:bodyPr/>
          <a:lstStyle/>
          <a:p>
            <a:fld id="{FC268FBD-6339-4AE7-936A-81A0A8B929B1}" type="slidenum">
              <a:rPr lang="en-SG" smtClean="0"/>
              <a:pPr/>
              <a:t>59</a:t>
            </a:fld>
            <a:endParaRPr lang="en-SG"/>
          </a:p>
        </p:txBody>
      </p:sp>
    </p:spTree>
    <p:extLst>
      <p:ext uri="{BB962C8B-B14F-4D97-AF65-F5344CB8AC3E}">
        <p14:creationId xmlns:p14="http://schemas.microsoft.com/office/powerpoint/2010/main" val="219148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p:txBody>
          <a:bodyPr/>
          <a:lstStyle/>
          <a:p>
            <a:pPr>
              <a:buNone/>
            </a:pPr>
            <a:r>
              <a:rPr lang="it-IT" sz="3200" b="1" dirty="0">
                <a:solidFill>
                  <a:srgbClr val="002060"/>
                </a:solidFill>
              </a:rPr>
              <a:t>Pengertian Komunikasi data</a:t>
            </a:r>
            <a:r>
              <a:rPr lang="it-IT" sz="3200" b="1" dirty="0">
                <a:solidFill>
                  <a:srgbClr val="00B0F0"/>
                </a:solidFill>
              </a:rPr>
              <a:t> </a:t>
            </a:r>
          </a:p>
          <a:p>
            <a:r>
              <a:rPr lang="it-IT" sz="3200" dirty="0"/>
              <a:t>Pengiriman data menggunakan transmisi elektronik dari terminal/</a:t>
            </a:r>
            <a:r>
              <a:rPr lang="it-IT" sz="3200" i="1" dirty="0"/>
              <a:t>computer</a:t>
            </a:r>
            <a:r>
              <a:rPr lang="it-IT" sz="3200" dirty="0"/>
              <a:t> satu ke terminal lain/</a:t>
            </a:r>
            <a:r>
              <a:rPr lang="it-IT" sz="3200" i="1" dirty="0"/>
              <a:t>computer</a:t>
            </a:r>
            <a:r>
              <a:rPr lang="it-IT" sz="3200" dirty="0"/>
              <a:t> lain</a:t>
            </a:r>
          </a:p>
          <a:p>
            <a:endParaRPr lang="it-IT" sz="3200" dirty="0"/>
          </a:p>
          <a:p>
            <a:pPr lvl="0">
              <a:buNone/>
            </a:pPr>
            <a:r>
              <a:rPr lang="en-US" sz="3200" b="1" dirty="0" err="1">
                <a:solidFill>
                  <a:srgbClr val="002060"/>
                </a:solidFill>
              </a:rPr>
              <a:t>Contoh</a:t>
            </a:r>
            <a:r>
              <a:rPr lang="en-US" sz="3200" b="1" dirty="0">
                <a:solidFill>
                  <a:srgbClr val="002060"/>
                </a:solidFill>
              </a:rPr>
              <a:t> terminal data (yang </a:t>
            </a:r>
            <a:r>
              <a:rPr lang="en-US" sz="3200" b="1" dirty="0" err="1">
                <a:solidFill>
                  <a:srgbClr val="002060"/>
                </a:solidFill>
              </a:rPr>
              <a:t>umum</a:t>
            </a:r>
            <a:r>
              <a:rPr lang="en-US" sz="3200" b="1" dirty="0">
                <a:solidFill>
                  <a:srgbClr val="002060"/>
                </a:solidFill>
              </a:rPr>
              <a:t>)</a:t>
            </a:r>
            <a:r>
              <a:rPr lang="en-US" sz="3200" dirty="0">
                <a:solidFill>
                  <a:srgbClr val="002060"/>
                </a:solidFill>
              </a:rPr>
              <a:t>:</a:t>
            </a:r>
            <a:r>
              <a:rPr lang="en-US" sz="3200" dirty="0"/>
              <a:t> printer, monitor PC, keyboard, scanner, </a:t>
            </a:r>
            <a:r>
              <a:rPr lang="en-US" sz="3200" dirty="0" err="1"/>
              <a:t>dll</a:t>
            </a:r>
            <a:r>
              <a:rPr lang="en-US" sz="3200" dirty="0"/>
              <a:t>.</a:t>
            </a:r>
          </a:p>
          <a:p>
            <a:endParaRPr lang="en-US" sz="3200" dirty="0"/>
          </a:p>
        </p:txBody>
      </p:sp>
    </p:spTree>
    <p:extLst>
      <p:ext uri="{BB962C8B-B14F-4D97-AF65-F5344CB8AC3E}">
        <p14:creationId xmlns:p14="http://schemas.microsoft.com/office/powerpoint/2010/main" val="3395209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73" y="197768"/>
            <a:ext cx="8334404" cy="1143000"/>
          </a:xfrm>
        </p:spPr>
        <p:txBody>
          <a:bodyPr/>
          <a:lstStyle/>
          <a:p>
            <a:r>
              <a:rPr lang="en-US" dirty="0" smtClean="0">
                <a:solidFill>
                  <a:srgbClr val="0070C0"/>
                </a:solidFill>
                <a:latin typeface="Franklin Gothic Book" pitchFamily="34" charset="0"/>
              </a:rPr>
              <a:t>ASCII Code</a:t>
            </a:r>
            <a:endParaRPr lang="en-US" dirty="0">
              <a:solidFill>
                <a:srgbClr val="0070C0"/>
              </a:solidFill>
              <a:latin typeface="Franklin Gothic Book" pitchFamily="34" charset="0"/>
            </a:endParaRPr>
          </a:p>
        </p:txBody>
      </p:sp>
      <p:sp>
        <p:nvSpPr>
          <p:cNvPr id="3" name="Content Placeholder 2"/>
          <p:cNvSpPr>
            <a:spLocks noGrp="1"/>
          </p:cNvSpPr>
          <p:nvPr>
            <p:ph idx="1"/>
          </p:nvPr>
        </p:nvSpPr>
        <p:spPr>
          <a:xfrm>
            <a:off x="488373" y="1340768"/>
            <a:ext cx="9294571" cy="4876800"/>
          </a:xfrm>
        </p:spPr>
        <p:txBody>
          <a:bodyPr>
            <a:normAutofit lnSpcReduction="10000"/>
          </a:bodyPr>
          <a:lstStyle/>
          <a:p>
            <a:pPr algn="just">
              <a:lnSpc>
                <a:spcPct val="150000"/>
              </a:lnSpc>
            </a:pPr>
            <a:r>
              <a:rPr lang="en-US" sz="2400" dirty="0" err="1">
                <a:latin typeface="Franklin Gothic Book" pitchFamily="34" charset="0"/>
              </a:rPr>
              <a:t>Kode</a:t>
            </a:r>
            <a:r>
              <a:rPr lang="en-US" sz="2400" dirty="0">
                <a:latin typeface="Franklin Gothic Book" pitchFamily="34" charset="0"/>
              </a:rPr>
              <a:t> ASCII </a:t>
            </a:r>
            <a:r>
              <a:rPr lang="en-US" sz="2400" dirty="0" err="1">
                <a:latin typeface="Franklin Gothic Book" pitchFamily="34" charset="0"/>
              </a:rPr>
              <a:t>mempunyai</a:t>
            </a:r>
            <a:r>
              <a:rPr lang="en-US" sz="2400" dirty="0">
                <a:latin typeface="Franklin Gothic Book" pitchFamily="34" charset="0"/>
              </a:rPr>
              <a:t> </a:t>
            </a:r>
            <a:r>
              <a:rPr lang="en-US" sz="2400" dirty="0" err="1">
                <a:latin typeface="Franklin Gothic Book" pitchFamily="34" charset="0"/>
              </a:rPr>
              <a:t>lebar</a:t>
            </a:r>
            <a:r>
              <a:rPr lang="en-US" sz="2400" dirty="0">
                <a:latin typeface="Franklin Gothic Book" pitchFamily="34" charset="0"/>
              </a:rPr>
              <a:t> data 7 bit</a:t>
            </a:r>
          </a:p>
          <a:p>
            <a:pPr algn="just">
              <a:lnSpc>
                <a:spcPct val="150000"/>
              </a:lnSpc>
            </a:pPr>
            <a:r>
              <a:rPr lang="en-US" sz="2400" dirty="0" err="1">
                <a:latin typeface="Franklin Gothic Book" pitchFamily="34" charset="0"/>
              </a:rPr>
              <a:t>Kode</a:t>
            </a:r>
            <a:r>
              <a:rPr lang="en-US" sz="2400" dirty="0">
                <a:latin typeface="Franklin Gothic Book" pitchFamily="34" charset="0"/>
              </a:rPr>
              <a:t> ASCII </a:t>
            </a:r>
            <a:r>
              <a:rPr lang="en-US" sz="2400" dirty="0" err="1">
                <a:latin typeface="Franklin Gothic Book" pitchFamily="34" charset="0"/>
              </a:rPr>
              <a:t>memiliki</a:t>
            </a:r>
            <a:r>
              <a:rPr lang="en-US" sz="2400" dirty="0">
                <a:latin typeface="Franklin Gothic Book" pitchFamily="34" charset="0"/>
              </a:rPr>
              <a:t> 128 bit </a:t>
            </a:r>
            <a:r>
              <a:rPr lang="en-US" sz="2400" dirty="0" err="1">
                <a:latin typeface="Franklin Gothic Book" pitchFamily="34" charset="0"/>
              </a:rPr>
              <a:t>kombinasi</a:t>
            </a:r>
            <a:r>
              <a:rPr lang="en-US" sz="2400" dirty="0">
                <a:latin typeface="Franklin Gothic Book" pitchFamily="34" charset="0"/>
              </a:rPr>
              <a:t> yang </a:t>
            </a:r>
            <a:r>
              <a:rPr lang="en-US" sz="2400" dirty="0" err="1">
                <a:latin typeface="Franklin Gothic Book" pitchFamily="34" charset="0"/>
              </a:rPr>
              <a:t>selalu</a:t>
            </a:r>
            <a:r>
              <a:rPr lang="en-US" sz="2400" dirty="0">
                <a:latin typeface="Franklin Gothic Book" pitchFamily="34" charset="0"/>
              </a:rPr>
              <a:t> </a:t>
            </a:r>
            <a:r>
              <a:rPr lang="en-US" sz="2400" dirty="0" err="1">
                <a:latin typeface="Franklin Gothic Book" pitchFamily="34" charset="0"/>
              </a:rPr>
              <a:t>digunakan</a:t>
            </a:r>
            <a:r>
              <a:rPr lang="en-US" sz="2400" dirty="0">
                <a:latin typeface="Franklin Gothic Book" pitchFamily="34" charset="0"/>
              </a:rPr>
              <a:t>. </a:t>
            </a:r>
          </a:p>
          <a:p>
            <a:pPr algn="just">
              <a:lnSpc>
                <a:spcPct val="150000"/>
              </a:lnSpc>
            </a:pPr>
            <a:r>
              <a:rPr lang="en-US" sz="2400" dirty="0">
                <a:latin typeface="Franklin Gothic Book" pitchFamily="34" charset="0"/>
              </a:rPr>
              <a:t>Dari 128 </a:t>
            </a:r>
            <a:r>
              <a:rPr lang="en-US" sz="2400" dirty="0" err="1">
                <a:latin typeface="Franklin Gothic Book" pitchFamily="34" charset="0"/>
              </a:rPr>
              <a:t>kombinasi</a:t>
            </a:r>
            <a:r>
              <a:rPr lang="en-US" sz="2400" dirty="0">
                <a:latin typeface="Franklin Gothic Book" pitchFamily="34" charset="0"/>
              </a:rPr>
              <a:t> </a:t>
            </a:r>
            <a:r>
              <a:rPr lang="en-US" sz="2400" dirty="0" err="1">
                <a:latin typeface="Franklin Gothic Book" pitchFamily="34" charset="0"/>
              </a:rPr>
              <a:t>tersebut</a:t>
            </a:r>
            <a:r>
              <a:rPr lang="en-US" sz="2400" dirty="0">
                <a:latin typeface="Franklin Gothic Book" pitchFamily="34" charset="0"/>
              </a:rPr>
              <a:t> 32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diantaranya</a:t>
            </a:r>
            <a:r>
              <a:rPr lang="en-US" sz="2400" dirty="0">
                <a:latin typeface="Franklin Gothic Book" pitchFamily="34" charset="0"/>
              </a:rPr>
              <a:t> </a:t>
            </a:r>
            <a:r>
              <a:rPr lang="en-US" sz="2400" dirty="0" err="1">
                <a:latin typeface="Franklin Gothic Book" pitchFamily="34" charset="0"/>
              </a:rPr>
              <a:t>digunakan</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fungsi-fungsi</a:t>
            </a:r>
            <a:r>
              <a:rPr lang="en-US" sz="2400" dirty="0">
                <a:latin typeface="Franklin Gothic Book" pitchFamily="34" charset="0"/>
              </a:rPr>
              <a:t> </a:t>
            </a:r>
            <a:r>
              <a:rPr lang="en-US" sz="2400" dirty="0" err="1">
                <a:latin typeface="Franklin Gothic Book" pitchFamily="34" charset="0"/>
              </a:rPr>
              <a:t>kendali</a:t>
            </a:r>
            <a:r>
              <a:rPr lang="en-US" sz="2400" dirty="0">
                <a:latin typeface="Franklin Gothic Book" pitchFamily="34" charset="0"/>
              </a:rPr>
              <a:t> </a:t>
            </a:r>
            <a:r>
              <a:rPr lang="en-US" sz="2400" dirty="0" err="1">
                <a:latin typeface="Franklin Gothic Book" pitchFamily="34" charset="0"/>
              </a:rPr>
              <a:t>seperti</a:t>
            </a:r>
            <a:r>
              <a:rPr lang="en-US" sz="2400" dirty="0">
                <a:latin typeface="Franklin Gothic Book" pitchFamily="34" charset="0"/>
              </a:rPr>
              <a:t> SYN, STX. </a:t>
            </a:r>
          </a:p>
          <a:p>
            <a:pPr algn="just">
              <a:lnSpc>
                <a:spcPct val="150000"/>
              </a:lnSpc>
            </a:pPr>
            <a:r>
              <a:rPr lang="en-US" sz="2400" dirty="0" err="1">
                <a:latin typeface="Franklin Gothic Book" pitchFamily="34" charset="0"/>
              </a:rPr>
              <a:t>Sisa</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lain </a:t>
            </a:r>
            <a:r>
              <a:rPr lang="en-US" sz="2400" dirty="0" err="1">
                <a:latin typeface="Franklin Gothic Book" pitchFamily="34" charset="0"/>
              </a:rPr>
              <a:t>digunakan</a:t>
            </a:r>
            <a:r>
              <a:rPr lang="en-US" sz="2400" dirty="0">
                <a:latin typeface="Franklin Gothic Book" pitchFamily="34" charset="0"/>
              </a:rPr>
              <a:t> </a:t>
            </a:r>
            <a:r>
              <a:rPr lang="en-US" sz="2400" dirty="0" err="1">
                <a:latin typeface="Franklin Gothic Book" pitchFamily="34" charset="0"/>
              </a:rPr>
              <a:t>untuk</a:t>
            </a:r>
            <a:r>
              <a:rPr lang="en-US" sz="2400" dirty="0">
                <a:latin typeface="Franklin Gothic Book" pitchFamily="34" charset="0"/>
              </a:rPr>
              <a:t> </a:t>
            </a:r>
            <a:r>
              <a:rPr lang="en-US" sz="2400" dirty="0" err="1">
                <a:latin typeface="Franklin Gothic Book" pitchFamily="34" charset="0"/>
              </a:rPr>
              <a:t>karakter-karakter</a:t>
            </a:r>
            <a:r>
              <a:rPr lang="en-US" sz="2400" dirty="0">
                <a:latin typeface="Franklin Gothic Book" pitchFamily="34" charset="0"/>
              </a:rPr>
              <a:t> </a:t>
            </a:r>
            <a:r>
              <a:rPr lang="en-US" sz="2400" dirty="0" err="1">
                <a:latin typeface="Franklin Gothic Book" pitchFamily="34" charset="0"/>
              </a:rPr>
              <a:t>alphanumerik</a:t>
            </a:r>
            <a:r>
              <a:rPr lang="en-US" sz="2400" dirty="0">
                <a:latin typeface="Franklin Gothic Book" pitchFamily="34" charset="0"/>
              </a:rPr>
              <a:t> </a:t>
            </a:r>
            <a:r>
              <a:rPr lang="en-US" sz="2400" dirty="0" err="1">
                <a:latin typeface="Franklin Gothic Book" pitchFamily="34" charset="0"/>
              </a:rPr>
              <a:t>dan</a:t>
            </a:r>
            <a:r>
              <a:rPr lang="en-US" sz="2400" dirty="0">
                <a:latin typeface="Franklin Gothic Book" pitchFamily="34" charset="0"/>
              </a:rPr>
              <a:t> </a:t>
            </a:r>
            <a:r>
              <a:rPr lang="en-US" sz="2400" dirty="0" err="1">
                <a:latin typeface="Franklin Gothic Book" pitchFamily="34" charset="0"/>
              </a:rPr>
              <a:t>sejumlah</a:t>
            </a:r>
            <a:r>
              <a:rPr lang="en-US" sz="2400" dirty="0">
                <a:latin typeface="Franklin Gothic Book" pitchFamily="34" charset="0"/>
              </a:rPr>
              <a:t> </a:t>
            </a:r>
            <a:r>
              <a:rPr lang="en-US" sz="2400" dirty="0" err="1">
                <a:latin typeface="Franklin Gothic Book" pitchFamily="34" charset="0"/>
              </a:rPr>
              <a:t>karakter</a:t>
            </a:r>
            <a:r>
              <a:rPr lang="en-US" sz="2400" dirty="0">
                <a:latin typeface="Franklin Gothic Book" pitchFamily="34" charset="0"/>
              </a:rPr>
              <a:t> </a:t>
            </a:r>
            <a:r>
              <a:rPr lang="en-US" sz="2400" dirty="0" err="1">
                <a:latin typeface="Franklin Gothic Book" pitchFamily="34" charset="0"/>
              </a:rPr>
              <a:t>khusus</a:t>
            </a:r>
            <a:r>
              <a:rPr lang="en-US" sz="2400" dirty="0">
                <a:latin typeface="Franklin Gothic Book" pitchFamily="34" charset="0"/>
              </a:rPr>
              <a:t> </a:t>
            </a:r>
            <a:r>
              <a:rPr lang="en-US" sz="2400" dirty="0" err="1">
                <a:latin typeface="Franklin Gothic Book" pitchFamily="34" charset="0"/>
              </a:rPr>
              <a:t>seperti</a:t>
            </a:r>
            <a:r>
              <a:rPr lang="en-US" sz="2400" dirty="0">
                <a:latin typeface="Franklin Gothic Book" pitchFamily="34" charset="0"/>
              </a:rPr>
              <a:t> =, / . ?</a:t>
            </a:r>
          </a:p>
          <a:p>
            <a:pPr algn="just">
              <a:lnSpc>
                <a:spcPct val="150000"/>
              </a:lnSpc>
            </a:pPr>
            <a:r>
              <a:rPr lang="en-US" sz="2400" dirty="0" err="1">
                <a:latin typeface="Franklin Gothic Book" pitchFamily="34" charset="0"/>
              </a:rPr>
              <a:t>Pada</a:t>
            </a:r>
            <a:r>
              <a:rPr lang="en-US" sz="2400" dirty="0">
                <a:latin typeface="Franklin Gothic Book" pitchFamily="34" charset="0"/>
              </a:rPr>
              <a:t> </a:t>
            </a:r>
            <a:r>
              <a:rPr lang="en-US" sz="2400" dirty="0" err="1">
                <a:latin typeface="Franklin Gothic Book" pitchFamily="34" charset="0"/>
              </a:rPr>
              <a:t>dasarnya</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ASCII </a:t>
            </a:r>
            <a:r>
              <a:rPr lang="en-US" sz="2400" dirty="0" err="1">
                <a:latin typeface="Franklin Gothic Book" pitchFamily="34" charset="0"/>
              </a:rPr>
              <a:t>merupakan</a:t>
            </a:r>
            <a:r>
              <a:rPr lang="en-US" sz="2400" dirty="0">
                <a:latin typeface="Franklin Gothic Book" pitchFamily="34" charset="0"/>
              </a:rPr>
              <a:t> </a:t>
            </a:r>
            <a:r>
              <a:rPr lang="en-US" sz="2400" dirty="0" err="1">
                <a:latin typeface="Franklin Gothic Book" pitchFamily="34" charset="0"/>
              </a:rPr>
              <a:t>kode</a:t>
            </a:r>
            <a:r>
              <a:rPr lang="en-US" sz="2400" dirty="0">
                <a:latin typeface="Franklin Gothic Book" pitchFamily="34" charset="0"/>
              </a:rPr>
              <a:t> </a:t>
            </a:r>
            <a:r>
              <a:rPr lang="en-US" sz="2400" dirty="0" err="1">
                <a:latin typeface="Franklin Gothic Book" pitchFamily="34" charset="0"/>
              </a:rPr>
              <a:t>alfanumerik</a:t>
            </a:r>
            <a:r>
              <a:rPr lang="en-US" sz="2400" dirty="0">
                <a:latin typeface="Franklin Gothic Book" pitchFamily="34" charset="0"/>
              </a:rPr>
              <a:t> yang paling popular </a:t>
            </a:r>
            <a:r>
              <a:rPr lang="en-US" sz="2400" dirty="0" err="1">
                <a:latin typeface="Franklin Gothic Book" pitchFamily="34" charset="0"/>
              </a:rPr>
              <a:t>dalam</a:t>
            </a:r>
            <a:r>
              <a:rPr lang="en-US" sz="2400" dirty="0">
                <a:latin typeface="Franklin Gothic Book" pitchFamily="34" charset="0"/>
              </a:rPr>
              <a:t> </a:t>
            </a:r>
            <a:r>
              <a:rPr lang="en-US" sz="2400" dirty="0" err="1">
                <a:latin typeface="Franklin Gothic Book" pitchFamily="34" charset="0"/>
              </a:rPr>
              <a:t>teknik</a:t>
            </a:r>
            <a:r>
              <a:rPr lang="en-US" sz="2400" dirty="0">
                <a:latin typeface="Franklin Gothic Book" pitchFamily="34" charset="0"/>
              </a:rPr>
              <a:t> </a:t>
            </a:r>
            <a:r>
              <a:rPr lang="en-US" sz="2400" dirty="0" err="1">
                <a:latin typeface="Franklin Gothic Book" pitchFamily="34" charset="0"/>
              </a:rPr>
              <a:t>komunikasi</a:t>
            </a:r>
            <a:r>
              <a:rPr lang="en-US" sz="2400" dirty="0">
                <a:latin typeface="Franklin Gothic Book" pitchFamily="34" charset="0"/>
              </a:rPr>
              <a:t> data. </a:t>
            </a:r>
          </a:p>
          <a:p>
            <a:pPr algn="just">
              <a:lnSpc>
                <a:spcPct val="150000"/>
              </a:lnSpc>
            </a:pPr>
            <a:endParaRPr lang="en-US" sz="2400" dirty="0">
              <a:latin typeface="Franklin Gothic Book" pitchFamily="34" charset="0"/>
            </a:endParaRPr>
          </a:p>
        </p:txBody>
      </p:sp>
      <p:sp>
        <p:nvSpPr>
          <p:cNvPr id="5" name="Slide Number Placeholder 4"/>
          <p:cNvSpPr>
            <a:spLocks noGrp="1"/>
          </p:cNvSpPr>
          <p:nvPr>
            <p:ph type="sldNum" sz="quarter" idx="12"/>
          </p:nvPr>
        </p:nvSpPr>
        <p:spPr/>
        <p:txBody>
          <a:bodyPr/>
          <a:lstStyle/>
          <a:p>
            <a:fld id="{6E2D2B3B-882E-40F3-A32F-6DD516915044}" type="slidenum">
              <a:rPr lang="en-US" smtClean="0"/>
              <a:pPr/>
              <a:t>60</a:t>
            </a:fld>
            <a:endParaRPr lang="en-US"/>
          </a:p>
        </p:txBody>
      </p:sp>
    </p:spTree>
    <p:extLst>
      <p:ext uri="{BB962C8B-B14F-4D97-AF65-F5344CB8AC3E}">
        <p14:creationId xmlns:p14="http://schemas.microsoft.com/office/powerpoint/2010/main" val="35965088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2595538" y="1071546"/>
            <a:ext cx="7174298" cy="5542964"/>
          </a:xfrm>
          <a:prstGeom prst="rect">
            <a:avLst/>
          </a:prstGeom>
          <a:noFill/>
          <a:ln w="9525">
            <a:noFill/>
            <a:miter lim="800000"/>
            <a:headEnd/>
            <a:tailEnd/>
          </a:ln>
        </p:spPr>
      </p:pic>
      <p:sp>
        <p:nvSpPr>
          <p:cNvPr id="5" name="TextBox 4"/>
          <p:cNvSpPr txBox="1"/>
          <p:nvPr/>
        </p:nvSpPr>
        <p:spPr>
          <a:xfrm>
            <a:off x="4024298" y="285729"/>
            <a:ext cx="3862406" cy="461665"/>
          </a:xfrm>
          <a:prstGeom prst="rect">
            <a:avLst/>
          </a:prstGeom>
          <a:noFill/>
        </p:spPr>
        <p:txBody>
          <a:bodyPr wrap="square" rtlCol="0">
            <a:spAutoFit/>
          </a:bodyPr>
          <a:lstStyle/>
          <a:p>
            <a:pPr algn="ctr"/>
            <a:r>
              <a:rPr lang="en-US" sz="2400" b="1" dirty="0" err="1">
                <a:latin typeface="Franklin Gothic Book" pitchFamily="34" charset="0"/>
              </a:rPr>
              <a:t>Tabel</a:t>
            </a:r>
            <a:r>
              <a:rPr lang="en-US" sz="2400" b="1" dirty="0">
                <a:latin typeface="Franklin Gothic Book" pitchFamily="34" charset="0"/>
              </a:rPr>
              <a:t> </a:t>
            </a:r>
            <a:r>
              <a:rPr lang="en-US" sz="2400" b="1" dirty="0" err="1">
                <a:latin typeface="Franklin Gothic Book" pitchFamily="34" charset="0"/>
              </a:rPr>
              <a:t>Kode</a:t>
            </a:r>
            <a:r>
              <a:rPr lang="en-US" sz="2400" b="1" dirty="0">
                <a:latin typeface="Franklin Gothic Book" pitchFamily="34" charset="0"/>
              </a:rPr>
              <a:t> ASCII</a:t>
            </a:r>
            <a:endParaRPr lang="en-US" sz="2400" b="1" dirty="0">
              <a:latin typeface="Franklin Gothic Book" pitchFamily="34" charset="0"/>
            </a:endParaRPr>
          </a:p>
        </p:txBody>
      </p:sp>
      <p:sp>
        <p:nvSpPr>
          <p:cNvPr id="2" name="Date Placeholder 1"/>
          <p:cNvSpPr>
            <a:spLocks noGrp="1"/>
          </p:cNvSpPr>
          <p:nvPr>
            <p:ph type="dt" sz="half" idx="10"/>
          </p:nvPr>
        </p:nvSpPr>
        <p:spPr/>
        <p:txBody>
          <a:bodyPr/>
          <a:lstStyle/>
          <a:p>
            <a:fld id="{6ECA9A50-F6A2-40FC-95D5-5F1207F359C6}" type="datetime1">
              <a:rPr lang="en-US" smtClean="0"/>
              <a:t>2/26/2025</a:t>
            </a:fld>
            <a:endParaRPr lang="en-US"/>
          </a:p>
        </p:txBody>
      </p:sp>
      <p:sp>
        <p:nvSpPr>
          <p:cNvPr id="3" name="Slide Number Placeholder 2"/>
          <p:cNvSpPr>
            <a:spLocks noGrp="1"/>
          </p:cNvSpPr>
          <p:nvPr>
            <p:ph type="sldNum" sz="quarter" idx="12"/>
          </p:nvPr>
        </p:nvSpPr>
        <p:spPr/>
        <p:txBody>
          <a:bodyPr/>
          <a:lstStyle/>
          <a:p>
            <a:fld id="{6E2D2B3B-882E-40F3-A32F-6DD516915044}" type="slidenum">
              <a:rPr lang="en-US" smtClean="0"/>
              <a:pPr/>
              <a:t>61</a:t>
            </a:fld>
            <a:endParaRPr lang="en-US"/>
          </a:p>
        </p:txBody>
      </p:sp>
    </p:spTree>
    <p:extLst>
      <p:ext uri="{BB962C8B-B14F-4D97-AF65-F5344CB8AC3E}">
        <p14:creationId xmlns:p14="http://schemas.microsoft.com/office/powerpoint/2010/main" val="17223555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latin typeface="Franklin Gothic Book" pitchFamily="34" charset="0"/>
              </a:rPr>
              <a:t>Unicode</a:t>
            </a:r>
            <a:endParaRPr lang="en-US" dirty="0">
              <a:latin typeface="Franklin Gothic Book" pitchFamily="34" charset="0"/>
            </a:endParaRPr>
          </a:p>
        </p:txBody>
      </p:sp>
      <p:sp>
        <p:nvSpPr>
          <p:cNvPr id="3" name="Content Placeholder 2"/>
          <p:cNvSpPr>
            <a:spLocks noGrp="1"/>
          </p:cNvSpPr>
          <p:nvPr>
            <p:ph idx="1"/>
          </p:nvPr>
        </p:nvSpPr>
        <p:spPr/>
        <p:txBody>
          <a:bodyPr>
            <a:normAutofit/>
          </a:bodyPr>
          <a:lstStyle/>
          <a:p>
            <a:pPr algn="just"/>
            <a:r>
              <a:rPr lang="en-US" dirty="0" err="1" smtClean="0">
                <a:latin typeface="Franklin Gothic Book" pitchFamily="34" charset="0"/>
              </a:rPr>
              <a:t>Orang-orang</a:t>
            </a:r>
            <a:r>
              <a:rPr lang="en-US" dirty="0" smtClean="0">
                <a:latin typeface="Franklin Gothic Book" pitchFamily="34" charset="0"/>
              </a:rPr>
              <a:t> </a:t>
            </a:r>
            <a:r>
              <a:rPr lang="en-US" dirty="0" err="1" smtClean="0">
                <a:latin typeface="Franklin Gothic Book" pitchFamily="34" charset="0"/>
              </a:rPr>
              <a:t>di</a:t>
            </a:r>
            <a:r>
              <a:rPr lang="en-US" dirty="0" smtClean="0">
                <a:latin typeface="Franklin Gothic Book" pitchFamily="34" charset="0"/>
              </a:rPr>
              <a:t> </a:t>
            </a:r>
            <a:r>
              <a:rPr lang="en-US" dirty="0" err="1" smtClean="0">
                <a:latin typeface="Franklin Gothic Book" pitchFamily="34" charset="0"/>
              </a:rPr>
              <a:t>negara-negara</a:t>
            </a:r>
            <a:r>
              <a:rPr lang="en-US" dirty="0" smtClean="0">
                <a:latin typeface="Franklin Gothic Book" pitchFamily="34" charset="0"/>
              </a:rPr>
              <a:t> yang </a:t>
            </a:r>
            <a:r>
              <a:rPr lang="en-US" dirty="0" err="1" smtClean="0">
                <a:latin typeface="Franklin Gothic Book" pitchFamily="34" charset="0"/>
              </a:rPr>
              <a:t>berbeda</a:t>
            </a:r>
            <a:r>
              <a:rPr lang="en-US" dirty="0" smtClean="0">
                <a:latin typeface="Franklin Gothic Book" pitchFamily="34" charset="0"/>
              </a:rPr>
              <a:t> </a:t>
            </a:r>
            <a:r>
              <a:rPr lang="en-US" dirty="0" err="1" smtClean="0">
                <a:latin typeface="Franklin Gothic Book" pitchFamily="34" charset="0"/>
              </a:rPr>
              <a:t>menggunakan</a:t>
            </a:r>
            <a:r>
              <a:rPr lang="en-US" dirty="0" smtClean="0">
                <a:latin typeface="Franklin Gothic Book" pitchFamily="34" charset="0"/>
              </a:rPr>
              <a:t> </a:t>
            </a:r>
            <a:r>
              <a:rPr lang="en-US" dirty="0" err="1" smtClean="0">
                <a:latin typeface="Franklin Gothic Book" pitchFamily="34" charset="0"/>
              </a:rPr>
              <a:t>karakter</a:t>
            </a:r>
            <a:r>
              <a:rPr lang="en-US" dirty="0" smtClean="0">
                <a:latin typeface="Franklin Gothic Book" pitchFamily="34" charset="0"/>
              </a:rPr>
              <a:t> </a:t>
            </a:r>
            <a:r>
              <a:rPr lang="en-US" dirty="0" err="1" smtClean="0">
                <a:latin typeface="Franklin Gothic Book" pitchFamily="34" charset="0"/>
              </a:rPr>
              <a:t>berbeda</a:t>
            </a:r>
            <a:r>
              <a:rPr lang="en-US" dirty="0" smtClean="0">
                <a:latin typeface="Franklin Gothic Book" pitchFamily="34" charset="0"/>
              </a:rPr>
              <a:t> </a:t>
            </a:r>
            <a:r>
              <a:rPr lang="en-US" dirty="0" err="1" smtClean="0">
                <a:latin typeface="Franklin Gothic Book" pitchFamily="34" charset="0"/>
              </a:rPr>
              <a:t>untuk</a:t>
            </a:r>
            <a:r>
              <a:rPr lang="en-US" dirty="0" smtClean="0">
                <a:latin typeface="Franklin Gothic Book" pitchFamily="34" charset="0"/>
              </a:rPr>
              <a:t> </a:t>
            </a:r>
            <a:r>
              <a:rPr lang="en-US" dirty="0" err="1" smtClean="0">
                <a:latin typeface="Franklin Gothic Book" pitchFamily="34" charset="0"/>
              </a:rPr>
              <a:t>menuliskan</a:t>
            </a:r>
            <a:r>
              <a:rPr lang="en-US" dirty="0" smtClean="0">
                <a:latin typeface="Franklin Gothic Book" pitchFamily="34" charset="0"/>
              </a:rPr>
              <a:t> </a:t>
            </a:r>
            <a:r>
              <a:rPr lang="en-US" dirty="0" err="1" smtClean="0">
                <a:latin typeface="Franklin Gothic Book" pitchFamily="34" charset="0"/>
              </a:rPr>
              <a:t>kata-kata</a:t>
            </a:r>
            <a:r>
              <a:rPr lang="en-US" dirty="0" smtClean="0">
                <a:latin typeface="Franklin Gothic Book" pitchFamily="34" charset="0"/>
              </a:rPr>
              <a:t> </a:t>
            </a:r>
            <a:r>
              <a:rPr lang="en-US" dirty="0" err="1" smtClean="0">
                <a:latin typeface="Franklin Gothic Book" pitchFamily="34" charset="0"/>
              </a:rPr>
              <a:t>dalam</a:t>
            </a:r>
            <a:r>
              <a:rPr lang="en-US" dirty="0" smtClean="0">
                <a:latin typeface="Franklin Gothic Book" pitchFamily="34" charset="0"/>
              </a:rPr>
              <a:t> </a:t>
            </a:r>
            <a:r>
              <a:rPr lang="en-US" dirty="0" err="1" smtClean="0">
                <a:latin typeface="Franklin Gothic Book" pitchFamily="34" charset="0"/>
              </a:rPr>
              <a:t>bahasa</a:t>
            </a:r>
            <a:r>
              <a:rPr lang="en-US" dirty="0" smtClean="0">
                <a:latin typeface="Franklin Gothic Book" pitchFamily="34" charset="0"/>
              </a:rPr>
              <a:t> </a:t>
            </a:r>
            <a:r>
              <a:rPr lang="en-US" dirty="0" err="1" smtClean="0">
                <a:latin typeface="Franklin Gothic Book" pitchFamily="34" charset="0"/>
              </a:rPr>
              <a:t>ibu</a:t>
            </a:r>
            <a:r>
              <a:rPr lang="en-US" dirty="0" smtClean="0">
                <a:latin typeface="Franklin Gothic Book" pitchFamily="34" charset="0"/>
              </a:rPr>
              <a:t> </a:t>
            </a:r>
            <a:r>
              <a:rPr lang="en-US" dirty="0" err="1" smtClean="0">
                <a:latin typeface="Franklin Gothic Book" pitchFamily="34" charset="0"/>
              </a:rPr>
              <a:t>mereka</a:t>
            </a:r>
            <a:r>
              <a:rPr lang="en-US" dirty="0" smtClean="0">
                <a:latin typeface="Franklin Gothic Book" pitchFamily="34" charset="0"/>
              </a:rPr>
              <a:t>. </a:t>
            </a:r>
          </a:p>
          <a:p>
            <a:pPr algn="just"/>
            <a:r>
              <a:rPr lang="en-US" dirty="0" smtClean="0">
                <a:latin typeface="Franklin Gothic Book" pitchFamily="34" charset="0"/>
              </a:rPr>
              <a:t>Unicode </a:t>
            </a:r>
            <a:r>
              <a:rPr lang="en-US" dirty="0" err="1" smtClean="0">
                <a:latin typeface="Franklin Gothic Book" pitchFamily="34" charset="0"/>
              </a:rPr>
              <a:t>memiliki</a:t>
            </a:r>
            <a:r>
              <a:rPr lang="en-US" dirty="0" smtClean="0">
                <a:latin typeface="Franklin Gothic Book" pitchFamily="34" charset="0"/>
              </a:rPr>
              <a:t> </a:t>
            </a:r>
            <a:r>
              <a:rPr lang="en-US" dirty="0" err="1" smtClean="0">
                <a:latin typeface="Franklin Gothic Book" pitchFamily="34" charset="0"/>
              </a:rPr>
              <a:t>lebar</a:t>
            </a:r>
            <a:r>
              <a:rPr lang="en-US" dirty="0" smtClean="0">
                <a:latin typeface="Franklin Gothic Book" pitchFamily="34" charset="0"/>
              </a:rPr>
              <a:t> data 16 bit </a:t>
            </a:r>
            <a:r>
              <a:rPr lang="en-US" dirty="0" err="1" smtClean="0">
                <a:latin typeface="Franklin Gothic Book" pitchFamily="34" charset="0"/>
              </a:rPr>
              <a:t>sehingga</a:t>
            </a:r>
            <a:r>
              <a:rPr lang="en-US" dirty="0" smtClean="0">
                <a:latin typeface="Franklin Gothic Book" pitchFamily="34" charset="0"/>
              </a:rPr>
              <a:t> </a:t>
            </a:r>
            <a:r>
              <a:rPr lang="en-US" dirty="0" err="1" smtClean="0">
                <a:latin typeface="Franklin Gothic Book" pitchFamily="34" charset="0"/>
              </a:rPr>
              <a:t>mampu</a:t>
            </a:r>
            <a:r>
              <a:rPr lang="en-US" dirty="0" smtClean="0">
                <a:latin typeface="Franklin Gothic Book" pitchFamily="34" charset="0"/>
              </a:rPr>
              <a:t> </a:t>
            </a:r>
            <a:r>
              <a:rPr lang="en-US" dirty="0" err="1" smtClean="0">
                <a:latin typeface="Franklin Gothic Book" pitchFamily="34" charset="0"/>
              </a:rPr>
              <a:t>menampung</a:t>
            </a:r>
            <a:r>
              <a:rPr lang="en-US" dirty="0" smtClean="0">
                <a:latin typeface="Franklin Gothic Book" pitchFamily="34" charset="0"/>
              </a:rPr>
              <a:t> </a:t>
            </a:r>
            <a:r>
              <a:rPr lang="en-US" dirty="0" err="1" smtClean="0">
                <a:latin typeface="Franklin Gothic Book" pitchFamily="34" charset="0"/>
              </a:rPr>
              <a:t>huruf</a:t>
            </a:r>
            <a:r>
              <a:rPr lang="en-US" dirty="0" smtClean="0">
                <a:latin typeface="Franklin Gothic Book" pitchFamily="34" charset="0"/>
              </a:rPr>
              <a:t>, </a:t>
            </a:r>
            <a:r>
              <a:rPr lang="en-US" dirty="0" err="1" smtClean="0">
                <a:latin typeface="Franklin Gothic Book" pitchFamily="34" charset="0"/>
              </a:rPr>
              <a:t>angka</a:t>
            </a:r>
            <a:r>
              <a:rPr lang="en-US" dirty="0" smtClean="0">
                <a:latin typeface="Franklin Gothic Book" pitchFamily="34" charset="0"/>
              </a:rPr>
              <a:t>, </a:t>
            </a:r>
            <a:r>
              <a:rPr lang="en-US" dirty="0" err="1" smtClean="0">
                <a:latin typeface="Franklin Gothic Book" pitchFamily="34" charset="0"/>
              </a:rPr>
              <a:t>karakter</a:t>
            </a:r>
            <a:r>
              <a:rPr lang="en-US" dirty="0" smtClean="0">
                <a:latin typeface="Franklin Gothic Book" pitchFamily="34" charset="0"/>
              </a:rPr>
              <a:t> </a:t>
            </a:r>
            <a:r>
              <a:rPr lang="en-US" dirty="0" err="1" smtClean="0">
                <a:latin typeface="Franklin Gothic Book" pitchFamily="34" charset="0"/>
              </a:rPr>
              <a:t>khusus</a:t>
            </a:r>
            <a:r>
              <a:rPr lang="en-US" dirty="0" smtClean="0">
                <a:latin typeface="Franklin Gothic Book" pitchFamily="34" charset="0"/>
              </a:rPr>
              <a:t> </a:t>
            </a:r>
            <a:r>
              <a:rPr lang="en-US" dirty="0" err="1" smtClean="0">
                <a:latin typeface="Franklin Gothic Book" pitchFamily="34" charset="0"/>
              </a:rPr>
              <a:t>dan</a:t>
            </a:r>
            <a:r>
              <a:rPr lang="en-US" dirty="0" smtClean="0">
                <a:latin typeface="Franklin Gothic Book" pitchFamily="34" charset="0"/>
              </a:rPr>
              <a:t> </a:t>
            </a:r>
            <a:r>
              <a:rPr lang="en-US" dirty="0" err="1" smtClean="0">
                <a:latin typeface="Franklin Gothic Book" pitchFamily="34" charset="0"/>
              </a:rPr>
              <a:t>karakter</a:t>
            </a:r>
            <a:r>
              <a:rPr lang="en-US" dirty="0" smtClean="0">
                <a:latin typeface="Franklin Gothic Book" pitchFamily="34" charset="0"/>
              </a:rPr>
              <a:t> control </a:t>
            </a:r>
            <a:r>
              <a:rPr lang="en-US" dirty="0" err="1" smtClean="0">
                <a:latin typeface="Franklin Gothic Book" pitchFamily="34" charset="0"/>
              </a:rPr>
              <a:t>sebanyak</a:t>
            </a:r>
            <a:r>
              <a:rPr lang="en-US" dirty="0" smtClean="0">
                <a:latin typeface="Franklin Gothic Book" pitchFamily="34" charset="0"/>
              </a:rPr>
              <a:t> 65536 </a:t>
            </a:r>
            <a:r>
              <a:rPr lang="en-US" dirty="0" err="1" smtClean="0">
                <a:latin typeface="Franklin Gothic Book" pitchFamily="34" charset="0"/>
              </a:rPr>
              <a:t>kombinasi</a:t>
            </a:r>
            <a:endParaRPr lang="en-US" dirty="0" smtClean="0">
              <a:latin typeface="Franklin Gothic Book" pitchFamily="34" charset="0"/>
            </a:endParaRPr>
          </a:p>
          <a:p>
            <a:pPr algn="just"/>
            <a:r>
              <a:rPr lang="en-US" dirty="0" err="1" smtClean="0">
                <a:latin typeface="Franklin Gothic Book" pitchFamily="34" charset="0"/>
              </a:rPr>
              <a:t>Kode</a:t>
            </a:r>
            <a:r>
              <a:rPr lang="en-US" dirty="0" smtClean="0">
                <a:latin typeface="Franklin Gothic Book" pitchFamily="34" charset="0"/>
              </a:rPr>
              <a:t> ASCII </a:t>
            </a:r>
            <a:r>
              <a:rPr lang="en-US" dirty="0" err="1" smtClean="0">
                <a:latin typeface="Franklin Gothic Book" pitchFamily="34" charset="0"/>
              </a:rPr>
              <a:t>termasuk</a:t>
            </a:r>
            <a:r>
              <a:rPr lang="en-US" dirty="0" smtClean="0">
                <a:latin typeface="Franklin Gothic Book" pitchFamily="34" charset="0"/>
              </a:rPr>
              <a:t> </a:t>
            </a:r>
            <a:r>
              <a:rPr lang="en-US" dirty="0" err="1" smtClean="0">
                <a:latin typeface="Franklin Gothic Book" pitchFamily="34" charset="0"/>
              </a:rPr>
              <a:t>ke</a:t>
            </a:r>
            <a:r>
              <a:rPr lang="en-US" dirty="0" smtClean="0">
                <a:latin typeface="Franklin Gothic Book" pitchFamily="34" charset="0"/>
              </a:rPr>
              <a:t> </a:t>
            </a:r>
            <a:r>
              <a:rPr lang="en-US" dirty="0" err="1" smtClean="0">
                <a:latin typeface="Franklin Gothic Book" pitchFamily="34" charset="0"/>
              </a:rPr>
              <a:t>dalam</a:t>
            </a:r>
            <a:r>
              <a:rPr lang="en-US" dirty="0" smtClean="0">
                <a:latin typeface="Franklin Gothic Book" pitchFamily="34" charset="0"/>
              </a:rPr>
              <a:t> </a:t>
            </a:r>
            <a:r>
              <a:rPr lang="en-US" dirty="0" err="1" smtClean="0">
                <a:latin typeface="Franklin Gothic Book" pitchFamily="34" charset="0"/>
              </a:rPr>
              <a:t>kodoe</a:t>
            </a:r>
            <a:r>
              <a:rPr lang="en-US" dirty="0" smtClean="0">
                <a:latin typeface="Franklin Gothic Book" pitchFamily="34" charset="0"/>
              </a:rPr>
              <a:t> Unicode.</a:t>
            </a:r>
          </a:p>
          <a:p>
            <a:pPr algn="just"/>
            <a:r>
              <a:rPr lang="en-US" dirty="0" err="1" smtClean="0">
                <a:latin typeface="Franklin Gothic Book" pitchFamily="34" charset="0"/>
              </a:rPr>
              <a:t>Contoh</a:t>
            </a:r>
            <a:r>
              <a:rPr lang="en-US" dirty="0" smtClean="0">
                <a:latin typeface="Franklin Gothic Book" pitchFamily="34" charset="0"/>
              </a:rPr>
              <a:t> </a:t>
            </a:r>
            <a:r>
              <a:rPr lang="en-US" dirty="0" err="1" smtClean="0">
                <a:latin typeface="Franklin Gothic Book" pitchFamily="34" charset="0"/>
              </a:rPr>
              <a:t>kode</a:t>
            </a:r>
            <a:r>
              <a:rPr lang="en-US" dirty="0" smtClean="0">
                <a:latin typeface="Franklin Gothic Book" pitchFamily="34" charset="0"/>
              </a:rPr>
              <a:t> </a:t>
            </a:r>
            <a:r>
              <a:rPr lang="en-US" dirty="0" err="1" smtClean="0">
                <a:latin typeface="Franklin Gothic Book" pitchFamily="34" charset="0"/>
              </a:rPr>
              <a:t>unicode</a:t>
            </a:r>
            <a:r>
              <a:rPr lang="en-US" dirty="0" smtClean="0">
                <a:latin typeface="Franklin Gothic Book" pitchFamily="34" charset="0"/>
              </a:rPr>
              <a:t> </a:t>
            </a:r>
            <a:r>
              <a:rPr lang="en-US" dirty="0" err="1" smtClean="0">
                <a:latin typeface="Franklin Gothic Book" pitchFamily="34" charset="0"/>
              </a:rPr>
              <a:t>adalah</a:t>
            </a:r>
            <a:r>
              <a:rPr lang="en-US" dirty="0" smtClean="0">
                <a:latin typeface="Franklin Gothic Book" pitchFamily="34" charset="0"/>
              </a:rPr>
              <a:t> </a:t>
            </a:r>
            <a:r>
              <a:rPr lang="en-US" dirty="0" err="1" smtClean="0">
                <a:latin typeface="Franklin Gothic Book" pitchFamily="34" charset="0"/>
              </a:rPr>
              <a:t>kode</a:t>
            </a:r>
            <a:r>
              <a:rPr lang="en-US" dirty="0" smtClean="0">
                <a:latin typeface="Franklin Gothic Book" pitchFamily="34" charset="0"/>
              </a:rPr>
              <a:t> </a:t>
            </a:r>
            <a:r>
              <a:rPr lang="en-US" dirty="0" err="1" smtClean="0">
                <a:latin typeface="Franklin Gothic Book" pitchFamily="34" charset="0"/>
              </a:rPr>
              <a:t>untuk</a:t>
            </a:r>
            <a:r>
              <a:rPr lang="en-US" dirty="0" smtClean="0">
                <a:latin typeface="Franklin Gothic Book" pitchFamily="34" charset="0"/>
              </a:rPr>
              <a:t> </a:t>
            </a:r>
            <a:r>
              <a:rPr lang="en-US" dirty="0" err="1" smtClean="0">
                <a:latin typeface="Franklin Gothic Book" pitchFamily="34" charset="0"/>
              </a:rPr>
              <a:t>bahasa</a:t>
            </a:r>
            <a:r>
              <a:rPr lang="en-US" dirty="0" smtClean="0">
                <a:latin typeface="Franklin Gothic Book" pitchFamily="34" charset="0"/>
              </a:rPr>
              <a:t> </a:t>
            </a:r>
            <a:r>
              <a:rPr lang="en-US" dirty="0" err="1" smtClean="0">
                <a:latin typeface="Franklin Gothic Book" pitchFamily="34" charset="0"/>
              </a:rPr>
              <a:t>china,jepang</a:t>
            </a:r>
            <a:r>
              <a:rPr lang="en-US" dirty="0" smtClean="0">
                <a:latin typeface="Franklin Gothic Book" pitchFamily="34" charset="0"/>
              </a:rPr>
              <a:t>, </a:t>
            </a:r>
            <a:r>
              <a:rPr lang="en-US" dirty="0" err="1" smtClean="0">
                <a:latin typeface="Franklin Gothic Book" pitchFamily="34" charset="0"/>
              </a:rPr>
              <a:t>arab</a:t>
            </a:r>
            <a:r>
              <a:rPr lang="en-US" dirty="0" smtClean="0">
                <a:latin typeface="Franklin Gothic Book" pitchFamily="34" charset="0"/>
              </a:rPr>
              <a:t>, </a:t>
            </a:r>
            <a:r>
              <a:rPr lang="en-US" dirty="0" err="1" smtClean="0">
                <a:latin typeface="Franklin Gothic Book" pitchFamily="34" charset="0"/>
              </a:rPr>
              <a:t>armenian</a:t>
            </a:r>
            <a:r>
              <a:rPr lang="en-US" dirty="0" smtClean="0">
                <a:latin typeface="Franklin Gothic Book" pitchFamily="34" charset="0"/>
              </a:rPr>
              <a:t> (</a:t>
            </a:r>
            <a:r>
              <a:rPr lang="en-US" dirty="0" err="1" smtClean="0">
                <a:latin typeface="Franklin Gothic Book" pitchFamily="34" charset="0"/>
              </a:rPr>
              <a:t>yunani</a:t>
            </a:r>
            <a:r>
              <a:rPr lang="en-US" dirty="0" smtClean="0">
                <a:latin typeface="Franklin Gothic Book" pitchFamily="34" charset="0"/>
              </a:rPr>
              <a:t>),</a:t>
            </a:r>
            <a:r>
              <a:rPr lang="en-US" dirty="0" err="1" smtClean="0">
                <a:latin typeface="Franklin Gothic Book" pitchFamily="34" charset="0"/>
              </a:rPr>
              <a:t>dll</a:t>
            </a:r>
            <a:endParaRPr lang="en-US" dirty="0" smtClean="0">
              <a:latin typeface="Franklin Gothic Book" pitchFamily="34" charset="0"/>
            </a:endParaRPr>
          </a:p>
        </p:txBody>
      </p:sp>
      <p:sp>
        <p:nvSpPr>
          <p:cNvPr id="4" name="Date Placeholder 3"/>
          <p:cNvSpPr>
            <a:spLocks noGrp="1"/>
          </p:cNvSpPr>
          <p:nvPr>
            <p:ph type="dt" sz="half" idx="10"/>
          </p:nvPr>
        </p:nvSpPr>
        <p:spPr/>
        <p:txBody>
          <a:bodyPr/>
          <a:lstStyle/>
          <a:p>
            <a:fld id="{703214D2-7000-4CD6-B42E-DACF8DCC89B2}"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62</a:t>
            </a:fld>
            <a:endParaRPr lang="en-US"/>
          </a:p>
        </p:txBody>
      </p:sp>
    </p:spTree>
    <p:extLst>
      <p:ext uri="{BB962C8B-B14F-4D97-AF65-F5344CB8AC3E}">
        <p14:creationId xmlns:p14="http://schemas.microsoft.com/office/powerpoint/2010/main" val="16618812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2596" y="428604"/>
            <a:ext cx="8153400" cy="533400"/>
          </a:xfrm>
        </p:spPr>
        <p:txBody>
          <a:bodyPr/>
          <a:lstStyle/>
          <a:p>
            <a:r>
              <a:rPr lang="en-US" dirty="0" smtClean="0"/>
              <a:t>Unicode </a:t>
            </a:r>
            <a:r>
              <a:rPr lang="en-US" dirty="0" err="1" smtClean="0"/>
              <a:t>Bahasa</a:t>
            </a:r>
            <a:r>
              <a:rPr lang="en-US" dirty="0" smtClean="0"/>
              <a:t> Armenian</a:t>
            </a:r>
            <a:endParaRPr lang="en-US" dirty="0"/>
          </a:p>
        </p:txBody>
      </p:sp>
      <p:pic>
        <p:nvPicPr>
          <p:cNvPr id="4" name="Picture 3"/>
          <p:cNvPicPr/>
          <p:nvPr/>
        </p:nvPicPr>
        <p:blipFill>
          <a:blip r:embed="rId2"/>
          <a:srcRect/>
          <a:stretch>
            <a:fillRect/>
          </a:stretch>
        </p:blipFill>
        <p:spPr bwMode="auto">
          <a:xfrm>
            <a:off x="3719736" y="908720"/>
            <a:ext cx="4536504" cy="5592114"/>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8206423F-3791-442D-A47E-4979154FB90C}"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63</a:t>
            </a:fld>
            <a:endParaRPr lang="en-US"/>
          </a:p>
        </p:txBody>
      </p:sp>
    </p:spTree>
    <p:extLst>
      <p:ext uri="{BB962C8B-B14F-4D97-AF65-F5344CB8AC3E}">
        <p14:creationId xmlns:p14="http://schemas.microsoft.com/office/powerpoint/2010/main" val="15274675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3" y="214298"/>
            <a:ext cx="8334404" cy="1143000"/>
          </a:xfrm>
        </p:spPr>
        <p:txBody>
          <a:bodyPr/>
          <a:lstStyle/>
          <a:p>
            <a:r>
              <a:rPr lang="en-US" dirty="0" err="1" smtClean="0">
                <a:solidFill>
                  <a:srgbClr val="0070C0"/>
                </a:solidFill>
                <a:latin typeface="Franklin Gothic Book" pitchFamily="34" charset="0"/>
              </a:rPr>
              <a:t>Teknik</a:t>
            </a:r>
            <a:r>
              <a:rPr lang="en-US" dirty="0" smtClean="0">
                <a:solidFill>
                  <a:srgbClr val="0070C0"/>
                </a:solidFill>
                <a:latin typeface="Franklin Gothic Book" pitchFamily="34" charset="0"/>
              </a:rPr>
              <a:t> </a:t>
            </a:r>
            <a:r>
              <a:rPr lang="en-US" dirty="0" err="1" smtClean="0">
                <a:solidFill>
                  <a:srgbClr val="0070C0"/>
                </a:solidFill>
                <a:latin typeface="Franklin Gothic Book" pitchFamily="34" charset="0"/>
              </a:rPr>
              <a:t>Pengkodean</a:t>
            </a:r>
            <a:endParaRPr lang="en-SG" dirty="0">
              <a:solidFill>
                <a:srgbClr val="0070C0"/>
              </a:solidFill>
              <a:latin typeface="Franklin Gothic Book" pitchFamily="34" charset="0"/>
            </a:endParaRPr>
          </a:p>
        </p:txBody>
      </p:sp>
      <p:sp>
        <p:nvSpPr>
          <p:cNvPr id="3" name="Content Placeholder 2"/>
          <p:cNvSpPr>
            <a:spLocks noGrp="1"/>
          </p:cNvSpPr>
          <p:nvPr>
            <p:ph idx="1"/>
          </p:nvPr>
        </p:nvSpPr>
        <p:spPr>
          <a:xfrm>
            <a:off x="574963" y="1357298"/>
            <a:ext cx="9193445" cy="4876800"/>
          </a:xfrm>
        </p:spPr>
        <p:txBody>
          <a:bodyPr>
            <a:normAutofit/>
          </a:bodyPr>
          <a:lstStyle/>
          <a:p>
            <a:pPr algn="just">
              <a:lnSpc>
                <a:spcPct val="150000"/>
              </a:lnSpc>
            </a:pPr>
            <a:r>
              <a:rPr lang="en-US" sz="2400" dirty="0" err="1">
                <a:latin typeface="Franklin Gothic Book" pitchFamily="34" charset="0"/>
              </a:rPr>
              <a:t>Teknik</a:t>
            </a:r>
            <a:r>
              <a:rPr lang="en-US" sz="2400" dirty="0">
                <a:latin typeface="Franklin Gothic Book" pitchFamily="34" charset="0"/>
              </a:rPr>
              <a:t> </a:t>
            </a:r>
            <a:r>
              <a:rPr lang="en-US" sz="2400" dirty="0" err="1">
                <a:latin typeface="Franklin Gothic Book" pitchFamily="34" charset="0"/>
              </a:rPr>
              <a:t>Pengkodean</a:t>
            </a:r>
            <a:r>
              <a:rPr lang="en-US" sz="2400" dirty="0">
                <a:latin typeface="Franklin Gothic Book" pitchFamily="34" charset="0"/>
              </a:rPr>
              <a:t> </a:t>
            </a:r>
            <a:r>
              <a:rPr lang="en-US" sz="2400" dirty="0" err="1">
                <a:latin typeface="Franklin Gothic Book" pitchFamily="34" charset="0"/>
              </a:rPr>
              <a:t>merupakan</a:t>
            </a:r>
            <a:r>
              <a:rPr lang="en-US" sz="2400" dirty="0">
                <a:latin typeface="Franklin Gothic Book" pitchFamily="34" charset="0"/>
              </a:rPr>
              <a:t> </a:t>
            </a:r>
            <a:r>
              <a:rPr lang="en-US" sz="2400" dirty="0" err="1">
                <a:latin typeface="Franklin Gothic Book" pitchFamily="34" charset="0"/>
              </a:rPr>
              <a:t>hal</a:t>
            </a:r>
            <a:r>
              <a:rPr lang="en-US" sz="2400" dirty="0">
                <a:latin typeface="Franklin Gothic Book" pitchFamily="34" charset="0"/>
              </a:rPr>
              <a:t> yang </a:t>
            </a:r>
            <a:r>
              <a:rPr lang="en-US" sz="2400" dirty="0" err="1">
                <a:latin typeface="Franklin Gothic Book" pitchFamily="34" charset="0"/>
              </a:rPr>
              <a:t>sangat</a:t>
            </a:r>
            <a:r>
              <a:rPr lang="en-US" sz="2400" dirty="0">
                <a:latin typeface="Franklin Gothic Book" pitchFamily="34" charset="0"/>
              </a:rPr>
              <a:t> </a:t>
            </a:r>
            <a:r>
              <a:rPr lang="en-US" sz="2400" dirty="0" err="1">
                <a:latin typeface="Franklin Gothic Book" pitchFamily="34" charset="0"/>
              </a:rPr>
              <a:t>penting</a:t>
            </a:r>
            <a:r>
              <a:rPr lang="en-US" sz="2400" dirty="0">
                <a:latin typeface="Franklin Gothic Book" pitchFamily="34" charset="0"/>
              </a:rPr>
              <a:t> </a:t>
            </a:r>
            <a:r>
              <a:rPr lang="en-US" sz="2400" dirty="0" err="1">
                <a:latin typeface="Franklin Gothic Book" pitchFamily="34" charset="0"/>
              </a:rPr>
              <a:t>dalam</a:t>
            </a:r>
            <a:r>
              <a:rPr lang="en-US" sz="2400" dirty="0">
                <a:latin typeface="Franklin Gothic Book" pitchFamily="34" charset="0"/>
              </a:rPr>
              <a:t> </a:t>
            </a:r>
            <a:r>
              <a:rPr lang="en-US" sz="2400" dirty="0" err="1">
                <a:latin typeface="Franklin Gothic Book" pitchFamily="34" charset="0"/>
              </a:rPr>
              <a:t>komunikasi</a:t>
            </a:r>
            <a:r>
              <a:rPr lang="en-US" sz="2400" dirty="0">
                <a:latin typeface="Franklin Gothic Book" pitchFamily="34" charset="0"/>
              </a:rPr>
              <a:t> data </a:t>
            </a:r>
            <a:r>
              <a:rPr lang="en-US" sz="2400" dirty="0" err="1">
                <a:latin typeface="Franklin Gothic Book" pitchFamily="34" charset="0"/>
              </a:rPr>
              <a:t>karena</a:t>
            </a:r>
            <a:r>
              <a:rPr lang="en-US" sz="2400" dirty="0">
                <a:latin typeface="Franklin Gothic Book" pitchFamily="34" charset="0"/>
              </a:rPr>
              <a:t> </a:t>
            </a:r>
            <a:r>
              <a:rPr lang="en-US" sz="2400" dirty="0" err="1">
                <a:latin typeface="Franklin Gothic Book" pitchFamily="34" charset="0"/>
              </a:rPr>
              <a:t>pada</a:t>
            </a:r>
            <a:r>
              <a:rPr lang="en-US" sz="2400" dirty="0">
                <a:latin typeface="Franklin Gothic Book" pitchFamily="34" charset="0"/>
              </a:rPr>
              <a:t> proses </a:t>
            </a:r>
            <a:r>
              <a:rPr lang="en-US" sz="2400" dirty="0" err="1">
                <a:latin typeface="Franklin Gothic Book" pitchFamily="34" charset="0"/>
              </a:rPr>
              <a:t>inilah</a:t>
            </a:r>
            <a:r>
              <a:rPr lang="en-US" sz="2400" dirty="0">
                <a:latin typeface="Franklin Gothic Book" pitchFamily="34" charset="0"/>
              </a:rPr>
              <a:t> </a:t>
            </a:r>
            <a:r>
              <a:rPr lang="en-US" sz="2400" dirty="0" err="1">
                <a:latin typeface="Franklin Gothic Book" pitchFamily="34" charset="0"/>
              </a:rPr>
              <a:t>sinyal</a:t>
            </a:r>
            <a:r>
              <a:rPr lang="en-US" sz="2400" dirty="0">
                <a:latin typeface="Franklin Gothic Book" pitchFamily="34" charset="0"/>
              </a:rPr>
              <a:t> yang </a:t>
            </a:r>
            <a:r>
              <a:rPr lang="en-US" sz="2400" dirty="0" err="1">
                <a:latin typeface="Franklin Gothic Book" pitchFamily="34" charset="0"/>
              </a:rPr>
              <a:t>ada</a:t>
            </a:r>
            <a:r>
              <a:rPr lang="en-US" sz="2400" dirty="0">
                <a:latin typeface="Franklin Gothic Book" pitchFamily="34" charset="0"/>
              </a:rPr>
              <a:t> </a:t>
            </a:r>
            <a:r>
              <a:rPr lang="en-US" sz="2400" dirty="0" err="1">
                <a:latin typeface="Franklin Gothic Book" pitchFamily="34" charset="0"/>
              </a:rPr>
              <a:t>diubah</a:t>
            </a:r>
            <a:r>
              <a:rPr lang="en-US" sz="2400" dirty="0">
                <a:latin typeface="Franklin Gothic Book" pitchFamily="34" charset="0"/>
              </a:rPr>
              <a:t> </a:t>
            </a:r>
            <a:r>
              <a:rPr lang="en-US" sz="2400" dirty="0" err="1">
                <a:latin typeface="Franklin Gothic Book" pitchFamily="34" charset="0"/>
              </a:rPr>
              <a:t>ke</a:t>
            </a:r>
            <a:r>
              <a:rPr lang="en-US" sz="2400" dirty="0">
                <a:latin typeface="Franklin Gothic Book" pitchFamily="34" charset="0"/>
              </a:rPr>
              <a:t> </a:t>
            </a:r>
            <a:r>
              <a:rPr lang="en-US" sz="2400" dirty="0" err="1">
                <a:latin typeface="Franklin Gothic Book" pitchFamily="34" charset="0"/>
              </a:rPr>
              <a:t>bentuk</a:t>
            </a:r>
            <a:r>
              <a:rPr lang="en-US" sz="2400" dirty="0">
                <a:latin typeface="Franklin Gothic Book" pitchFamily="34" charset="0"/>
              </a:rPr>
              <a:t> </a:t>
            </a:r>
            <a:r>
              <a:rPr lang="en-US" sz="2400" dirty="0" err="1">
                <a:latin typeface="Franklin Gothic Book" pitchFamily="34" charset="0"/>
              </a:rPr>
              <a:t>tertentu</a:t>
            </a:r>
            <a:r>
              <a:rPr lang="en-US" sz="2400" dirty="0">
                <a:latin typeface="Franklin Gothic Book" pitchFamily="34" charset="0"/>
              </a:rPr>
              <a:t> yang </a:t>
            </a:r>
            <a:r>
              <a:rPr lang="en-US" sz="2400" dirty="0" err="1">
                <a:latin typeface="Franklin Gothic Book" pitchFamily="34" charset="0"/>
              </a:rPr>
              <a:t>dimengerti</a:t>
            </a:r>
            <a:r>
              <a:rPr lang="en-US" sz="2400" dirty="0">
                <a:latin typeface="Franklin Gothic Book" pitchFamily="34" charset="0"/>
              </a:rPr>
              <a:t> </a:t>
            </a:r>
            <a:r>
              <a:rPr lang="en-US" sz="2400" dirty="0" err="1">
                <a:latin typeface="Franklin Gothic Book" pitchFamily="34" charset="0"/>
              </a:rPr>
              <a:t>oleh</a:t>
            </a:r>
            <a:r>
              <a:rPr lang="en-US" sz="2400" dirty="0">
                <a:latin typeface="Franklin Gothic Book" pitchFamily="34" charset="0"/>
              </a:rPr>
              <a:t> </a:t>
            </a:r>
            <a:r>
              <a:rPr lang="en-US" sz="2400" dirty="0" err="1">
                <a:latin typeface="Franklin Gothic Book" pitchFamily="34" charset="0"/>
              </a:rPr>
              <a:t>peralatan</a:t>
            </a:r>
            <a:r>
              <a:rPr lang="en-US" sz="2400" dirty="0">
                <a:latin typeface="Franklin Gothic Book" pitchFamily="34" charset="0"/>
              </a:rPr>
              <a:t> </a:t>
            </a:r>
            <a:r>
              <a:rPr lang="en-US" sz="2400" dirty="0" err="1">
                <a:latin typeface="Franklin Gothic Book" pitchFamily="34" charset="0"/>
              </a:rPr>
              <a:t>tertentu</a:t>
            </a:r>
            <a:r>
              <a:rPr lang="en-US" sz="2400" dirty="0">
                <a:latin typeface="Franklin Gothic Book" pitchFamily="34" charset="0"/>
              </a:rPr>
              <a:t>.</a:t>
            </a:r>
          </a:p>
        </p:txBody>
      </p:sp>
      <p:sp>
        <p:nvSpPr>
          <p:cNvPr id="4" name="Date Placeholder 3"/>
          <p:cNvSpPr>
            <a:spLocks noGrp="1"/>
          </p:cNvSpPr>
          <p:nvPr>
            <p:ph type="dt" sz="half" idx="10"/>
          </p:nvPr>
        </p:nvSpPr>
        <p:spPr/>
        <p:txBody>
          <a:bodyPr/>
          <a:lstStyle/>
          <a:p>
            <a:fld id="{D4121879-2AC8-4270-9633-C551BF43FE34}" type="datetime1">
              <a:rPr lang="en-US" smtClean="0"/>
              <a:t>2/26/2025</a:t>
            </a:fld>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64</a:t>
            </a:fld>
            <a:endParaRPr lang="en-US"/>
          </a:p>
        </p:txBody>
      </p:sp>
    </p:spTree>
    <p:extLst>
      <p:ext uri="{BB962C8B-B14F-4D97-AF65-F5344CB8AC3E}">
        <p14:creationId xmlns:p14="http://schemas.microsoft.com/office/powerpoint/2010/main" val="19025947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GB"/>
              <a:t>Digitalisasi Data Analog</a:t>
            </a:r>
          </a:p>
        </p:txBody>
      </p:sp>
      <p:pic>
        <p:nvPicPr>
          <p:cNvPr id="69636" name="Picture 4"/>
          <p:cNvPicPr>
            <a:picLocks noChangeAspect="1" noChangeArrowheads="1"/>
          </p:cNvPicPr>
          <p:nvPr/>
        </p:nvPicPr>
        <p:blipFill>
          <a:blip r:embed="rId2"/>
          <a:srcRect r="25381" b="47340"/>
          <a:stretch>
            <a:fillRect/>
          </a:stretch>
        </p:blipFill>
        <p:spPr bwMode="auto">
          <a:xfrm>
            <a:off x="2024034" y="1714488"/>
            <a:ext cx="7924800" cy="1587500"/>
          </a:xfrm>
          <a:prstGeom prst="rect">
            <a:avLst/>
          </a:prstGeom>
          <a:noFill/>
          <a:ln w="9525">
            <a:noFill/>
            <a:miter lim="800000"/>
            <a:headEnd/>
            <a:tailEnd/>
          </a:ln>
          <a:effectLst/>
        </p:spPr>
      </p:pic>
      <p:pic>
        <p:nvPicPr>
          <p:cNvPr id="69637" name="Picture 5"/>
          <p:cNvPicPr>
            <a:picLocks noChangeAspect="1" noChangeArrowheads="1"/>
          </p:cNvPicPr>
          <p:nvPr/>
        </p:nvPicPr>
        <p:blipFill>
          <a:blip r:embed="rId2"/>
          <a:srcRect l="63138" b="47340"/>
          <a:stretch>
            <a:fillRect/>
          </a:stretch>
        </p:blipFill>
        <p:spPr bwMode="auto">
          <a:xfrm>
            <a:off x="4343401" y="3962400"/>
            <a:ext cx="3914775" cy="1587500"/>
          </a:xfrm>
          <a:prstGeom prst="rect">
            <a:avLst/>
          </a:prstGeom>
          <a:noFill/>
          <a:ln w="9525">
            <a:noFill/>
            <a:miter lim="800000"/>
            <a:headEnd/>
            <a:tailEnd/>
          </a:ln>
          <a:effectLst/>
        </p:spPr>
      </p:pic>
      <p:sp>
        <p:nvSpPr>
          <p:cNvPr id="2" name="Date Placeholder 1"/>
          <p:cNvSpPr>
            <a:spLocks noGrp="1"/>
          </p:cNvSpPr>
          <p:nvPr>
            <p:ph type="dt" sz="half" idx="10"/>
          </p:nvPr>
        </p:nvSpPr>
        <p:spPr/>
        <p:txBody>
          <a:bodyPr/>
          <a:lstStyle/>
          <a:p>
            <a:fld id="{286F141D-01F1-4F48-AF46-7DB72B758301}" type="datetime1">
              <a:rPr lang="en-US" smtClean="0"/>
              <a:t>2/26/2025</a:t>
            </a:fld>
            <a:endParaRPr lang="en-US"/>
          </a:p>
        </p:txBody>
      </p:sp>
      <p:sp>
        <p:nvSpPr>
          <p:cNvPr id="3" name="Slide Number Placeholder 2"/>
          <p:cNvSpPr>
            <a:spLocks noGrp="1"/>
          </p:cNvSpPr>
          <p:nvPr>
            <p:ph type="sldNum" sz="quarter" idx="12"/>
          </p:nvPr>
        </p:nvSpPr>
        <p:spPr/>
        <p:txBody>
          <a:bodyPr/>
          <a:lstStyle/>
          <a:p>
            <a:fld id="{6E2D2B3B-882E-40F3-A32F-6DD516915044}" type="slidenum">
              <a:rPr lang="en-US" smtClean="0"/>
              <a:pPr/>
              <a:t>65</a:t>
            </a:fld>
            <a:endParaRPr lang="en-US"/>
          </a:p>
        </p:txBody>
      </p:sp>
    </p:spTree>
    <p:extLst>
      <p:ext uri="{BB962C8B-B14F-4D97-AF65-F5344CB8AC3E}">
        <p14:creationId xmlns:p14="http://schemas.microsoft.com/office/powerpoint/2010/main" val="2840490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689" y="1450751"/>
            <a:ext cx="7620000" cy="778098"/>
          </a:xfrm>
        </p:spPr>
        <p:txBody>
          <a:bodyPr/>
          <a:lstStyle/>
          <a:p>
            <a:r>
              <a:rPr lang="en-US" dirty="0" err="1" smtClean="0">
                <a:solidFill>
                  <a:srgbClr val="0070C0"/>
                </a:solidFill>
              </a:rPr>
              <a:t>Jenis</a:t>
            </a:r>
            <a:r>
              <a:rPr lang="en-US" dirty="0" smtClean="0">
                <a:solidFill>
                  <a:srgbClr val="0070C0"/>
                </a:solidFill>
              </a:rPr>
              <a:t> </a:t>
            </a:r>
            <a:r>
              <a:rPr lang="en-US" dirty="0" err="1" smtClean="0">
                <a:solidFill>
                  <a:srgbClr val="0070C0"/>
                </a:solidFill>
              </a:rPr>
              <a:t>Teknik</a:t>
            </a:r>
            <a:r>
              <a:rPr lang="en-US" dirty="0" smtClean="0">
                <a:solidFill>
                  <a:srgbClr val="0070C0"/>
                </a:solidFill>
              </a:rPr>
              <a:t> </a:t>
            </a:r>
            <a:r>
              <a:rPr lang="en-US" dirty="0" err="1" smtClean="0">
                <a:solidFill>
                  <a:srgbClr val="0070C0"/>
                </a:solidFill>
              </a:rPr>
              <a:t>Pengkodean</a:t>
            </a:r>
            <a:r>
              <a:rPr lang="en-US" dirty="0" smtClean="0">
                <a:solidFill>
                  <a:srgbClr val="0070C0"/>
                </a:solidFill>
              </a:rPr>
              <a:t> </a:t>
            </a:r>
            <a:endParaRPr lang="en-US" dirty="0">
              <a:solidFill>
                <a:srgbClr val="0070C0"/>
              </a:solidFill>
            </a:endParaRPr>
          </a:p>
        </p:txBody>
      </p:sp>
      <p:sp>
        <p:nvSpPr>
          <p:cNvPr id="4" name="Date Placeholder 3"/>
          <p:cNvSpPr>
            <a:spLocks noGrp="1"/>
          </p:cNvSpPr>
          <p:nvPr>
            <p:ph type="dt" sz="half" idx="10"/>
          </p:nvPr>
        </p:nvSpPr>
        <p:spPr/>
        <p:txBody>
          <a:bodyPr/>
          <a:lstStyle/>
          <a:p>
            <a:fld id="{86AFA4AB-8D39-4BF0-A5F1-A490DE146072}"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66</a:t>
            </a:fld>
            <a:endParaRPr lang="en-US"/>
          </a:p>
        </p:txBody>
      </p:sp>
      <p:sp>
        <p:nvSpPr>
          <p:cNvPr id="7" name="Title 1"/>
          <p:cNvSpPr txBox="1">
            <a:spLocks/>
          </p:cNvSpPr>
          <p:nvPr/>
        </p:nvSpPr>
        <p:spPr>
          <a:xfrm>
            <a:off x="764689" y="2218458"/>
            <a:ext cx="7620000" cy="7780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solidFill>
                  <a:srgbClr val="0070C0"/>
                </a:solidFill>
              </a:rPr>
              <a:t>Teknik</a:t>
            </a:r>
            <a:r>
              <a:rPr lang="en-US" dirty="0" smtClean="0">
                <a:solidFill>
                  <a:srgbClr val="0070C0"/>
                </a:solidFill>
              </a:rPr>
              <a:t> Encoding</a:t>
            </a:r>
            <a:endParaRPr lang="en-US" dirty="0">
              <a:solidFill>
                <a:srgbClr val="0070C0"/>
              </a:solidFill>
            </a:endParaRPr>
          </a:p>
        </p:txBody>
      </p:sp>
      <p:sp>
        <p:nvSpPr>
          <p:cNvPr id="8" name="Content Placeholder 2"/>
          <p:cNvSpPr txBox="1">
            <a:spLocks/>
          </p:cNvSpPr>
          <p:nvPr/>
        </p:nvSpPr>
        <p:spPr>
          <a:xfrm>
            <a:off x="1676400" y="288549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id-ID" smtClean="0"/>
              <a:t>Data digital, sinyal digital</a:t>
            </a:r>
          </a:p>
          <a:p>
            <a:pPr marL="457200" indent="-457200">
              <a:buFont typeface="+mj-lt"/>
              <a:buAutoNum type="arabicPeriod"/>
            </a:pPr>
            <a:r>
              <a:rPr lang="id-ID" smtClean="0"/>
              <a:t>Data analog, sinyal digital</a:t>
            </a:r>
          </a:p>
          <a:p>
            <a:pPr marL="457200" indent="-457200">
              <a:buFont typeface="+mj-lt"/>
              <a:buAutoNum type="arabicPeriod"/>
            </a:pPr>
            <a:r>
              <a:rPr lang="id-ID" smtClean="0"/>
              <a:t>Data digital, sinyal analog</a:t>
            </a:r>
          </a:p>
          <a:p>
            <a:pPr marL="457200" indent="-457200">
              <a:buFont typeface="+mj-lt"/>
              <a:buAutoNum type="arabicPeriod"/>
            </a:pPr>
            <a:r>
              <a:rPr lang="id-ID" smtClean="0"/>
              <a:t>Data analog, sinyal analog</a:t>
            </a:r>
            <a:endParaRPr lang="id-ID" dirty="0"/>
          </a:p>
        </p:txBody>
      </p:sp>
    </p:spTree>
    <p:extLst>
      <p:ext uri="{BB962C8B-B14F-4D97-AF65-F5344CB8AC3E}">
        <p14:creationId xmlns:p14="http://schemas.microsoft.com/office/powerpoint/2010/main" val="32011632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1. Data </a:t>
            </a:r>
            <a:r>
              <a:rPr lang="en-US" dirty="0" err="1" smtClean="0">
                <a:solidFill>
                  <a:srgbClr val="0070C0"/>
                </a:solidFill>
              </a:rPr>
              <a:t>Digital,Sinyal</a:t>
            </a:r>
            <a:r>
              <a:rPr lang="en-US" dirty="0" smtClean="0">
                <a:solidFill>
                  <a:srgbClr val="0070C0"/>
                </a:solidFill>
              </a:rPr>
              <a:t> Digital</a:t>
            </a:r>
            <a:endParaRPr lang="en-US" dirty="0">
              <a:solidFill>
                <a:srgbClr val="0070C0"/>
              </a:solidFill>
            </a:endParaRPr>
          </a:p>
        </p:txBody>
      </p:sp>
      <p:sp>
        <p:nvSpPr>
          <p:cNvPr id="3" name="Content Placeholder 2"/>
          <p:cNvSpPr>
            <a:spLocks noGrp="1"/>
          </p:cNvSpPr>
          <p:nvPr>
            <p:ph idx="1"/>
          </p:nvPr>
        </p:nvSpPr>
        <p:spPr/>
        <p:txBody>
          <a:bodyPr/>
          <a:lstStyle/>
          <a:p>
            <a:r>
              <a:rPr lang="en-US" dirty="0" err="1" smtClean="0"/>
              <a:t>Sinyal</a:t>
            </a:r>
            <a:r>
              <a:rPr lang="en-US" dirty="0" smtClean="0"/>
              <a:t> digital</a:t>
            </a:r>
          </a:p>
          <a:p>
            <a:pPr>
              <a:buFontTx/>
              <a:buChar char="-"/>
            </a:pPr>
            <a:r>
              <a:rPr lang="en-US" dirty="0" err="1" smtClean="0"/>
              <a:t>Deretan</a:t>
            </a:r>
            <a:r>
              <a:rPr lang="en-US" dirty="0" smtClean="0"/>
              <a:t> </a:t>
            </a:r>
            <a:r>
              <a:rPr lang="en-US" dirty="0" err="1" smtClean="0"/>
              <a:t>voltase</a:t>
            </a:r>
            <a:r>
              <a:rPr lang="en-US" dirty="0" smtClean="0"/>
              <a:t> yang </a:t>
            </a:r>
            <a:r>
              <a:rPr lang="en-US" dirty="0" err="1" smtClean="0"/>
              <a:t>terputus-putus</a:t>
            </a:r>
            <a:r>
              <a:rPr lang="en-US" dirty="0" smtClean="0"/>
              <a:t>.</a:t>
            </a:r>
          </a:p>
          <a:p>
            <a:pPr>
              <a:buFontTx/>
              <a:buChar char="-"/>
            </a:pPr>
            <a:r>
              <a:rPr lang="en-US" dirty="0" err="1" smtClean="0"/>
              <a:t>Tiap</a:t>
            </a:r>
            <a:r>
              <a:rPr lang="en-US" dirty="0" smtClean="0"/>
              <a:t> </a:t>
            </a:r>
            <a:r>
              <a:rPr lang="en-US" dirty="0" err="1" smtClean="0"/>
              <a:t>pulsa</a:t>
            </a:r>
            <a:r>
              <a:rPr lang="en-US" dirty="0" smtClean="0"/>
              <a:t> </a:t>
            </a:r>
            <a:r>
              <a:rPr lang="en-US" dirty="0" err="1" smtClean="0"/>
              <a:t>merupakan</a:t>
            </a:r>
            <a:r>
              <a:rPr lang="en-US" dirty="0" smtClean="0"/>
              <a:t> </a:t>
            </a:r>
            <a:r>
              <a:rPr lang="en-US" dirty="0" err="1" smtClean="0"/>
              <a:t>elemen</a:t>
            </a:r>
            <a:r>
              <a:rPr lang="en-US" dirty="0" smtClean="0"/>
              <a:t> </a:t>
            </a:r>
            <a:r>
              <a:rPr lang="en-US" dirty="0" err="1" smtClean="0"/>
              <a:t>sinyal</a:t>
            </a:r>
            <a:r>
              <a:rPr lang="en-US" dirty="0" smtClean="0"/>
              <a:t>.</a:t>
            </a:r>
          </a:p>
          <a:p>
            <a:pPr>
              <a:buFontTx/>
              <a:buChar char="-"/>
            </a:pPr>
            <a:r>
              <a:rPr lang="en-US" dirty="0" err="1" smtClean="0"/>
              <a:t>Sinyal</a:t>
            </a:r>
            <a:r>
              <a:rPr lang="en-US" dirty="0" smtClean="0"/>
              <a:t> unipolar </a:t>
            </a:r>
            <a:r>
              <a:rPr lang="en-US" dirty="0" err="1" smtClean="0"/>
              <a:t>adalah</a:t>
            </a:r>
            <a:r>
              <a:rPr lang="en-US" dirty="0" smtClean="0"/>
              <a:t> </a:t>
            </a:r>
            <a:r>
              <a:rPr lang="en-US" dirty="0" err="1" smtClean="0"/>
              <a:t>semua</a:t>
            </a:r>
            <a:r>
              <a:rPr lang="en-US" dirty="0" smtClean="0"/>
              <a:t> </a:t>
            </a:r>
            <a:r>
              <a:rPr lang="en-US" dirty="0" err="1" smtClean="0"/>
              <a:t>elemen</a:t>
            </a:r>
            <a:r>
              <a:rPr lang="en-US" dirty="0" smtClean="0"/>
              <a:t> </a:t>
            </a:r>
            <a:r>
              <a:rPr lang="en-US" dirty="0" err="1" smtClean="0"/>
              <a:t>sinyal</a:t>
            </a:r>
            <a:r>
              <a:rPr lang="en-US" dirty="0" smtClean="0"/>
              <a:t> </a:t>
            </a:r>
            <a:r>
              <a:rPr lang="en-US" dirty="0" err="1" smtClean="0"/>
              <a:t>memiliki</a:t>
            </a:r>
            <a:r>
              <a:rPr lang="en-US" dirty="0" smtClean="0"/>
              <a:t> </a:t>
            </a:r>
            <a:r>
              <a:rPr lang="en-US" dirty="0" err="1" smtClean="0"/>
              <a:t>tanda</a:t>
            </a:r>
            <a:r>
              <a:rPr lang="en-US" dirty="0" smtClean="0"/>
              <a:t> yang </a:t>
            </a:r>
            <a:r>
              <a:rPr lang="en-US" dirty="0" err="1" smtClean="0"/>
              <a:t>sama</a:t>
            </a:r>
            <a:r>
              <a:rPr lang="en-US" dirty="0" smtClean="0"/>
              <a:t>.</a:t>
            </a:r>
          </a:p>
          <a:p>
            <a:pPr>
              <a:buFontTx/>
              <a:buChar char="-"/>
            </a:pPr>
            <a:r>
              <a:rPr lang="en-US" dirty="0" err="1" smtClean="0"/>
              <a:t>Sinyal</a:t>
            </a:r>
            <a:r>
              <a:rPr lang="en-US" dirty="0" smtClean="0"/>
              <a:t> polar </a:t>
            </a:r>
            <a:r>
              <a:rPr lang="en-US" dirty="0" err="1" smtClean="0"/>
              <a:t>adalah</a:t>
            </a:r>
            <a:r>
              <a:rPr lang="en-US" dirty="0" smtClean="0"/>
              <a:t> </a:t>
            </a:r>
            <a:r>
              <a:rPr lang="en-US" dirty="0" err="1" smtClean="0"/>
              <a:t>sinyal</a:t>
            </a:r>
            <a:r>
              <a:rPr lang="en-US" dirty="0" smtClean="0"/>
              <a:t> yang </a:t>
            </a:r>
            <a:r>
              <a:rPr lang="en-US" dirty="0" err="1" smtClean="0"/>
              <a:t>memiliki</a:t>
            </a:r>
            <a:r>
              <a:rPr lang="en-US" dirty="0" smtClean="0"/>
              <a:t> </a:t>
            </a:r>
            <a:r>
              <a:rPr lang="en-US" dirty="0" err="1" smtClean="0"/>
              <a:t>tanda</a:t>
            </a:r>
            <a:r>
              <a:rPr lang="en-US" dirty="0" smtClean="0"/>
              <a:t> </a:t>
            </a:r>
            <a:r>
              <a:rPr lang="en-US" dirty="0" err="1" smtClean="0"/>
              <a:t>berbeda</a:t>
            </a:r>
            <a:r>
              <a:rPr lang="en-US" dirty="0" smtClean="0"/>
              <a:t>, </a:t>
            </a:r>
            <a:r>
              <a:rPr lang="en-US" dirty="0" err="1" smtClean="0"/>
              <a:t>sinyal</a:t>
            </a:r>
            <a:r>
              <a:rPr lang="en-US" dirty="0" smtClean="0"/>
              <a:t> </a:t>
            </a:r>
            <a:r>
              <a:rPr lang="en-US" dirty="0" err="1" smtClean="0"/>
              <a:t>positif</a:t>
            </a:r>
            <a:r>
              <a:rPr lang="en-US" dirty="0" smtClean="0"/>
              <a:t>, </a:t>
            </a:r>
            <a:r>
              <a:rPr lang="en-US" dirty="0" err="1" smtClean="0"/>
              <a:t>negatif</a:t>
            </a:r>
            <a:r>
              <a:rPr lang="en-US" dirty="0" smtClean="0"/>
              <a:t> </a:t>
            </a:r>
            <a:r>
              <a:rPr lang="en-US" dirty="0" err="1" smtClean="0"/>
              <a:t>ataupun</a:t>
            </a:r>
            <a:r>
              <a:rPr lang="en-US" dirty="0" smtClean="0"/>
              <a:t> nol.</a:t>
            </a:r>
          </a:p>
          <a:p>
            <a:pPr>
              <a:buFontTx/>
              <a:buChar char="-"/>
            </a:pPr>
            <a:r>
              <a:rPr lang="en-US" dirty="0" err="1" smtClean="0"/>
              <a:t>Sinyal</a:t>
            </a:r>
            <a:r>
              <a:rPr lang="en-US" dirty="0" smtClean="0"/>
              <a:t> </a:t>
            </a:r>
            <a:r>
              <a:rPr lang="en-US" dirty="0" err="1" smtClean="0"/>
              <a:t>dinyatakan</a:t>
            </a:r>
            <a:r>
              <a:rPr lang="en-US" dirty="0" smtClean="0"/>
              <a:t> </a:t>
            </a:r>
            <a:r>
              <a:rPr lang="en-US" dirty="0" err="1" smtClean="0"/>
              <a:t>dengan</a:t>
            </a:r>
            <a:r>
              <a:rPr lang="en-US" dirty="0" smtClean="0"/>
              <a:t> mark </a:t>
            </a:r>
            <a:r>
              <a:rPr lang="en-US" dirty="0" err="1" smtClean="0"/>
              <a:t>dan</a:t>
            </a:r>
            <a:r>
              <a:rPr lang="en-US" dirty="0" smtClean="0"/>
              <a:t> space, mark = 1 </a:t>
            </a:r>
            <a:r>
              <a:rPr lang="en-US" dirty="0" err="1" smtClean="0"/>
              <a:t>dan</a:t>
            </a:r>
            <a:r>
              <a:rPr lang="en-US" dirty="0" smtClean="0"/>
              <a:t> space=0</a:t>
            </a:r>
            <a:endParaRPr lang="en-US" dirty="0"/>
          </a:p>
        </p:txBody>
      </p:sp>
      <p:sp>
        <p:nvSpPr>
          <p:cNvPr id="4" name="Date Placeholder 3"/>
          <p:cNvSpPr>
            <a:spLocks noGrp="1"/>
          </p:cNvSpPr>
          <p:nvPr>
            <p:ph type="dt" sz="half" idx="10"/>
          </p:nvPr>
        </p:nvSpPr>
        <p:spPr/>
        <p:txBody>
          <a:bodyPr/>
          <a:lstStyle/>
          <a:p>
            <a:fld id="{59E60ACF-66AF-477B-B52E-C869781BDF3D}"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67</a:t>
            </a:fld>
            <a:endParaRPr lang="en-US"/>
          </a:p>
        </p:txBody>
      </p:sp>
    </p:spTree>
    <p:extLst>
      <p:ext uri="{BB962C8B-B14F-4D97-AF65-F5344CB8AC3E}">
        <p14:creationId xmlns:p14="http://schemas.microsoft.com/office/powerpoint/2010/main" val="42057125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27" y="165490"/>
            <a:ext cx="7620000" cy="562074"/>
          </a:xfrm>
        </p:spPr>
        <p:txBody>
          <a:bodyPr/>
          <a:lstStyle/>
          <a:p>
            <a:r>
              <a:rPr lang="en-US" sz="2800" b="1" u="sng" dirty="0" err="1">
                <a:solidFill>
                  <a:schemeClr val="accent6">
                    <a:lumMod val="40000"/>
                    <a:lumOff val="60000"/>
                  </a:schemeClr>
                </a:solidFill>
              </a:rPr>
              <a:t>Jenis-jenis</a:t>
            </a:r>
            <a:r>
              <a:rPr lang="en-US" sz="2800" b="1" u="sng" dirty="0">
                <a:solidFill>
                  <a:schemeClr val="accent6">
                    <a:lumMod val="40000"/>
                    <a:lumOff val="60000"/>
                  </a:schemeClr>
                </a:solidFill>
              </a:rPr>
              <a:t> </a:t>
            </a:r>
            <a:r>
              <a:rPr lang="en-US" sz="2800" b="1" u="sng" dirty="0" err="1">
                <a:solidFill>
                  <a:schemeClr val="accent6">
                    <a:lumMod val="40000"/>
                    <a:lumOff val="60000"/>
                  </a:schemeClr>
                </a:solidFill>
              </a:rPr>
              <a:t>Pengkodean</a:t>
            </a:r>
            <a:r>
              <a:rPr lang="en-US" sz="2800" b="1" u="sng" dirty="0">
                <a:solidFill>
                  <a:schemeClr val="accent6">
                    <a:lumMod val="40000"/>
                    <a:lumOff val="60000"/>
                  </a:schemeClr>
                </a:solidFill>
              </a:rPr>
              <a:t> Data </a:t>
            </a:r>
            <a:r>
              <a:rPr lang="en-US" sz="2800" b="1" u="sng" dirty="0" err="1">
                <a:solidFill>
                  <a:schemeClr val="accent6">
                    <a:lumMod val="40000"/>
                    <a:lumOff val="60000"/>
                  </a:schemeClr>
                </a:solidFill>
              </a:rPr>
              <a:t>Digital,Sinyal</a:t>
            </a:r>
            <a:r>
              <a:rPr lang="en-US" sz="2800" b="1" u="sng" dirty="0">
                <a:solidFill>
                  <a:schemeClr val="accent6">
                    <a:lumMod val="40000"/>
                    <a:lumOff val="60000"/>
                  </a:schemeClr>
                </a:solidFill>
              </a:rPr>
              <a:t> Digital</a:t>
            </a:r>
            <a:endParaRPr lang="en-US" sz="2800" b="1" u="sng" dirty="0">
              <a:solidFill>
                <a:schemeClr val="accent6">
                  <a:lumMod val="40000"/>
                  <a:lumOff val="60000"/>
                </a:schemeClr>
              </a:solidFill>
            </a:endParaRPr>
          </a:p>
        </p:txBody>
      </p:sp>
      <p:sp>
        <p:nvSpPr>
          <p:cNvPr id="3" name="Content Placeholder 2"/>
          <p:cNvSpPr>
            <a:spLocks noGrp="1"/>
          </p:cNvSpPr>
          <p:nvPr>
            <p:ph idx="1"/>
          </p:nvPr>
        </p:nvSpPr>
        <p:spPr>
          <a:xfrm>
            <a:off x="613064" y="908720"/>
            <a:ext cx="9299360" cy="5492080"/>
          </a:xfrm>
        </p:spPr>
        <p:txBody>
          <a:bodyPr/>
          <a:lstStyle/>
          <a:p>
            <a:pPr marL="114300" indent="0">
              <a:buNone/>
            </a:pPr>
            <a:r>
              <a:rPr lang="en-US" b="1" dirty="0" smtClean="0"/>
              <a:t>1. Non Return To Zero Level (NRZL)</a:t>
            </a:r>
          </a:p>
          <a:p>
            <a:r>
              <a:rPr lang="en-US" dirty="0" err="1"/>
              <a:t>Suatu</a:t>
            </a:r>
            <a:r>
              <a:rPr lang="en-US" dirty="0"/>
              <a:t> </a:t>
            </a:r>
            <a:r>
              <a:rPr lang="en-US" dirty="0" err="1"/>
              <a:t>kode</a:t>
            </a:r>
            <a:r>
              <a:rPr lang="en-US" dirty="0"/>
              <a:t> di </a:t>
            </a:r>
            <a:r>
              <a:rPr lang="en-US" dirty="0" err="1"/>
              <a:t>mana</a:t>
            </a:r>
            <a:r>
              <a:rPr lang="en-US" dirty="0"/>
              <a:t> </a:t>
            </a:r>
            <a:r>
              <a:rPr lang="en-US" dirty="0" err="1"/>
              <a:t>tegangan</a:t>
            </a:r>
            <a:r>
              <a:rPr lang="en-US" dirty="0"/>
              <a:t> </a:t>
            </a:r>
            <a:r>
              <a:rPr lang="en-US" dirty="0" err="1"/>
              <a:t>negatif</a:t>
            </a:r>
            <a:r>
              <a:rPr lang="en-US" dirty="0"/>
              <a:t> </a:t>
            </a:r>
            <a:r>
              <a:rPr lang="en-US" dirty="0" err="1"/>
              <a:t>dipakai</a:t>
            </a:r>
            <a:r>
              <a:rPr lang="en-US" dirty="0"/>
              <a:t> </a:t>
            </a:r>
            <a:r>
              <a:rPr lang="en-US" dirty="0" err="1"/>
              <a:t>untuk</a:t>
            </a:r>
            <a:r>
              <a:rPr lang="en-US" dirty="0"/>
              <a:t> </a:t>
            </a:r>
            <a:r>
              <a:rPr lang="en-US" dirty="0" err="1"/>
              <a:t>mewakili</a:t>
            </a:r>
            <a:r>
              <a:rPr lang="en-US" dirty="0"/>
              <a:t> </a:t>
            </a:r>
            <a:r>
              <a:rPr lang="en-US" dirty="0" err="1"/>
              <a:t>suatu</a:t>
            </a:r>
            <a:r>
              <a:rPr lang="en-US" dirty="0"/>
              <a:t> binary  </a:t>
            </a:r>
            <a:r>
              <a:rPr lang="en-US" dirty="0" err="1"/>
              <a:t>dan</a:t>
            </a:r>
            <a:r>
              <a:rPr lang="en-US" dirty="0"/>
              <a:t>  </a:t>
            </a:r>
            <a:r>
              <a:rPr lang="en-US" dirty="0" err="1"/>
              <a:t>tegangan</a:t>
            </a:r>
            <a:r>
              <a:rPr lang="en-US" dirty="0"/>
              <a:t> </a:t>
            </a:r>
            <a:r>
              <a:rPr lang="en-US" dirty="0" err="1"/>
              <a:t>positif</a:t>
            </a:r>
            <a:r>
              <a:rPr lang="en-US" dirty="0"/>
              <a:t> </a:t>
            </a:r>
            <a:r>
              <a:rPr lang="en-US" dirty="0" err="1"/>
              <a:t>dipakai</a:t>
            </a:r>
            <a:r>
              <a:rPr lang="en-US" dirty="0"/>
              <a:t> </a:t>
            </a:r>
            <a:r>
              <a:rPr lang="en-US" dirty="0" err="1"/>
              <a:t>untuk</a:t>
            </a:r>
            <a:r>
              <a:rPr lang="en-US" dirty="0"/>
              <a:t> </a:t>
            </a:r>
            <a:r>
              <a:rPr lang="en-US" dirty="0" err="1"/>
              <a:t>mewakili</a:t>
            </a:r>
            <a:r>
              <a:rPr lang="en-US" dirty="0"/>
              <a:t> binary </a:t>
            </a:r>
            <a:r>
              <a:rPr lang="en-US" dirty="0" err="1"/>
              <a:t>lainnya</a:t>
            </a:r>
            <a:r>
              <a:rPr lang="en-US" dirty="0"/>
              <a:t>. </a:t>
            </a:r>
            <a:endParaRPr lang="en-US" dirty="0" smtClean="0"/>
          </a:p>
          <a:p>
            <a:r>
              <a:rPr lang="en-US" dirty="0" err="1" smtClean="0"/>
              <a:t>Biasanya</a:t>
            </a:r>
            <a:r>
              <a:rPr lang="en-US" dirty="0" smtClean="0"/>
              <a:t> bit 0 </a:t>
            </a:r>
            <a:r>
              <a:rPr lang="en-US" dirty="0" err="1" smtClean="0"/>
              <a:t>mewakili</a:t>
            </a:r>
            <a:r>
              <a:rPr lang="en-US" dirty="0" smtClean="0"/>
              <a:t> </a:t>
            </a:r>
            <a:r>
              <a:rPr lang="en-US" dirty="0" err="1" smtClean="0"/>
              <a:t>tegangan</a:t>
            </a:r>
            <a:r>
              <a:rPr lang="en-US" dirty="0" smtClean="0"/>
              <a:t> </a:t>
            </a:r>
            <a:r>
              <a:rPr lang="en-US" dirty="0" err="1" smtClean="0"/>
              <a:t>tinggi</a:t>
            </a:r>
            <a:r>
              <a:rPr lang="en-US" dirty="0" smtClean="0"/>
              <a:t> </a:t>
            </a:r>
            <a:r>
              <a:rPr lang="en-US" dirty="0" err="1" smtClean="0"/>
              <a:t>dan</a:t>
            </a:r>
            <a:r>
              <a:rPr lang="en-US" dirty="0" smtClean="0"/>
              <a:t> bit 1 </a:t>
            </a:r>
            <a:r>
              <a:rPr lang="en-US" dirty="0" err="1" smtClean="0"/>
              <a:t>mewakili</a:t>
            </a:r>
            <a:r>
              <a:rPr lang="en-US" dirty="0" smtClean="0"/>
              <a:t> </a:t>
            </a:r>
            <a:r>
              <a:rPr lang="en-US" dirty="0" err="1" smtClean="0"/>
              <a:t>tegangan</a:t>
            </a:r>
            <a:r>
              <a:rPr lang="en-US" dirty="0" smtClean="0"/>
              <a:t> </a:t>
            </a:r>
            <a:r>
              <a:rPr lang="en-US" dirty="0" err="1" smtClean="0"/>
              <a:t>rendah</a:t>
            </a:r>
            <a:r>
              <a:rPr lang="en-US" dirty="0" smtClean="0"/>
              <a:t>.</a:t>
            </a:r>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E48F55F6-6455-492C-ABC2-461EDEAF2043}"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68</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3429000"/>
            <a:ext cx="5616624" cy="200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292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1" y="307008"/>
            <a:ext cx="7620000" cy="562074"/>
          </a:xfrm>
        </p:spPr>
        <p:txBody>
          <a:bodyPr/>
          <a:lstStyle/>
          <a:p>
            <a:r>
              <a:rPr lang="en-US" sz="2800" b="1" u="sng" dirty="0" err="1">
                <a:solidFill>
                  <a:schemeClr val="accent6">
                    <a:lumMod val="40000"/>
                    <a:lumOff val="60000"/>
                  </a:schemeClr>
                </a:solidFill>
              </a:rPr>
              <a:t>Jenis-jenis</a:t>
            </a:r>
            <a:r>
              <a:rPr lang="en-US" sz="2800" b="1" u="sng" dirty="0">
                <a:solidFill>
                  <a:schemeClr val="accent6">
                    <a:lumMod val="40000"/>
                    <a:lumOff val="60000"/>
                  </a:schemeClr>
                </a:solidFill>
              </a:rPr>
              <a:t> </a:t>
            </a:r>
            <a:r>
              <a:rPr lang="en-US" sz="2800" b="1" u="sng" dirty="0" err="1">
                <a:solidFill>
                  <a:schemeClr val="accent6">
                    <a:lumMod val="40000"/>
                    <a:lumOff val="60000"/>
                  </a:schemeClr>
                </a:solidFill>
              </a:rPr>
              <a:t>Pengkodean</a:t>
            </a:r>
            <a:r>
              <a:rPr lang="en-US" sz="2800" b="1" u="sng" dirty="0">
                <a:solidFill>
                  <a:schemeClr val="accent6">
                    <a:lumMod val="40000"/>
                    <a:lumOff val="60000"/>
                  </a:schemeClr>
                </a:solidFill>
              </a:rPr>
              <a:t> Data </a:t>
            </a:r>
            <a:r>
              <a:rPr lang="en-US" sz="2800" b="1" u="sng" dirty="0" err="1">
                <a:solidFill>
                  <a:schemeClr val="accent6">
                    <a:lumMod val="40000"/>
                    <a:lumOff val="60000"/>
                  </a:schemeClr>
                </a:solidFill>
              </a:rPr>
              <a:t>Digital,Sinyal</a:t>
            </a:r>
            <a:r>
              <a:rPr lang="en-US" sz="2800" b="1" u="sng" dirty="0">
                <a:solidFill>
                  <a:schemeClr val="accent6">
                    <a:lumMod val="40000"/>
                    <a:lumOff val="60000"/>
                  </a:schemeClr>
                </a:solidFill>
              </a:rPr>
              <a:t> Digital</a:t>
            </a:r>
            <a:endParaRPr lang="en-US" sz="2800" b="1" u="sng" dirty="0">
              <a:solidFill>
                <a:schemeClr val="accent6">
                  <a:lumMod val="40000"/>
                  <a:lumOff val="60000"/>
                </a:schemeClr>
              </a:solidFill>
            </a:endParaRPr>
          </a:p>
        </p:txBody>
      </p:sp>
      <p:sp>
        <p:nvSpPr>
          <p:cNvPr id="3" name="Content Placeholder 2"/>
          <p:cNvSpPr>
            <a:spLocks noGrp="1"/>
          </p:cNvSpPr>
          <p:nvPr>
            <p:ph idx="1"/>
          </p:nvPr>
        </p:nvSpPr>
        <p:spPr>
          <a:xfrm>
            <a:off x="401781" y="908720"/>
            <a:ext cx="9510643" cy="5492080"/>
          </a:xfrm>
        </p:spPr>
        <p:txBody>
          <a:bodyPr/>
          <a:lstStyle/>
          <a:p>
            <a:pPr marL="114300" indent="0">
              <a:buNone/>
            </a:pPr>
            <a:r>
              <a:rPr lang="en-US" b="1" dirty="0" smtClean="0"/>
              <a:t>2. Non Return To Zero Inverted (NRZI)</a:t>
            </a:r>
          </a:p>
          <a:p>
            <a:r>
              <a:rPr lang="en-US" dirty="0" err="1"/>
              <a:t>Suatu</a:t>
            </a:r>
            <a:r>
              <a:rPr lang="en-US" dirty="0"/>
              <a:t> </a:t>
            </a:r>
            <a:r>
              <a:rPr lang="en-US" dirty="0" err="1"/>
              <a:t>kode</a:t>
            </a:r>
            <a:r>
              <a:rPr lang="en-US" dirty="0"/>
              <a:t> di </a:t>
            </a:r>
            <a:r>
              <a:rPr lang="en-US" dirty="0" err="1"/>
              <a:t>mana</a:t>
            </a:r>
            <a:r>
              <a:rPr lang="en-US" dirty="0"/>
              <a:t> </a:t>
            </a:r>
            <a:r>
              <a:rPr lang="en-US" dirty="0" err="1"/>
              <a:t>suatu</a:t>
            </a:r>
            <a:r>
              <a:rPr lang="en-US" dirty="0"/>
              <a:t> </a:t>
            </a:r>
            <a:r>
              <a:rPr lang="en-US" dirty="0" err="1"/>
              <a:t>transisi</a:t>
            </a:r>
            <a:r>
              <a:rPr lang="en-US" dirty="0"/>
              <a:t> (low </a:t>
            </a:r>
            <a:r>
              <a:rPr lang="en-US" dirty="0" err="1"/>
              <a:t>ke</a:t>
            </a:r>
            <a:r>
              <a:rPr lang="en-US" dirty="0"/>
              <a:t> high </a:t>
            </a:r>
            <a:r>
              <a:rPr lang="en-US" dirty="0" err="1"/>
              <a:t>atau</a:t>
            </a:r>
            <a:r>
              <a:rPr lang="en-US" dirty="0"/>
              <a:t> high </a:t>
            </a:r>
            <a:r>
              <a:rPr lang="en-US" dirty="0" err="1"/>
              <a:t>ke</a:t>
            </a:r>
            <a:r>
              <a:rPr lang="en-US" dirty="0"/>
              <a:t> low) </a:t>
            </a:r>
            <a:r>
              <a:rPr lang="en-US" dirty="0" err="1"/>
              <a:t>pada</a:t>
            </a:r>
            <a:r>
              <a:rPr lang="en-US" dirty="0"/>
              <a:t> </a:t>
            </a:r>
            <a:r>
              <a:rPr lang="en-US" dirty="0" err="1" smtClean="0"/>
              <a:t>awal</a:t>
            </a:r>
            <a:r>
              <a:rPr lang="en-US" dirty="0"/>
              <a:t> </a:t>
            </a:r>
            <a:r>
              <a:rPr lang="en-US" dirty="0" err="1"/>
              <a:t>suatu</a:t>
            </a:r>
            <a:r>
              <a:rPr lang="en-US" dirty="0"/>
              <a:t> bit time </a:t>
            </a:r>
            <a:r>
              <a:rPr lang="en-US" dirty="0" err="1"/>
              <a:t>akan</a:t>
            </a:r>
            <a:r>
              <a:rPr lang="en-US" dirty="0"/>
              <a:t> </a:t>
            </a:r>
            <a:r>
              <a:rPr lang="en-US" dirty="0" err="1"/>
              <a:t>dikenal</a:t>
            </a:r>
            <a:r>
              <a:rPr lang="en-US" dirty="0"/>
              <a:t> </a:t>
            </a:r>
            <a:r>
              <a:rPr lang="en-US" dirty="0" err="1"/>
              <a:t>sebagai</a:t>
            </a:r>
            <a:r>
              <a:rPr lang="en-US" dirty="0"/>
              <a:t> </a:t>
            </a:r>
            <a:r>
              <a:rPr lang="en-US" dirty="0" err="1"/>
              <a:t>biner</a:t>
            </a:r>
            <a:r>
              <a:rPr lang="en-US" dirty="0"/>
              <a:t> </a:t>
            </a:r>
            <a:r>
              <a:rPr lang="en-US" dirty="0" smtClean="0"/>
              <a:t>1.</a:t>
            </a:r>
          </a:p>
          <a:p>
            <a:r>
              <a:rPr lang="en-US" dirty="0" err="1" smtClean="0"/>
              <a:t>Ditengah</a:t>
            </a:r>
            <a:r>
              <a:rPr lang="en-US" dirty="0" smtClean="0"/>
              <a:t> </a:t>
            </a:r>
            <a:r>
              <a:rPr lang="en-US" dirty="0" err="1" smtClean="0"/>
              <a:t>transisi</a:t>
            </a:r>
            <a:r>
              <a:rPr lang="en-US" dirty="0" smtClean="0"/>
              <a:t> (low </a:t>
            </a:r>
            <a:r>
              <a:rPr lang="en-US" dirty="0" err="1" smtClean="0"/>
              <a:t>ke</a:t>
            </a:r>
            <a:r>
              <a:rPr lang="en-US" dirty="0" smtClean="0"/>
              <a:t> high) </a:t>
            </a:r>
            <a:r>
              <a:rPr lang="en-US" dirty="0" err="1" smtClean="0"/>
              <a:t>bernilai</a:t>
            </a:r>
            <a:r>
              <a:rPr lang="en-US" dirty="0" smtClean="0"/>
              <a:t> </a:t>
            </a:r>
            <a:r>
              <a:rPr lang="en-US" dirty="0" err="1" smtClean="0"/>
              <a:t>biner</a:t>
            </a:r>
            <a:r>
              <a:rPr lang="en-US" dirty="0" smtClean="0"/>
              <a:t> 0</a:t>
            </a:r>
          </a:p>
          <a:p>
            <a:r>
              <a:rPr lang="en-US" dirty="0" err="1"/>
              <a:t>Ditengah</a:t>
            </a:r>
            <a:r>
              <a:rPr lang="en-US" dirty="0"/>
              <a:t> </a:t>
            </a:r>
            <a:r>
              <a:rPr lang="en-US" dirty="0" err="1"/>
              <a:t>transisi</a:t>
            </a:r>
            <a:r>
              <a:rPr lang="en-US" dirty="0"/>
              <a:t> </a:t>
            </a:r>
            <a:r>
              <a:rPr lang="en-US" dirty="0" smtClean="0"/>
              <a:t>(high </a:t>
            </a:r>
            <a:r>
              <a:rPr lang="en-US" dirty="0" err="1"/>
              <a:t>ke</a:t>
            </a:r>
            <a:r>
              <a:rPr lang="en-US" dirty="0"/>
              <a:t> </a:t>
            </a:r>
            <a:r>
              <a:rPr lang="en-US" dirty="0" smtClean="0"/>
              <a:t>low) </a:t>
            </a:r>
            <a:r>
              <a:rPr lang="en-US" dirty="0" err="1"/>
              <a:t>bernilai</a:t>
            </a:r>
            <a:r>
              <a:rPr lang="en-US" dirty="0"/>
              <a:t> </a:t>
            </a:r>
            <a:r>
              <a:rPr lang="en-US" dirty="0" err="1"/>
              <a:t>biner</a:t>
            </a:r>
            <a:r>
              <a:rPr lang="en-US" dirty="0"/>
              <a:t> </a:t>
            </a:r>
            <a:r>
              <a:rPr lang="en-US" dirty="0" smtClean="0"/>
              <a:t>1</a:t>
            </a:r>
          </a:p>
          <a:p>
            <a:r>
              <a:rPr lang="en-US" dirty="0" err="1" smtClean="0"/>
              <a:t>Jika</a:t>
            </a:r>
            <a:r>
              <a:rPr lang="en-US" dirty="0" smtClean="0"/>
              <a:t> </a:t>
            </a:r>
            <a:r>
              <a:rPr lang="en-US" dirty="0" err="1" smtClean="0"/>
              <a:t>tidak</a:t>
            </a:r>
            <a:r>
              <a:rPr lang="en-US" dirty="0" smtClean="0"/>
              <a:t> </a:t>
            </a:r>
            <a:r>
              <a:rPr lang="en-US" dirty="0" err="1" smtClean="0"/>
              <a:t>ada</a:t>
            </a:r>
            <a:r>
              <a:rPr lang="en-US" dirty="0" smtClean="0"/>
              <a:t> </a:t>
            </a:r>
            <a:r>
              <a:rPr lang="en-US" dirty="0" err="1" smtClean="0"/>
              <a:t>transisi</a:t>
            </a:r>
            <a:r>
              <a:rPr lang="en-US" dirty="0" smtClean="0"/>
              <a:t> (low </a:t>
            </a:r>
            <a:r>
              <a:rPr lang="en-US" dirty="0" err="1" smtClean="0"/>
              <a:t>ke</a:t>
            </a:r>
            <a:r>
              <a:rPr lang="en-US" dirty="0" smtClean="0"/>
              <a:t> low </a:t>
            </a:r>
            <a:r>
              <a:rPr lang="en-US" dirty="0" err="1" smtClean="0"/>
              <a:t>atau</a:t>
            </a:r>
            <a:r>
              <a:rPr lang="en-US" dirty="0" smtClean="0"/>
              <a:t> high </a:t>
            </a:r>
            <a:r>
              <a:rPr lang="en-US" dirty="0" err="1" smtClean="0"/>
              <a:t>ke</a:t>
            </a:r>
            <a:r>
              <a:rPr lang="en-US" dirty="0" smtClean="0"/>
              <a:t> high)</a:t>
            </a:r>
            <a:r>
              <a:rPr lang="en-US" dirty="0" err="1" smtClean="0"/>
              <a:t>maka</a:t>
            </a:r>
            <a:r>
              <a:rPr lang="en-US" dirty="0" smtClean="0"/>
              <a:t> </a:t>
            </a:r>
            <a:r>
              <a:rPr lang="en-US" dirty="0" err="1" smtClean="0"/>
              <a:t>nilai</a:t>
            </a:r>
            <a:r>
              <a:rPr lang="en-US" dirty="0" smtClean="0"/>
              <a:t> </a:t>
            </a:r>
            <a:r>
              <a:rPr lang="en-US" dirty="0" err="1" smtClean="0"/>
              <a:t>biner</a:t>
            </a:r>
            <a:r>
              <a:rPr lang="en-US" dirty="0" smtClean="0"/>
              <a:t> </a:t>
            </a:r>
            <a:r>
              <a:rPr lang="en-US" dirty="0" err="1" smtClean="0"/>
              <a:t>mengikuti</a:t>
            </a:r>
            <a:r>
              <a:rPr lang="en-US" dirty="0" smtClean="0"/>
              <a:t> </a:t>
            </a:r>
            <a:r>
              <a:rPr lang="en-US" dirty="0" err="1" smtClean="0"/>
              <a:t>nilai</a:t>
            </a:r>
            <a:r>
              <a:rPr lang="en-US" dirty="0" smtClean="0"/>
              <a:t> </a:t>
            </a:r>
            <a:r>
              <a:rPr lang="en-US" dirty="0" err="1" smtClean="0"/>
              <a:t>sebelumnya</a:t>
            </a:r>
            <a:r>
              <a:rPr lang="en-US" dirty="0" smtClean="0"/>
              <a:t>.</a:t>
            </a:r>
            <a:endParaRPr lang="en-US" dirty="0"/>
          </a:p>
          <a:p>
            <a:endParaRPr lang="en-US" dirty="0" smtClean="0"/>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7CE30845-08A3-4300-927E-CF1D265DDB4A}"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69</a:t>
            </a:fld>
            <a:endParaRPr lang="en-US"/>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488" y="4221088"/>
            <a:ext cx="5328592" cy="190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620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57400" y="1447800"/>
            <a:ext cx="8153400" cy="2338390"/>
          </a:xfrm>
        </p:spPr>
        <p:txBody>
          <a:bodyPr/>
          <a:lstStyle/>
          <a:p>
            <a:pPr>
              <a:buNone/>
            </a:pPr>
            <a:r>
              <a:rPr lang="it-IT" sz="3200" b="1" dirty="0">
                <a:solidFill>
                  <a:srgbClr val="002060"/>
                </a:solidFill>
              </a:rPr>
              <a:t>Elemen Komunikasi data</a:t>
            </a:r>
            <a:r>
              <a:rPr lang="it-IT" sz="3200" b="1" dirty="0">
                <a:solidFill>
                  <a:srgbClr val="00B0F0"/>
                </a:solidFill>
              </a:rPr>
              <a:t> </a:t>
            </a:r>
          </a:p>
          <a:p>
            <a:r>
              <a:rPr lang="it-IT" sz="3200" dirty="0"/>
              <a:t>Sumber Data</a:t>
            </a:r>
          </a:p>
          <a:p>
            <a:r>
              <a:rPr lang="it-IT" sz="3200" dirty="0"/>
              <a:t>Media Transmisi</a:t>
            </a:r>
          </a:p>
          <a:p>
            <a:r>
              <a:rPr lang="it-IT" sz="3200" dirty="0"/>
              <a:t>Penerima Data</a:t>
            </a:r>
          </a:p>
          <a:p>
            <a:endParaRPr lang="it-IT" sz="3200" dirty="0"/>
          </a:p>
          <a:p>
            <a:endParaRPr lang="it-IT" sz="3200" dirty="0"/>
          </a:p>
          <a:p>
            <a:pPr lvl="0">
              <a:buNone/>
            </a:pPr>
            <a:endParaRPr lang="en-US" sz="3200" dirty="0"/>
          </a:p>
          <a:p>
            <a:endParaRPr lang="en-US" sz="3200" dirty="0"/>
          </a:p>
        </p:txBody>
      </p:sp>
      <p:sp>
        <p:nvSpPr>
          <p:cNvPr id="4" name="Rectangle 3"/>
          <p:cNvSpPr/>
          <p:nvPr/>
        </p:nvSpPr>
        <p:spPr>
          <a:xfrm>
            <a:off x="2166910" y="4714884"/>
            <a:ext cx="1714512" cy="1071570"/>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C000"/>
                </a:solidFill>
              </a:rPr>
              <a:t>Sumber</a:t>
            </a:r>
            <a:r>
              <a:rPr lang="en-US" b="1" dirty="0">
                <a:solidFill>
                  <a:srgbClr val="FFC000"/>
                </a:solidFill>
              </a:rPr>
              <a:t> Data</a:t>
            </a:r>
            <a:endParaRPr lang="en-US" b="1" dirty="0">
              <a:solidFill>
                <a:srgbClr val="FFC000"/>
              </a:solidFill>
            </a:endParaRPr>
          </a:p>
        </p:txBody>
      </p:sp>
      <p:sp>
        <p:nvSpPr>
          <p:cNvPr id="5" name="Rectangle 4"/>
          <p:cNvSpPr/>
          <p:nvPr/>
        </p:nvSpPr>
        <p:spPr>
          <a:xfrm>
            <a:off x="5310182" y="4714884"/>
            <a:ext cx="1714512" cy="1071570"/>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Media </a:t>
            </a:r>
            <a:r>
              <a:rPr lang="en-US" b="1" dirty="0" err="1">
                <a:solidFill>
                  <a:srgbClr val="FFC000"/>
                </a:solidFill>
              </a:rPr>
              <a:t>Transmisi</a:t>
            </a:r>
            <a:endParaRPr lang="en-US" b="1" dirty="0">
              <a:solidFill>
                <a:srgbClr val="FFC000"/>
              </a:solidFill>
            </a:endParaRPr>
          </a:p>
        </p:txBody>
      </p:sp>
      <p:sp>
        <p:nvSpPr>
          <p:cNvPr id="6" name="Rectangle 5"/>
          <p:cNvSpPr/>
          <p:nvPr/>
        </p:nvSpPr>
        <p:spPr>
          <a:xfrm>
            <a:off x="8382016" y="4714884"/>
            <a:ext cx="1714512" cy="1071570"/>
          </a:xfrm>
          <a:prstGeom prst="rect">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rgbClr val="FFC000"/>
                </a:solidFill>
              </a:rPr>
              <a:t>Penerima</a:t>
            </a:r>
            <a:r>
              <a:rPr lang="en-US" b="1" dirty="0">
                <a:solidFill>
                  <a:srgbClr val="FFC000"/>
                </a:solidFill>
              </a:rPr>
              <a:t> Data</a:t>
            </a:r>
            <a:endParaRPr lang="en-US" b="1" dirty="0">
              <a:solidFill>
                <a:srgbClr val="FFC000"/>
              </a:solidFill>
            </a:endParaRPr>
          </a:p>
        </p:txBody>
      </p:sp>
      <p:cxnSp>
        <p:nvCxnSpPr>
          <p:cNvPr id="14" name="Straight Connector 13"/>
          <p:cNvCxnSpPr>
            <a:stCxn id="4" idx="3"/>
            <a:endCxn id="5" idx="1"/>
          </p:cNvCxnSpPr>
          <p:nvPr/>
        </p:nvCxnSpPr>
        <p:spPr>
          <a:xfrm>
            <a:off x="3881422" y="5250669"/>
            <a:ext cx="142876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53256" y="5286388"/>
            <a:ext cx="1428760" cy="158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4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91" y="324334"/>
            <a:ext cx="7620000" cy="562074"/>
          </a:xfrm>
        </p:spPr>
        <p:txBody>
          <a:bodyPr/>
          <a:lstStyle/>
          <a:p>
            <a:r>
              <a:rPr lang="en-US" sz="2800" b="1" u="sng" dirty="0" err="1">
                <a:solidFill>
                  <a:srgbClr val="0070C0"/>
                </a:solidFill>
              </a:rPr>
              <a:t>Jenis-jenis</a:t>
            </a:r>
            <a:r>
              <a:rPr lang="en-US" sz="2800" b="1" u="sng" dirty="0">
                <a:solidFill>
                  <a:srgbClr val="0070C0"/>
                </a:solidFill>
              </a:rPr>
              <a:t> </a:t>
            </a:r>
            <a:r>
              <a:rPr lang="en-US" sz="2800" b="1" u="sng" dirty="0" err="1">
                <a:solidFill>
                  <a:srgbClr val="0070C0"/>
                </a:solidFill>
              </a:rPr>
              <a:t>Pengkodean</a:t>
            </a:r>
            <a:r>
              <a:rPr lang="en-US" sz="2800" b="1" u="sng" dirty="0">
                <a:solidFill>
                  <a:srgbClr val="0070C0"/>
                </a:solidFill>
              </a:rPr>
              <a:t> Data </a:t>
            </a:r>
            <a:r>
              <a:rPr lang="en-US" sz="2800" b="1" u="sng" dirty="0" err="1">
                <a:solidFill>
                  <a:srgbClr val="0070C0"/>
                </a:solidFill>
              </a:rPr>
              <a:t>Digital,Sinyal</a:t>
            </a:r>
            <a:r>
              <a:rPr lang="en-US" sz="2800" b="1" u="sng" dirty="0">
                <a:solidFill>
                  <a:srgbClr val="0070C0"/>
                </a:solidFill>
              </a:rPr>
              <a:t> Digital</a:t>
            </a:r>
            <a:endParaRPr lang="en-US" sz="2800" b="1" u="sng" dirty="0">
              <a:solidFill>
                <a:srgbClr val="0070C0"/>
              </a:solidFill>
            </a:endParaRPr>
          </a:p>
        </p:txBody>
      </p:sp>
      <p:sp>
        <p:nvSpPr>
          <p:cNvPr id="3" name="Content Placeholder 2"/>
          <p:cNvSpPr>
            <a:spLocks noGrp="1"/>
          </p:cNvSpPr>
          <p:nvPr>
            <p:ph idx="1"/>
          </p:nvPr>
        </p:nvSpPr>
        <p:spPr>
          <a:xfrm>
            <a:off x="505691" y="908720"/>
            <a:ext cx="9406733" cy="5492080"/>
          </a:xfrm>
        </p:spPr>
        <p:txBody>
          <a:bodyPr/>
          <a:lstStyle/>
          <a:p>
            <a:pPr marL="114300" indent="0">
              <a:buNone/>
            </a:pPr>
            <a:r>
              <a:rPr lang="en-US" b="1" dirty="0" smtClean="0"/>
              <a:t>3. Bipolar-AMI</a:t>
            </a:r>
          </a:p>
          <a:p>
            <a:r>
              <a:rPr lang="en-US" dirty="0" err="1" smtClean="0"/>
              <a:t>Suatu</a:t>
            </a:r>
            <a:r>
              <a:rPr lang="en-US" dirty="0" smtClean="0"/>
              <a:t> </a:t>
            </a:r>
            <a:r>
              <a:rPr lang="en-US" dirty="0" err="1" smtClean="0"/>
              <a:t>kode</a:t>
            </a:r>
            <a:r>
              <a:rPr lang="en-US" dirty="0" smtClean="0"/>
              <a:t> </a:t>
            </a:r>
            <a:r>
              <a:rPr lang="en-US" dirty="0" err="1" smtClean="0"/>
              <a:t>dimana</a:t>
            </a:r>
            <a:r>
              <a:rPr lang="en-US" dirty="0" smtClean="0"/>
              <a:t> binary ‘0’ </a:t>
            </a:r>
            <a:r>
              <a:rPr lang="en-US" dirty="0" err="1" smtClean="0"/>
              <a:t>diwakili</a:t>
            </a:r>
            <a:r>
              <a:rPr lang="en-US" dirty="0" smtClean="0"/>
              <a:t> </a:t>
            </a:r>
            <a:r>
              <a:rPr lang="en-US" dirty="0" err="1" smtClean="0"/>
              <a:t>dengan</a:t>
            </a:r>
            <a:r>
              <a:rPr lang="en-US" dirty="0" smtClean="0"/>
              <a:t> </a:t>
            </a:r>
            <a:r>
              <a:rPr lang="en-US" dirty="0" err="1" smtClean="0"/>
              <a:t>tidak</a:t>
            </a:r>
            <a:r>
              <a:rPr lang="en-US" dirty="0" smtClean="0"/>
              <a:t> </a:t>
            </a:r>
            <a:r>
              <a:rPr lang="en-US" dirty="0" err="1" smtClean="0"/>
              <a:t>adanya</a:t>
            </a:r>
            <a:r>
              <a:rPr lang="en-US" dirty="0" smtClean="0"/>
              <a:t> </a:t>
            </a:r>
            <a:r>
              <a:rPr lang="en-US" dirty="0" err="1" smtClean="0"/>
              <a:t>sinyal</a:t>
            </a:r>
            <a:r>
              <a:rPr lang="en-US" dirty="0" smtClean="0"/>
              <a:t> </a:t>
            </a:r>
            <a:r>
              <a:rPr lang="en-US" dirty="0" err="1" smtClean="0"/>
              <a:t>garis</a:t>
            </a:r>
            <a:r>
              <a:rPr lang="en-US" dirty="0" smtClean="0"/>
              <a:t> </a:t>
            </a:r>
            <a:r>
              <a:rPr lang="en-US" dirty="0" err="1" smtClean="0"/>
              <a:t>dan</a:t>
            </a:r>
            <a:r>
              <a:rPr lang="en-US" dirty="0" smtClean="0"/>
              <a:t> binary ‘1’ </a:t>
            </a:r>
            <a:r>
              <a:rPr lang="en-US" dirty="0" err="1" smtClean="0"/>
              <a:t>diwakili</a:t>
            </a:r>
            <a:r>
              <a:rPr lang="en-US" dirty="0" smtClean="0"/>
              <a:t> </a:t>
            </a:r>
            <a:r>
              <a:rPr lang="en-US" dirty="0" err="1" smtClean="0"/>
              <a:t>oleh</a:t>
            </a:r>
            <a:r>
              <a:rPr lang="en-US" dirty="0" smtClean="0"/>
              <a:t> </a:t>
            </a:r>
            <a:r>
              <a:rPr lang="en-US" dirty="0" err="1" smtClean="0"/>
              <a:t>suatu</a:t>
            </a:r>
            <a:r>
              <a:rPr lang="en-US" dirty="0" smtClean="0"/>
              <a:t> </a:t>
            </a:r>
            <a:r>
              <a:rPr lang="en-US" dirty="0" err="1" smtClean="0"/>
              <a:t>pulsa</a:t>
            </a:r>
            <a:r>
              <a:rPr lang="en-US" dirty="0" smtClean="0"/>
              <a:t> </a:t>
            </a:r>
            <a:r>
              <a:rPr lang="en-US" dirty="0" err="1" smtClean="0"/>
              <a:t>positif</a:t>
            </a:r>
            <a:r>
              <a:rPr lang="en-US" dirty="0" smtClean="0"/>
              <a:t> </a:t>
            </a:r>
            <a:r>
              <a:rPr lang="en-US" dirty="0" err="1" smtClean="0"/>
              <a:t>atau</a:t>
            </a:r>
            <a:r>
              <a:rPr lang="en-US" dirty="0" smtClean="0"/>
              <a:t> </a:t>
            </a:r>
            <a:r>
              <a:rPr lang="en-US" dirty="0" err="1" smtClean="0"/>
              <a:t>negatif</a:t>
            </a:r>
            <a:r>
              <a:rPr lang="en-US" dirty="0" smtClean="0"/>
              <a:t> yang </a:t>
            </a:r>
            <a:r>
              <a:rPr lang="en-US" dirty="0" err="1" smtClean="0"/>
              <a:t>berubah-ubah</a:t>
            </a:r>
            <a:r>
              <a:rPr lang="en-US" dirty="0" smtClean="0"/>
              <a:t> </a:t>
            </a:r>
            <a:r>
              <a:rPr lang="en-US" dirty="0" err="1" smtClean="0"/>
              <a:t>polaritasnya</a:t>
            </a:r>
            <a:r>
              <a:rPr lang="en-US" dirty="0" smtClean="0"/>
              <a:t>.</a:t>
            </a:r>
          </a:p>
          <a:p>
            <a:r>
              <a:rPr lang="en-US" dirty="0" smtClean="0"/>
              <a:t>Binary ‘1’ </a:t>
            </a:r>
            <a:r>
              <a:rPr lang="en-US" dirty="0" err="1" smtClean="0"/>
              <a:t>diawal</a:t>
            </a:r>
            <a:r>
              <a:rPr lang="en-US" dirty="0" smtClean="0"/>
              <a:t> </a:t>
            </a:r>
            <a:r>
              <a:rPr lang="en-US" dirty="0" err="1" smtClean="0"/>
              <a:t>transmisi</a:t>
            </a:r>
            <a:r>
              <a:rPr lang="en-US" dirty="0" smtClean="0"/>
              <a:t> </a:t>
            </a:r>
            <a:r>
              <a:rPr lang="en-US" dirty="0" err="1" smtClean="0"/>
              <a:t>adalah</a:t>
            </a:r>
            <a:r>
              <a:rPr lang="en-US" dirty="0" smtClean="0"/>
              <a:t> </a:t>
            </a:r>
            <a:r>
              <a:rPr lang="en-US" dirty="0" err="1" smtClean="0"/>
              <a:t>pulsa</a:t>
            </a:r>
            <a:r>
              <a:rPr lang="en-US" dirty="0" smtClean="0"/>
              <a:t> </a:t>
            </a:r>
            <a:r>
              <a:rPr lang="en-US" dirty="0" err="1" smtClean="0"/>
              <a:t>positif</a:t>
            </a:r>
            <a:r>
              <a:rPr lang="en-US" dirty="0" smtClean="0"/>
              <a:t>, </a:t>
            </a:r>
            <a:r>
              <a:rPr lang="en-US" dirty="0" err="1" smtClean="0"/>
              <a:t>kemudian</a:t>
            </a:r>
            <a:r>
              <a:rPr lang="en-US" dirty="0" smtClean="0"/>
              <a:t> </a:t>
            </a:r>
            <a:r>
              <a:rPr lang="en-US" dirty="0" err="1" smtClean="0"/>
              <a:t>jika</a:t>
            </a:r>
            <a:r>
              <a:rPr lang="en-US" dirty="0" smtClean="0"/>
              <a:t> </a:t>
            </a:r>
            <a:r>
              <a:rPr lang="en-US" dirty="0" err="1" smtClean="0"/>
              <a:t>bertemu</a:t>
            </a:r>
            <a:r>
              <a:rPr lang="en-US" dirty="0" smtClean="0"/>
              <a:t> </a:t>
            </a:r>
            <a:r>
              <a:rPr lang="en-US" dirty="0" err="1" smtClean="0"/>
              <a:t>dengan</a:t>
            </a:r>
            <a:r>
              <a:rPr lang="en-US" dirty="0" smtClean="0"/>
              <a:t> binary ‘1’ yang lain </a:t>
            </a:r>
            <a:r>
              <a:rPr lang="en-US" dirty="0" err="1" smtClean="0"/>
              <a:t>akan</a:t>
            </a:r>
            <a:r>
              <a:rPr lang="en-US" dirty="0" smtClean="0"/>
              <a:t> </a:t>
            </a:r>
            <a:r>
              <a:rPr lang="en-US" dirty="0" err="1" smtClean="0"/>
              <a:t>ditandai</a:t>
            </a:r>
            <a:r>
              <a:rPr lang="en-US" dirty="0" smtClean="0"/>
              <a:t> </a:t>
            </a:r>
            <a:r>
              <a:rPr lang="en-US" dirty="0" err="1" smtClean="0"/>
              <a:t>dengan</a:t>
            </a:r>
            <a:r>
              <a:rPr lang="en-US" dirty="0" smtClean="0"/>
              <a:t> </a:t>
            </a:r>
            <a:r>
              <a:rPr lang="en-US" dirty="0" err="1" smtClean="0"/>
              <a:t>pulsa</a:t>
            </a:r>
            <a:r>
              <a:rPr lang="en-US" dirty="0" smtClean="0"/>
              <a:t> </a:t>
            </a:r>
            <a:r>
              <a:rPr lang="en-US" dirty="0" err="1" smtClean="0"/>
              <a:t>negatif</a:t>
            </a:r>
            <a:r>
              <a:rPr lang="en-US" dirty="0" smtClean="0"/>
              <a:t> </a:t>
            </a:r>
            <a:r>
              <a:rPr lang="en-US" dirty="0" err="1" smtClean="0"/>
              <a:t>dan</a:t>
            </a:r>
            <a:r>
              <a:rPr lang="en-US" dirty="0" smtClean="0"/>
              <a:t> </a:t>
            </a:r>
            <a:r>
              <a:rPr lang="en-US" dirty="0" err="1" smtClean="0"/>
              <a:t>seterusnya</a:t>
            </a:r>
            <a:r>
              <a:rPr lang="en-US" dirty="0" smtClean="0"/>
              <a:t> </a:t>
            </a:r>
            <a:r>
              <a:rPr lang="en-US" dirty="0" err="1" smtClean="0"/>
              <a:t>polaritasnya</a:t>
            </a:r>
            <a:r>
              <a:rPr lang="en-US" dirty="0" smtClean="0"/>
              <a:t> </a:t>
            </a:r>
            <a:r>
              <a:rPr lang="en-US" dirty="0" err="1" smtClean="0"/>
              <a:t>akan</a:t>
            </a:r>
            <a:r>
              <a:rPr lang="en-US" dirty="0" smtClean="0"/>
              <a:t> </a:t>
            </a:r>
            <a:r>
              <a:rPr lang="en-US" dirty="0" err="1" smtClean="0"/>
              <a:t>bergantian</a:t>
            </a:r>
            <a:r>
              <a:rPr lang="en-US" dirty="0" smtClean="0"/>
              <a:t>.</a:t>
            </a:r>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4810341D-4D43-4C3A-B3A5-F8623A66906E}"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70</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1" y="3891260"/>
            <a:ext cx="5509433" cy="2058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3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28" y="307008"/>
            <a:ext cx="7620000" cy="562074"/>
          </a:xfrm>
        </p:spPr>
        <p:txBody>
          <a:bodyPr/>
          <a:lstStyle/>
          <a:p>
            <a:r>
              <a:rPr lang="en-US" sz="2800" b="1" u="sng" dirty="0" err="1">
                <a:solidFill>
                  <a:srgbClr val="0070C0"/>
                </a:solidFill>
              </a:rPr>
              <a:t>Jenis-jenis</a:t>
            </a:r>
            <a:r>
              <a:rPr lang="en-US" sz="2800" b="1" u="sng" dirty="0">
                <a:solidFill>
                  <a:srgbClr val="0070C0"/>
                </a:solidFill>
              </a:rPr>
              <a:t> </a:t>
            </a:r>
            <a:r>
              <a:rPr lang="en-US" sz="2800" b="1" u="sng" dirty="0" err="1">
                <a:solidFill>
                  <a:srgbClr val="0070C0"/>
                </a:solidFill>
              </a:rPr>
              <a:t>Pengkodean</a:t>
            </a:r>
            <a:r>
              <a:rPr lang="en-US" sz="2800" b="1" u="sng" dirty="0">
                <a:solidFill>
                  <a:srgbClr val="0070C0"/>
                </a:solidFill>
              </a:rPr>
              <a:t> Data </a:t>
            </a:r>
            <a:r>
              <a:rPr lang="en-US" sz="2800" b="1" u="sng" dirty="0" err="1">
                <a:solidFill>
                  <a:srgbClr val="0070C0"/>
                </a:solidFill>
              </a:rPr>
              <a:t>Digital,Sinyal</a:t>
            </a:r>
            <a:r>
              <a:rPr lang="en-US" sz="2800" b="1" u="sng" dirty="0">
                <a:solidFill>
                  <a:srgbClr val="0070C0"/>
                </a:solidFill>
              </a:rPr>
              <a:t> Digital</a:t>
            </a:r>
            <a:endParaRPr lang="en-US" sz="2800" b="1" u="sng" dirty="0">
              <a:solidFill>
                <a:srgbClr val="0070C0"/>
              </a:solidFill>
            </a:endParaRPr>
          </a:p>
        </p:txBody>
      </p:sp>
      <p:sp>
        <p:nvSpPr>
          <p:cNvPr id="3" name="Content Placeholder 2"/>
          <p:cNvSpPr>
            <a:spLocks noGrp="1"/>
          </p:cNvSpPr>
          <p:nvPr>
            <p:ph idx="1"/>
          </p:nvPr>
        </p:nvSpPr>
        <p:spPr>
          <a:xfrm>
            <a:off x="633845" y="908720"/>
            <a:ext cx="9278579" cy="5492080"/>
          </a:xfrm>
        </p:spPr>
        <p:txBody>
          <a:bodyPr/>
          <a:lstStyle/>
          <a:p>
            <a:pPr marL="114300" indent="0">
              <a:buNone/>
            </a:pPr>
            <a:r>
              <a:rPr lang="en-US" b="1" dirty="0" smtClean="0"/>
              <a:t>4. </a:t>
            </a:r>
            <a:r>
              <a:rPr lang="en-US" b="1" dirty="0" err="1" smtClean="0"/>
              <a:t>Pseudoternary</a:t>
            </a:r>
            <a:endParaRPr lang="en-US" b="1" dirty="0" smtClean="0"/>
          </a:p>
          <a:p>
            <a:r>
              <a:rPr lang="en-US" dirty="0" err="1" smtClean="0"/>
              <a:t>Suatu</a:t>
            </a:r>
            <a:r>
              <a:rPr lang="en-US" dirty="0" smtClean="0"/>
              <a:t> </a:t>
            </a:r>
            <a:r>
              <a:rPr lang="en-US" dirty="0" err="1" smtClean="0"/>
              <a:t>kode</a:t>
            </a:r>
            <a:r>
              <a:rPr lang="en-US" dirty="0" smtClean="0"/>
              <a:t> </a:t>
            </a:r>
            <a:r>
              <a:rPr lang="en-US" dirty="0" err="1" smtClean="0"/>
              <a:t>dimana</a:t>
            </a:r>
            <a:r>
              <a:rPr lang="en-US" dirty="0" smtClean="0"/>
              <a:t> binary ‘1’ </a:t>
            </a:r>
            <a:r>
              <a:rPr lang="en-US" dirty="0" err="1" smtClean="0"/>
              <a:t>diwakili</a:t>
            </a:r>
            <a:r>
              <a:rPr lang="en-US" dirty="0" smtClean="0"/>
              <a:t> </a:t>
            </a:r>
            <a:r>
              <a:rPr lang="en-US" dirty="0" err="1" smtClean="0"/>
              <a:t>dengan</a:t>
            </a:r>
            <a:r>
              <a:rPr lang="en-US" dirty="0" smtClean="0"/>
              <a:t> </a:t>
            </a:r>
            <a:r>
              <a:rPr lang="en-US" dirty="0" err="1" smtClean="0"/>
              <a:t>tidak</a:t>
            </a:r>
            <a:r>
              <a:rPr lang="en-US" dirty="0" smtClean="0"/>
              <a:t> </a:t>
            </a:r>
            <a:r>
              <a:rPr lang="en-US" dirty="0" err="1" smtClean="0"/>
              <a:t>adanya</a:t>
            </a:r>
            <a:r>
              <a:rPr lang="en-US" dirty="0" smtClean="0"/>
              <a:t> </a:t>
            </a:r>
            <a:r>
              <a:rPr lang="en-US" dirty="0" err="1" smtClean="0"/>
              <a:t>sinyal</a:t>
            </a:r>
            <a:r>
              <a:rPr lang="en-US" dirty="0" smtClean="0"/>
              <a:t> </a:t>
            </a:r>
            <a:r>
              <a:rPr lang="en-US" dirty="0" err="1" smtClean="0"/>
              <a:t>garis</a:t>
            </a:r>
            <a:r>
              <a:rPr lang="en-US" dirty="0" smtClean="0"/>
              <a:t> </a:t>
            </a:r>
            <a:r>
              <a:rPr lang="en-US" dirty="0" err="1" smtClean="0"/>
              <a:t>dan</a:t>
            </a:r>
            <a:r>
              <a:rPr lang="en-US" dirty="0" smtClean="0"/>
              <a:t> binary ‘0’ </a:t>
            </a:r>
            <a:r>
              <a:rPr lang="en-US" dirty="0" err="1" smtClean="0"/>
              <a:t>diwakili</a:t>
            </a:r>
            <a:r>
              <a:rPr lang="en-US" dirty="0" smtClean="0"/>
              <a:t> </a:t>
            </a:r>
            <a:r>
              <a:rPr lang="en-US" dirty="0" err="1" smtClean="0"/>
              <a:t>oleh</a:t>
            </a:r>
            <a:r>
              <a:rPr lang="en-US" dirty="0" smtClean="0"/>
              <a:t> </a:t>
            </a:r>
            <a:r>
              <a:rPr lang="en-US" dirty="0" err="1" smtClean="0"/>
              <a:t>suatu</a:t>
            </a:r>
            <a:r>
              <a:rPr lang="en-US" dirty="0" smtClean="0"/>
              <a:t> </a:t>
            </a:r>
            <a:r>
              <a:rPr lang="en-US" dirty="0" err="1" smtClean="0"/>
              <a:t>pulsa</a:t>
            </a:r>
            <a:r>
              <a:rPr lang="en-US" dirty="0" smtClean="0"/>
              <a:t> </a:t>
            </a:r>
            <a:r>
              <a:rPr lang="en-US" dirty="0" err="1" smtClean="0"/>
              <a:t>positif</a:t>
            </a:r>
            <a:r>
              <a:rPr lang="en-US" dirty="0" smtClean="0"/>
              <a:t> </a:t>
            </a:r>
            <a:r>
              <a:rPr lang="en-US" dirty="0" err="1" smtClean="0"/>
              <a:t>atau</a:t>
            </a:r>
            <a:r>
              <a:rPr lang="en-US" dirty="0" smtClean="0"/>
              <a:t> </a:t>
            </a:r>
            <a:r>
              <a:rPr lang="en-US" dirty="0" err="1" smtClean="0"/>
              <a:t>negatif</a:t>
            </a:r>
            <a:r>
              <a:rPr lang="en-US" dirty="0" smtClean="0"/>
              <a:t> yang </a:t>
            </a:r>
            <a:r>
              <a:rPr lang="en-US" dirty="0" err="1" smtClean="0"/>
              <a:t>berubah-ubah</a:t>
            </a:r>
            <a:r>
              <a:rPr lang="en-US" dirty="0" smtClean="0"/>
              <a:t> </a:t>
            </a:r>
            <a:r>
              <a:rPr lang="en-US" dirty="0" err="1" smtClean="0"/>
              <a:t>polaritasnya</a:t>
            </a:r>
            <a:r>
              <a:rPr lang="en-US" dirty="0" smtClean="0"/>
              <a:t>.</a:t>
            </a:r>
          </a:p>
          <a:p>
            <a:r>
              <a:rPr lang="en-US" dirty="0" smtClean="0"/>
              <a:t>Binary ‘0’ </a:t>
            </a:r>
            <a:r>
              <a:rPr lang="en-US" dirty="0" err="1" smtClean="0"/>
              <a:t>diawal</a:t>
            </a:r>
            <a:r>
              <a:rPr lang="en-US" dirty="0" smtClean="0"/>
              <a:t> </a:t>
            </a:r>
            <a:r>
              <a:rPr lang="en-US" dirty="0" err="1" smtClean="0"/>
              <a:t>transmisi</a:t>
            </a:r>
            <a:r>
              <a:rPr lang="en-US" dirty="0" smtClean="0"/>
              <a:t> </a:t>
            </a:r>
            <a:r>
              <a:rPr lang="en-US" dirty="0" err="1" smtClean="0"/>
              <a:t>adalah</a:t>
            </a:r>
            <a:r>
              <a:rPr lang="en-US" dirty="0" smtClean="0"/>
              <a:t> </a:t>
            </a:r>
            <a:r>
              <a:rPr lang="en-US" dirty="0" err="1" smtClean="0"/>
              <a:t>pulsa</a:t>
            </a:r>
            <a:r>
              <a:rPr lang="en-US" dirty="0" smtClean="0"/>
              <a:t> </a:t>
            </a:r>
            <a:r>
              <a:rPr lang="en-US" dirty="0" err="1" smtClean="0"/>
              <a:t>positif</a:t>
            </a:r>
            <a:r>
              <a:rPr lang="en-US" dirty="0" smtClean="0"/>
              <a:t>, </a:t>
            </a:r>
            <a:r>
              <a:rPr lang="en-US" dirty="0" err="1" smtClean="0"/>
              <a:t>kemudian</a:t>
            </a:r>
            <a:r>
              <a:rPr lang="en-US" dirty="0" smtClean="0"/>
              <a:t> </a:t>
            </a:r>
            <a:r>
              <a:rPr lang="en-US" dirty="0" err="1" smtClean="0"/>
              <a:t>jika</a:t>
            </a:r>
            <a:r>
              <a:rPr lang="en-US" dirty="0" smtClean="0"/>
              <a:t> </a:t>
            </a:r>
            <a:r>
              <a:rPr lang="en-US" dirty="0" err="1" smtClean="0"/>
              <a:t>bertemu</a:t>
            </a:r>
            <a:r>
              <a:rPr lang="en-US" dirty="0" smtClean="0"/>
              <a:t> </a:t>
            </a:r>
            <a:r>
              <a:rPr lang="en-US" dirty="0" err="1" smtClean="0"/>
              <a:t>dengan</a:t>
            </a:r>
            <a:r>
              <a:rPr lang="en-US" dirty="0" smtClean="0"/>
              <a:t> binary ‘0’ yang lain </a:t>
            </a:r>
            <a:r>
              <a:rPr lang="en-US" dirty="0" err="1" smtClean="0"/>
              <a:t>akan</a:t>
            </a:r>
            <a:r>
              <a:rPr lang="en-US" dirty="0" smtClean="0"/>
              <a:t> </a:t>
            </a:r>
            <a:r>
              <a:rPr lang="en-US" dirty="0" err="1" smtClean="0"/>
              <a:t>ditandai</a:t>
            </a:r>
            <a:r>
              <a:rPr lang="en-US" dirty="0" smtClean="0"/>
              <a:t> </a:t>
            </a:r>
            <a:r>
              <a:rPr lang="en-US" dirty="0" err="1" smtClean="0"/>
              <a:t>dengan</a:t>
            </a:r>
            <a:r>
              <a:rPr lang="en-US" dirty="0" smtClean="0"/>
              <a:t> </a:t>
            </a:r>
            <a:r>
              <a:rPr lang="en-US" dirty="0" err="1" smtClean="0"/>
              <a:t>pulsa</a:t>
            </a:r>
            <a:r>
              <a:rPr lang="en-US" dirty="0" smtClean="0"/>
              <a:t> </a:t>
            </a:r>
            <a:r>
              <a:rPr lang="en-US" dirty="0" err="1" smtClean="0"/>
              <a:t>negatif</a:t>
            </a:r>
            <a:r>
              <a:rPr lang="en-US" dirty="0" smtClean="0"/>
              <a:t> </a:t>
            </a:r>
            <a:r>
              <a:rPr lang="en-US" dirty="0" err="1" smtClean="0"/>
              <a:t>dan</a:t>
            </a:r>
            <a:r>
              <a:rPr lang="en-US" dirty="0" smtClean="0"/>
              <a:t> </a:t>
            </a:r>
            <a:r>
              <a:rPr lang="en-US" dirty="0" err="1" smtClean="0"/>
              <a:t>seterusnya</a:t>
            </a:r>
            <a:r>
              <a:rPr lang="en-US" dirty="0" smtClean="0"/>
              <a:t> </a:t>
            </a:r>
            <a:r>
              <a:rPr lang="en-US" dirty="0" err="1" smtClean="0"/>
              <a:t>polaritasnya</a:t>
            </a:r>
            <a:r>
              <a:rPr lang="en-US" dirty="0" smtClean="0"/>
              <a:t> </a:t>
            </a:r>
            <a:r>
              <a:rPr lang="en-US" dirty="0" err="1" smtClean="0"/>
              <a:t>akan</a:t>
            </a:r>
            <a:r>
              <a:rPr lang="en-US" dirty="0" smtClean="0"/>
              <a:t> </a:t>
            </a:r>
            <a:r>
              <a:rPr lang="en-US" dirty="0" err="1" smtClean="0"/>
              <a:t>bergantian</a:t>
            </a:r>
            <a:r>
              <a:rPr lang="en-US" dirty="0" smtClean="0"/>
              <a:t>.</a:t>
            </a:r>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8B6FE145-2B65-4825-B171-8D21C303EB6A}"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8" y="4109938"/>
            <a:ext cx="4828272" cy="183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753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218" y="139556"/>
            <a:ext cx="7620000" cy="562074"/>
          </a:xfrm>
        </p:spPr>
        <p:txBody>
          <a:bodyPr/>
          <a:lstStyle/>
          <a:p>
            <a:r>
              <a:rPr lang="en-US" sz="2800" b="1" u="sng" dirty="0" err="1">
                <a:solidFill>
                  <a:srgbClr val="0070C0"/>
                </a:solidFill>
              </a:rPr>
              <a:t>Jenis-jenis</a:t>
            </a:r>
            <a:r>
              <a:rPr lang="en-US" sz="2800" b="1" u="sng" dirty="0">
                <a:solidFill>
                  <a:srgbClr val="0070C0"/>
                </a:solidFill>
              </a:rPr>
              <a:t> </a:t>
            </a:r>
            <a:r>
              <a:rPr lang="en-US" sz="2800" b="1" u="sng" dirty="0" err="1">
                <a:solidFill>
                  <a:srgbClr val="0070C0"/>
                </a:solidFill>
              </a:rPr>
              <a:t>Pengkodean</a:t>
            </a:r>
            <a:r>
              <a:rPr lang="en-US" sz="2800" b="1" u="sng" dirty="0">
                <a:solidFill>
                  <a:srgbClr val="0070C0"/>
                </a:solidFill>
              </a:rPr>
              <a:t> Data </a:t>
            </a:r>
            <a:r>
              <a:rPr lang="en-US" sz="2800" b="1" u="sng" dirty="0" err="1">
                <a:solidFill>
                  <a:srgbClr val="0070C0"/>
                </a:solidFill>
              </a:rPr>
              <a:t>Digital,Sinyal</a:t>
            </a:r>
            <a:r>
              <a:rPr lang="en-US" sz="2800" b="1" u="sng" dirty="0">
                <a:solidFill>
                  <a:srgbClr val="0070C0"/>
                </a:solidFill>
              </a:rPr>
              <a:t> Digital</a:t>
            </a:r>
            <a:endParaRPr lang="en-US" sz="2800" b="1" u="sng" dirty="0">
              <a:solidFill>
                <a:srgbClr val="0070C0"/>
              </a:solidFill>
            </a:endParaRPr>
          </a:p>
        </p:txBody>
      </p:sp>
      <p:sp>
        <p:nvSpPr>
          <p:cNvPr id="3" name="Content Placeholder 2"/>
          <p:cNvSpPr>
            <a:spLocks noGrp="1"/>
          </p:cNvSpPr>
          <p:nvPr>
            <p:ph idx="1"/>
          </p:nvPr>
        </p:nvSpPr>
        <p:spPr>
          <a:xfrm>
            <a:off x="360218" y="908720"/>
            <a:ext cx="11256818" cy="5492080"/>
          </a:xfrm>
        </p:spPr>
        <p:txBody>
          <a:bodyPr>
            <a:normAutofit/>
          </a:bodyPr>
          <a:lstStyle/>
          <a:p>
            <a:pPr marL="114300" indent="0">
              <a:buNone/>
            </a:pPr>
            <a:r>
              <a:rPr lang="en-US" dirty="0" smtClean="0"/>
              <a:t>4. B8ZS (Bipolar with 8-Zero Substitution)</a:t>
            </a:r>
          </a:p>
          <a:p>
            <a:r>
              <a:rPr lang="en-US" dirty="0" err="1" smtClean="0"/>
              <a:t>Suatu</a:t>
            </a:r>
            <a:r>
              <a:rPr lang="en-US" dirty="0" smtClean="0"/>
              <a:t> </a:t>
            </a:r>
            <a:r>
              <a:rPr lang="en-US" dirty="0" err="1" smtClean="0"/>
              <a:t>kode</a:t>
            </a:r>
            <a:r>
              <a:rPr lang="en-US" dirty="0" smtClean="0"/>
              <a:t> yang </a:t>
            </a:r>
            <a:r>
              <a:rPr lang="en-US" dirty="0" err="1" smtClean="0"/>
              <a:t>mengikuti</a:t>
            </a:r>
            <a:r>
              <a:rPr lang="en-US" dirty="0" smtClean="0"/>
              <a:t> </a:t>
            </a:r>
            <a:r>
              <a:rPr lang="en-US" dirty="0" err="1" smtClean="0"/>
              <a:t>aturan</a:t>
            </a:r>
            <a:r>
              <a:rPr lang="en-US" dirty="0" smtClean="0"/>
              <a:t> Bipolar-AMI </a:t>
            </a:r>
            <a:r>
              <a:rPr lang="en-US" dirty="0" err="1" smtClean="0"/>
              <a:t>tetapi</a:t>
            </a:r>
            <a:r>
              <a:rPr lang="en-US" dirty="0" smtClean="0"/>
              <a:t> </a:t>
            </a:r>
            <a:r>
              <a:rPr lang="en-US" dirty="0" err="1" smtClean="0"/>
              <a:t>dimana</a:t>
            </a:r>
            <a:r>
              <a:rPr lang="en-US" dirty="0" smtClean="0"/>
              <a:t> </a:t>
            </a:r>
            <a:r>
              <a:rPr lang="en-US" dirty="0" err="1" smtClean="0"/>
              <a:t>jika</a:t>
            </a:r>
            <a:r>
              <a:rPr lang="en-US" dirty="0" smtClean="0"/>
              <a:t>:</a:t>
            </a:r>
          </a:p>
          <a:p>
            <a:pPr marL="571500" indent="-457200">
              <a:buAutoNum type="arabicPeriod"/>
            </a:pPr>
            <a:r>
              <a:rPr lang="en-US" dirty="0" err="1" smtClean="0"/>
              <a:t>Jika</a:t>
            </a:r>
            <a:r>
              <a:rPr lang="en-US" dirty="0" smtClean="0"/>
              <a:t> </a:t>
            </a:r>
            <a:r>
              <a:rPr lang="en-US" dirty="0" err="1" smtClean="0"/>
              <a:t>terjadi</a:t>
            </a:r>
            <a:r>
              <a:rPr lang="en-US" dirty="0" smtClean="0"/>
              <a:t> </a:t>
            </a:r>
            <a:r>
              <a:rPr lang="en-US" dirty="0" err="1" smtClean="0"/>
              <a:t>oktaf</a:t>
            </a:r>
            <a:r>
              <a:rPr lang="en-US" dirty="0" smtClean="0"/>
              <a:t> </a:t>
            </a:r>
            <a:r>
              <a:rPr lang="en-US" dirty="0" err="1" smtClean="0"/>
              <a:t>dari</a:t>
            </a:r>
            <a:r>
              <a:rPr lang="en-US" dirty="0" smtClean="0"/>
              <a:t> </a:t>
            </a:r>
            <a:r>
              <a:rPr lang="en-US" dirty="0" err="1" smtClean="0"/>
              <a:t>semua</a:t>
            </a:r>
            <a:r>
              <a:rPr lang="en-US" dirty="0" smtClean="0"/>
              <a:t> </a:t>
            </a:r>
            <a:r>
              <a:rPr lang="en-US" dirty="0" err="1" smtClean="0"/>
              <a:t>nol</a:t>
            </a:r>
            <a:r>
              <a:rPr lang="en-US" dirty="0" smtClean="0"/>
              <a:t> </a:t>
            </a:r>
            <a:r>
              <a:rPr lang="en-US" dirty="0" err="1" smtClean="0"/>
              <a:t>dan</a:t>
            </a:r>
            <a:r>
              <a:rPr lang="en-US" dirty="0" smtClean="0"/>
              <a:t> </a:t>
            </a:r>
            <a:r>
              <a:rPr lang="en-US" dirty="0" err="1" smtClean="0"/>
              <a:t>pulsa</a:t>
            </a:r>
            <a:r>
              <a:rPr lang="en-US" dirty="0" smtClean="0"/>
              <a:t> </a:t>
            </a:r>
            <a:r>
              <a:rPr lang="en-US" dirty="0" err="1" smtClean="0"/>
              <a:t>terakhir</a:t>
            </a:r>
            <a:r>
              <a:rPr lang="en-US" dirty="0" smtClean="0"/>
              <a:t> yang </a:t>
            </a:r>
            <a:r>
              <a:rPr lang="en-US" dirty="0" err="1" smtClean="0"/>
              <a:t>mendahului</a:t>
            </a:r>
            <a:r>
              <a:rPr lang="en-US" dirty="0" smtClean="0"/>
              <a:t> </a:t>
            </a:r>
            <a:r>
              <a:rPr lang="en-US" dirty="0" err="1" smtClean="0"/>
              <a:t>oktaf</a:t>
            </a:r>
            <a:r>
              <a:rPr lang="en-US" dirty="0" smtClean="0"/>
              <a:t> </a:t>
            </a:r>
            <a:r>
              <a:rPr lang="en-US" dirty="0" err="1" smtClean="0"/>
              <a:t>ini</a:t>
            </a:r>
            <a:r>
              <a:rPr lang="en-US" dirty="0" smtClean="0"/>
              <a:t> </a:t>
            </a:r>
            <a:r>
              <a:rPr lang="en-US" dirty="0" err="1" smtClean="0"/>
              <a:t>adalah</a:t>
            </a:r>
            <a:r>
              <a:rPr lang="en-US" dirty="0" smtClean="0"/>
              <a:t> </a:t>
            </a:r>
            <a:r>
              <a:rPr lang="en-US" dirty="0" err="1" smtClean="0"/>
              <a:t>positif</a:t>
            </a:r>
            <a:r>
              <a:rPr lang="en-US" dirty="0" smtClean="0"/>
              <a:t>, </a:t>
            </a:r>
            <a:r>
              <a:rPr lang="en-US" dirty="0" err="1" smtClean="0"/>
              <a:t>maka</a:t>
            </a:r>
            <a:r>
              <a:rPr lang="en-US" dirty="0" smtClean="0"/>
              <a:t> 8 </a:t>
            </a:r>
            <a:r>
              <a:rPr lang="en-US" dirty="0" err="1" smtClean="0"/>
              <a:t>nol</a:t>
            </a:r>
            <a:r>
              <a:rPr lang="en-US" dirty="0" smtClean="0"/>
              <a:t> </a:t>
            </a:r>
            <a:r>
              <a:rPr lang="en-US" dirty="0" err="1" smtClean="0"/>
              <a:t>dari</a:t>
            </a:r>
            <a:r>
              <a:rPr lang="en-US" dirty="0" smtClean="0"/>
              <a:t> </a:t>
            </a:r>
            <a:r>
              <a:rPr lang="en-US" dirty="0" err="1" smtClean="0"/>
              <a:t>oktaf</a:t>
            </a:r>
            <a:r>
              <a:rPr lang="en-US" dirty="0" smtClean="0"/>
              <a:t> </a:t>
            </a:r>
            <a:r>
              <a:rPr lang="en-US" dirty="0" err="1" smtClean="0"/>
              <a:t>tersebut</a:t>
            </a:r>
            <a:r>
              <a:rPr lang="en-US" dirty="0" smtClean="0"/>
              <a:t> di encode </a:t>
            </a:r>
            <a:r>
              <a:rPr lang="en-US" dirty="0" err="1" smtClean="0"/>
              <a:t>sebagai</a:t>
            </a:r>
            <a:r>
              <a:rPr lang="en-US" dirty="0" smtClean="0"/>
              <a:t> 000+-0-+</a:t>
            </a:r>
          </a:p>
          <a:p>
            <a:pPr marL="571500" indent="-457200">
              <a:buFont typeface="Arial" pitchFamily="34" charset="0"/>
              <a:buAutoNum type="arabicPeriod"/>
            </a:pPr>
            <a:r>
              <a:rPr lang="en-US" dirty="0" err="1"/>
              <a:t>Jika</a:t>
            </a:r>
            <a:r>
              <a:rPr lang="en-US" dirty="0"/>
              <a:t> </a:t>
            </a:r>
            <a:r>
              <a:rPr lang="en-US" dirty="0" err="1"/>
              <a:t>terjadi</a:t>
            </a:r>
            <a:r>
              <a:rPr lang="en-US" dirty="0"/>
              <a:t> </a:t>
            </a:r>
            <a:r>
              <a:rPr lang="en-US" dirty="0" err="1"/>
              <a:t>oktaf</a:t>
            </a:r>
            <a:r>
              <a:rPr lang="en-US" dirty="0"/>
              <a:t> </a:t>
            </a:r>
            <a:r>
              <a:rPr lang="en-US" dirty="0" err="1"/>
              <a:t>dari</a:t>
            </a:r>
            <a:r>
              <a:rPr lang="en-US" dirty="0"/>
              <a:t> </a:t>
            </a:r>
            <a:r>
              <a:rPr lang="en-US" dirty="0" err="1"/>
              <a:t>semua</a:t>
            </a:r>
            <a:r>
              <a:rPr lang="en-US" dirty="0"/>
              <a:t> </a:t>
            </a:r>
            <a:r>
              <a:rPr lang="en-US" dirty="0" err="1"/>
              <a:t>nol</a:t>
            </a:r>
            <a:r>
              <a:rPr lang="en-US" dirty="0"/>
              <a:t> </a:t>
            </a:r>
            <a:r>
              <a:rPr lang="en-US" dirty="0" err="1"/>
              <a:t>dan</a:t>
            </a:r>
            <a:r>
              <a:rPr lang="en-US" dirty="0"/>
              <a:t> </a:t>
            </a:r>
            <a:r>
              <a:rPr lang="en-US" dirty="0" err="1"/>
              <a:t>pulsa</a:t>
            </a:r>
            <a:r>
              <a:rPr lang="en-US" dirty="0"/>
              <a:t> </a:t>
            </a:r>
            <a:r>
              <a:rPr lang="en-US" dirty="0" err="1"/>
              <a:t>terakhir</a:t>
            </a:r>
            <a:r>
              <a:rPr lang="en-US" dirty="0"/>
              <a:t> yang </a:t>
            </a:r>
            <a:r>
              <a:rPr lang="en-US" dirty="0" err="1"/>
              <a:t>mendahului</a:t>
            </a:r>
            <a:r>
              <a:rPr lang="en-US" dirty="0"/>
              <a:t> </a:t>
            </a:r>
            <a:r>
              <a:rPr lang="en-US" dirty="0" err="1"/>
              <a:t>oktaf</a:t>
            </a:r>
            <a:r>
              <a:rPr lang="en-US" dirty="0"/>
              <a:t> </a:t>
            </a:r>
            <a:r>
              <a:rPr lang="en-US" dirty="0" err="1"/>
              <a:t>ini</a:t>
            </a:r>
            <a:r>
              <a:rPr lang="en-US" dirty="0"/>
              <a:t> </a:t>
            </a:r>
            <a:r>
              <a:rPr lang="en-US" dirty="0" err="1"/>
              <a:t>adalah</a:t>
            </a:r>
            <a:r>
              <a:rPr lang="en-US" dirty="0"/>
              <a:t> </a:t>
            </a:r>
            <a:r>
              <a:rPr lang="en-US" dirty="0" err="1" smtClean="0"/>
              <a:t>negatif</a:t>
            </a:r>
            <a:r>
              <a:rPr lang="en-US" dirty="0" smtClean="0"/>
              <a:t>, </a:t>
            </a:r>
            <a:r>
              <a:rPr lang="en-US" dirty="0" err="1"/>
              <a:t>maka</a:t>
            </a:r>
            <a:r>
              <a:rPr lang="en-US" dirty="0"/>
              <a:t> 8 </a:t>
            </a:r>
            <a:r>
              <a:rPr lang="en-US" dirty="0" err="1"/>
              <a:t>nol</a:t>
            </a:r>
            <a:r>
              <a:rPr lang="en-US" dirty="0"/>
              <a:t> </a:t>
            </a:r>
            <a:r>
              <a:rPr lang="en-US" dirty="0" err="1"/>
              <a:t>dari</a:t>
            </a:r>
            <a:r>
              <a:rPr lang="en-US" dirty="0"/>
              <a:t> </a:t>
            </a:r>
            <a:r>
              <a:rPr lang="en-US" dirty="0" err="1"/>
              <a:t>oktaf</a:t>
            </a:r>
            <a:r>
              <a:rPr lang="en-US" dirty="0"/>
              <a:t> </a:t>
            </a:r>
            <a:r>
              <a:rPr lang="en-US" dirty="0" err="1"/>
              <a:t>tersebut</a:t>
            </a:r>
            <a:r>
              <a:rPr lang="en-US" dirty="0"/>
              <a:t> di encode </a:t>
            </a:r>
            <a:r>
              <a:rPr lang="en-US" dirty="0" err="1"/>
              <a:t>sebagai</a:t>
            </a:r>
            <a:r>
              <a:rPr lang="en-US" dirty="0"/>
              <a:t> </a:t>
            </a:r>
            <a:r>
              <a:rPr lang="en-US" dirty="0" smtClean="0"/>
              <a:t>000-+0+-</a:t>
            </a:r>
          </a:p>
          <a:p>
            <a:r>
              <a:rPr lang="en-US" dirty="0" err="1" smtClean="0"/>
              <a:t>kemudian</a:t>
            </a:r>
            <a:r>
              <a:rPr lang="en-US" dirty="0" smtClean="0"/>
              <a:t> </a:t>
            </a:r>
            <a:r>
              <a:rPr lang="en-US" dirty="0" err="1" smtClean="0"/>
              <a:t>setelah</a:t>
            </a:r>
            <a:r>
              <a:rPr lang="en-US" dirty="0" smtClean="0"/>
              <a:t> </a:t>
            </a:r>
            <a:r>
              <a:rPr lang="en-US" dirty="0" err="1" smtClean="0"/>
              <a:t>substitusi</a:t>
            </a:r>
            <a:r>
              <a:rPr lang="en-US" dirty="0" smtClean="0"/>
              <a:t> </a:t>
            </a:r>
            <a:r>
              <a:rPr lang="en-US" dirty="0" err="1" smtClean="0"/>
              <a:t>oktaf</a:t>
            </a:r>
            <a:r>
              <a:rPr lang="en-US" dirty="0" smtClean="0"/>
              <a:t> binary ‘0’, </a:t>
            </a:r>
            <a:r>
              <a:rPr lang="en-US" dirty="0" err="1" smtClean="0"/>
              <a:t>mengikuti</a:t>
            </a:r>
            <a:r>
              <a:rPr lang="en-US" dirty="0" smtClean="0"/>
              <a:t> </a:t>
            </a:r>
            <a:r>
              <a:rPr lang="en-US" dirty="0" err="1" smtClean="0"/>
              <a:t>aturan</a:t>
            </a:r>
            <a:r>
              <a:rPr lang="en-US" dirty="0" smtClean="0"/>
              <a:t> Bipolar-AMI </a:t>
            </a:r>
            <a:r>
              <a:rPr lang="en-US" dirty="0" err="1" smtClean="0"/>
              <a:t>kembali</a:t>
            </a:r>
            <a:r>
              <a:rPr lang="en-US" dirty="0" smtClean="0"/>
              <a:t>.</a:t>
            </a:r>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FACE9A3A-3925-45DC-81B4-CC04FAA71259}"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72</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686" y="5325392"/>
            <a:ext cx="6480720" cy="123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65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09" y="346646"/>
            <a:ext cx="7620000" cy="562074"/>
          </a:xfrm>
        </p:spPr>
        <p:txBody>
          <a:bodyPr/>
          <a:lstStyle/>
          <a:p>
            <a:r>
              <a:rPr lang="en-US" sz="2800" b="1" u="sng" dirty="0" err="1">
                <a:solidFill>
                  <a:srgbClr val="0070C0"/>
                </a:solidFill>
              </a:rPr>
              <a:t>Jenis-jenis</a:t>
            </a:r>
            <a:r>
              <a:rPr lang="en-US" sz="2800" b="1" u="sng" dirty="0">
                <a:solidFill>
                  <a:srgbClr val="0070C0"/>
                </a:solidFill>
              </a:rPr>
              <a:t> </a:t>
            </a:r>
            <a:r>
              <a:rPr lang="en-US" sz="2800" b="1" u="sng" dirty="0" err="1">
                <a:solidFill>
                  <a:srgbClr val="0070C0"/>
                </a:solidFill>
              </a:rPr>
              <a:t>Pengkodean</a:t>
            </a:r>
            <a:r>
              <a:rPr lang="en-US" sz="2800" b="1" u="sng" dirty="0">
                <a:solidFill>
                  <a:srgbClr val="0070C0"/>
                </a:solidFill>
              </a:rPr>
              <a:t> Data </a:t>
            </a:r>
            <a:r>
              <a:rPr lang="en-US" sz="2800" b="1" u="sng" dirty="0" err="1">
                <a:solidFill>
                  <a:srgbClr val="0070C0"/>
                </a:solidFill>
              </a:rPr>
              <a:t>Digital,Sinyal</a:t>
            </a:r>
            <a:r>
              <a:rPr lang="en-US" sz="2800" b="1" u="sng" dirty="0">
                <a:solidFill>
                  <a:srgbClr val="0070C0"/>
                </a:solidFill>
              </a:rPr>
              <a:t> Digital</a:t>
            </a:r>
            <a:endParaRPr lang="en-US" sz="2800" b="1" u="sng" dirty="0">
              <a:solidFill>
                <a:srgbClr val="0070C0"/>
              </a:solidFill>
            </a:endParaRPr>
          </a:p>
        </p:txBody>
      </p:sp>
      <p:sp>
        <p:nvSpPr>
          <p:cNvPr id="3" name="Content Placeholder 2"/>
          <p:cNvSpPr>
            <a:spLocks noGrp="1"/>
          </p:cNvSpPr>
          <p:nvPr>
            <p:ph idx="1"/>
          </p:nvPr>
        </p:nvSpPr>
        <p:spPr>
          <a:xfrm>
            <a:off x="446809" y="908720"/>
            <a:ext cx="11294918" cy="5492080"/>
          </a:xfrm>
        </p:spPr>
        <p:txBody>
          <a:bodyPr/>
          <a:lstStyle/>
          <a:p>
            <a:pPr marL="114300" indent="0">
              <a:buNone/>
            </a:pPr>
            <a:r>
              <a:rPr lang="en-US" b="1" dirty="0" smtClean="0"/>
              <a:t>4. HDB3</a:t>
            </a:r>
          </a:p>
          <a:p>
            <a:r>
              <a:rPr lang="en-US" dirty="0" err="1" smtClean="0"/>
              <a:t>Suatu</a:t>
            </a:r>
            <a:r>
              <a:rPr lang="en-US" dirty="0" smtClean="0"/>
              <a:t> </a:t>
            </a:r>
            <a:r>
              <a:rPr lang="en-US" dirty="0" err="1" smtClean="0"/>
              <a:t>kode</a:t>
            </a:r>
            <a:r>
              <a:rPr lang="en-US" dirty="0" smtClean="0"/>
              <a:t> yang </a:t>
            </a:r>
            <a:r>
              <a:rPr lang="en-US" dirty="0" err="1" smtClean="0"/>
              <a:t>mengikuti</a:t>
            </a:r>
            <a:r>
              <a:rPr lang="en-US" dirty="0" smtClean="0"/>
              <a:t> </a:t>
            </a:r>
            <a:r>
              <a:rPr lang="en-US" dirty="0" err="1" smtClean="0"/>
              <a:t>aturan</a:t>
            </a:r>
            <a:r>
              <a:rPr lang="en-US" dirty="0" smtClean="0"/>
              <a:t> Bipolar-AMI </a:t>
            </a:r>
            <a:r>
              <a:rPr lang="en-US" dirty="0" err="1" smtClean="0"/>
              <a:t>tetapi</a:t>
            </a:r>
            <a:r>
              <a:rPr lang="en-US" dirty="0" smtClean="0"/>
              <a:t> </a:t>
            </a:r>
            <a:r>
              <a:rPr lang="en-US" dirty="0" err="1" smtClean="0"/>
              <a:t>dimana</a:t>
            </a:r>
            <a:r>
              <a:rPr lang="en-US" dirty="0" smtClean="0"/>
              <a:t> </a:t>
            </a:r>
            <a:r>
              <a:rPr lang="en-US" dirty="0" err="1" smtClean="0"/>
              <a:t>jika</a:t>
            </a:r>
            <a:r>
              <a:rPr lang="en-US" dirty="0" smtClean="0"/>
              <a:t> </a:t>
            </a:r>
            <a:r>
              <a:rPr lang="en-US" dirty="0" err="1" smtClean="0"/>
              <a:t>terjadi</a:t>
            </a:r>
            <a:r>
              <a:rPr lang="en-US" dirty="0" smtClean="0"/>
              <a:t> 4 </a:t>
            </a:r>
            <a:r>
              <a:rPr lang="en-US" dirty="0" err="1" smtClean="0"/>
              <a:t>dari</a:t>
            </a:r>
            <a:r>
              <a:rPr lang="en-US" dirty="0" smtClean="0"/>
              <a:t> </a:t>
            </a:r>
            <a:r>
              <a:rPr lang="en-US" dirty="0" err="1" smtClean="0"/>
              <a:t>semua</a:t>
            </a:r>
            <a:r>
              <a:rPr lang="en-US" dirty="0" smtClean="0"/>
              <a:t> </a:t>
            </a:r>
            <a:r>
              <a:rPr lang="en-US" dirty="0" err="1" smtClean="0"/>
              <a:t>nol</a:t>
            </a:r>
            <a:r>
              <a:rPr lang="en-US" dirty="0" smtClean="0"/>
              <a:t> </a:t>
            </a:r>
            <a:r>
              <a:rPr lang="en-US" dirty="0" err="1" smtClean="0"/>
              <a:t>maka</a:t>
            </a:r>
            <a:r>
              <a:rPr lang="en-US" dirty="0" smtClean="0"/>
              <a:t>:</a:t>
            </a:r>
          </a:p>
          <a:p>
            <a:endParaRPr lang="en-US" dirty="0"/>
          </a:p>
          <a:p>
            <a:endParaRPr lang="en-US" dirty="0" smtClean="0"/>
          </a:p>
          <a:p>
            <a:endParaRPr lang="en-US" dirty="0"/>
          </a:p>
          <a:p>
            <a:endParaRPr lang="en-US" dirty="0" smtClean="0"/>
          </a:p>
          <a:p>
            <a:r>
              <a:rPr lang="en-US" dirty="0" err="1" smtClean="0"/>
              <a:t>kemudian</a:t>
            </a:r>
            <a:r>
              <a:rPr lang="en-US" dirty="0" smtClean="0"/>
              <a:t> </a:t>
            </a:r>
            <a:r>
              <a:rPr lang="en-US" dirty="0" err="1" smtClean="0"/>
              <a:t>setelah</a:t>
            </a:r>
            <a:r>
              <a:rPr lang="en-US" dirty="0" smtClean="0"/>
              <a:t> </a:t>
            </a:r>
            <a:r>
              <a:rPr lang="en-US" dirty="0" err="1" smtClean="0"/>
              <a:t>substitusi</a:t>
            </a:r>
            <a:r>
              <a:rPr lang="en-US" dirty="0" smtClean="0"/>
              <a:t> </a:t>
            </a:r>
            <a:r>
              <a:rPr lang="en-US" dirty="0" err="1" smtClean="0"/>
              <a:t>empat</a:t>
            </a:r>
            <a:r>
              <a:rPr lang="en-US" dirty="0" smtClean="0"/>
              <a:t> binary ‘0’, </a:t>
            </a:r>
            <a:r>
              <a:rPr lang="en-US" dirty="0" err="1" smtClean="0"/>
              <a:t>mengikuti</a:t>
            </a:r>
            <a:r>
              <a:rPr lang="en-US" dirty="0" smtClean="0"/>
              <a:t> </a:t>
            </a:r>
            <a:r>
              <a:rPr lang="en-US" dirty="0" err="1" smtClean="0"/>
              <a:t>aturan</a:t>
            </a:r>
            <a:r>
              <a:rPr lang="en-US" dirty="0" smtClean="0"/>
              <a:t> Bipolar-AMI </a:t>
            </a:r>
            <a:r>
              <a:rPr lang="en-US" dirty="0" err="1" smtClean="0"/>
              <a:t>kembali</a:t>
            </a:r>
            <a:r>
              <a:rPr lang="en-US" dirty="0" smtClean="0"/>
              <a:t>.</a:t>
            </a:r>
          </a:p>
          <a:p>
            <a:r>
              <a:rPr lang="en-US" dirty="0" err="1" smtClean="0"/>
              <a:t>Contoh</a:t>
            </a:r>
            <a:r>
              <a:rPr lang="en-US" dirty="0" smtClean="0"/>
              <a:t>:</a:t>
            </a:r>
          </a:p>
          <a:p>
            <a:pPr marL="114300" indent="0">
              <a:buNone/>
            </a:pPr>
            <a:endParaRPr lang="en-US" dirty="0"/>
          </a:p>
        </p:txBody>
      </p:sp>
      <p:sp>
        <p:nvSpPr>
          <p:cNvPr id="4" name="Date Placeholder 3"/>
          <p:cNvSpPr>
            <a:spLocks noGrp="1"/>
          </p:cNvSpPr>
          <p:nvPr>
            <p:ph type="dt" sz="half" idx="10"/>
          </p:nvPr>
        </p:nvSpPr>
        <p:spPr/>
        <p:txBody>
          <a:bodyPr/>
          <a:lstStyle/>
          <a:p>
            <a:fld id="{81968758-F005-41E3-B378-8F70D913172B}"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73</a:t>
            </a:fld>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2313" y="2132856"/>
            <a:ext cx="7560840" cy="145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2314" y="4797152"/>
            <a:ext cx="7552751"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157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482" y="274638"/>
            <a:ext cx="8551718" cy="706090"/>
          </a:xfrm>
        </p:spPr>
        <p:txBody>
          <a:bodyPr/>
          <a:lstStyle/>
          <a:p>
            <a:r>
              <a:rPr lang="en-US" dirty="0" smtClean="0">
                <a:solidFill>
                  <a:srgbClr val="0070C0"/>
                </a:solidFill>
              </a:rPr>
              <a:t>2. </a:t>
            </a:r>
            <a:r>
              <a:rPr lang="en-US" dirty="0">
                <a:solidFill>
                  <a:srgbClr val="0070C0"/>
                </a:solidFill>
              </a:rPr>
              <a:t>Data </a:t>
            </a:r>
            <a:r>
              <a:rPr lang="en-US" dirty="0" err="1" smtClean="0">
                <a:solidFill>
                  <a:srgbClr val="0070C0"/>
                </a:solidFill>
              </a:rPr>
              <a:t>Digital,Sinyal</a:t>
            </a:r>
            <a:r>
              <a:rPr lang="en-US" dirty="0" smtClean="0">
                <a:solidFill>
                  <a:srgbClr val="0070C0"/>
                </a:solidFill>
              </a:rPr>
              <a:t> Analog</a:t>
            </a:r>
            <a:endParaRPr lang="en-US" dirty="0">
              <a:solidFill>
                <a:srgbClr val="0070C0"/>
              </a:solidFill>
            </a:endParaRPr>
          </a:p>
        </p:txBody>
      </p:sp>
      <p:sp>
        <p:nvSpPr>
          <p:cNvPr id="3" name="Content Placeholder 2"/>
          <p:cNvSpPr>
            <a:spLocks noGrp="1"/>
          </p:cNvSpPr>
          <p:nvPr>
            <p:ph idx="1"/>
          </p:nvPr>
        </p:nvSpPr>
        <p:spPr>
          <a:xfrm>
            <a:off x="384464" y="1124744"/>
            <a:ext cx="5495512" cy="5328592"/>
          </a:xfrm>
        </p:spPr>
        <p:txBody>
          <a:bodyPr>
            <a:normAutofit lnSpcReduction="10000"/>
          </a:bodyPr>
          <a:lstStyle/>
          <a:p>
            <a:pPr algn="just"/>
            <a:r>
              <a:rPr lang="en-US" dirty="0" err="1"/>
              <a:t>Jaringan</a:t>
            </a:r>
            <a:r>
              <a:rPr lang="en-US" dirty="0"/>
              <a:t> </a:t>
            </a:r>
            <a:r>
              <a:rPr lang="en-US" dirty="0" err="1"/>
              <a:t>Telepon</a:t>
            </a:r>
            <a:r>
              <a:rPr lang="en-US" dirty="0"/>
              <a:t> </a:t>
            </a:r>
            <a:r>
              <a:rPr lang="en-US" dirty="0" err="1"/>
              <a:t>Umum</a:t>
            </a:r>
            <a:endParaRPr lang="en-US" dirty="0"/>
          </a:p>
          <a:p>
            <a:pPr algn="just"/>
            <a:r>
              <a:rPr lang="en-US" dirty="0"/>
              <a:t>300Hz </a:t>
            </a:r>
            <a:r>
              <a:rPr lang="en-US" dirty="0" err="1"/>
              <a:t>sampai</a:t>
            </a:r>
            <a:r>
              <a:rPr lang="en-US" dirty="0"/>
              <a:t> 3400Hz </a:t>
            </a:r>
            <a:r>
              <a:rPr lang="en-US" dirty="0" err="1"/>
              <a:t>Menggunakan</a:t>
            </a:r>
            <a:r>
              <a:rPr lang="en-US" dirty="0"/>
              <a:t> modem (modulator-demodulator)</a:t>
            </a:r>
          </a:p>
          <a:p>
            <a:pPr marL="571500" indent="-457200" algn="just">
              <a:buFont typeface="+mj-lt"/>
              <a:buAutoNum type="arabicPeriod"/>
            </a:pPr>
            <a:r>
              <a:rPr lang="en-US" b="1" dirty="0">
                <a:solidFill>
                  <a:schemeClr val="tx1">
                    <a:lumMod val="75000"/>
                    <a:lumOff val="25000"/>
                  </a:schemeClr>
                </a:solidFill>
              </a:rPr>
              <a:t>Amplitude shift keying (</a:t>
            </a:r>
            <a:r>
              <a:rPr lang="en-US" b="1" dirty="0" smtClean="0">
                <a:solidFill>
                  <a:schemeClr val="tx1">
                    <a:lumMod val="75000"/>
                    <a:lumOff val="25000"/>
                  </a:schemeClr>
                </a:solidFill>
              </a:rPr>
              <a:t>ASK)</a:t>
            </a:r>
          </a:p>
          <a:p>
            <a:pPr marL="114300" indent="0" algn="just">
              <a:buNone/>
            </a:pPr>
            <a:r>
              <a:rPr lang="en-US" dirty="0"/>
              <a:t>	</a:t>
            </a:r>
            <a:endParaRPr lang="en-US" dirty="0" smtClean="0"/>
          </a:p>
          <a:p>
            <a:pPr marL="114300" indent="0" algn="just">
              <a:buNone/>
            </a:pPr>
            <a:r>
              <a:rPr lang="en-US" dirty="0" smtClean="0"/>
              <a:t> </a:t>
            </a:r>
          </a:p>
          <a:p>
            <a:pPr marL="571500" indent="-457200" algn="just">
              <a:buFont typeface="+mj-lt"/>
              <a:buAutoNum type="arabicPeriod" startAt="2"/>
            </a:pPr>
            <a:r>
              <a:rPr lang="en-US" b="1" dirty="0" smtClean="0">
                <a:solidFill>
                  <a:schemeClr val="tx1">
                    <a:lumMod val="75000"/>
                    <a:lumOff val="25000"/>
                  </a:schemeClr>
                </a:solidFill>
              </a:rPr>
              <a:t>Frequency </a:t>
            </a:r>
            <a:r>
              <a:rPr lang="en-US" b="1" dirty="0">
                <a:solidFill>
                  <a:schemeClr val="tx1">
                    <a:lumMod val="75000"/>
                    <a:lumOff val="25000"/>
                  </a:schemeClr>
                </a:solidFill>
              </a:rPr>
              <a:t>shift keying (FSK</a:t>
            </a:r>
            <a:r>
              <a:rPr lang="en-US" b="1" dirty="0" smtClean="0">
                <a:solidFill>
                  <a:schemeClr val="tx1">
                    <a:lumMod val="75000"/>
                    <a:lumOff val="25000"/>
                  </a:schemeClr>
                </a:solidFill>
              </a:rPr>
              <a:t>)</a:t>
            </a:r>
          </a:p>
          <a:p>
            <a:pPr marL="114300" indent="0" algn="just">
              <a:buNone/>
            </a:pPr>
            <a:endParaRPr lang="en-US" dirty="0"/>
          </a:p>
          <a:p>
            <a:pPr marL="114300" indent="0" algn="just">
              <a:buNone/>
            </a:pPr>
            <a:r>
              <a:rPr lang="en-US" dirty="0" smtClean="0"/>
              <a:t> </a:t>
            </a:r>
          </a:p>
          <a:p>
            <a:pPr marL="571500" indent="-457200" algn="just">
              <a:buFont typeface="+mj-lt"/>
              <a:buAutoNum type="arabicPeriod" startAt="3"/>
            </a:pPr>
            <a:r>
              <a:rPr lang="en-US" b="1" dirty="0" smtClean="0">
                <a:solidFill>
                  <a:schemeClr val="tx1">
                    <a:lumMod val="75000"/>
                    <a:lumOff val="25000"/>
                  </a:schemeClr>
                </a:solidFill>
              </a:rPr>
              <a:t>Phase </a:t>
            </a:r>
            <a:r>
              <a:rPr lang="en-US" b="1" dirty="0">
                <a:solidFill>
                  <a:schemeClr val="tx1">
                    <a:lumMod val="75000"/>
                    <a:lumOff val="25000"/>
                  </a:schemeClr>
                </a:solidFill>
              </a:rPr>
              <a:t>shift keying (PK)</a:t>
            </a:r>
          </a:p>
        </p:txBody>
      </p:sp>
      <p:sp>
        <p:nvSpPr>
          <p:cNvPr id="4" name="Date Placeholder 3"/>
          <p:cNvSpPr>
            <a:spLocks noGrp="1"/>
          </p:cNvSpPr>
          <p:nvPr>
            <p:ph type="dt" sz="half" idx="10"/>
          </p:nvPr>
        </p:nvSpPr>
        <p:spPr/>
        <p:txBody>
          <a:bodyPr/>
          <a:lstStyle/>
          <a:p>
            <a:fld id="{247D9075-62F9-4398-B2CD-016FF16D683D}"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74</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1248503"/>
            <a:ext cx="47593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788" y="3196879"/>
            <a:ext cx="3356793" cy="84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788" y="4588311"/>
            <a:ext cx="2993132" cy="818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774" y="5920520"/>
            <a:ext cx="3063676" cy="87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7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5" y="305810"/>
            <a:ext cx="7620000" cy="706090"/>
          </a:xfrm>
        </p:spPr>
        <p:txBody>
          <a:bodyPr/>
          <a:lstStyle/>
          <a:p>
            <a:r>
              <a:rPr lang="en-US" dirty="0" smtClean="0">
                <a:solidFill>
                  <a:srgbClr val="0070C0"/>
                </a:solidFill>
              </a:rPr>
              <a:t>3. Data Analog, </a:t>
            </a:r>
            <a:r>
              <a:rPr lang="en-US" dirty="0" err="1" smtClean="0">
                <a:solidFill>
                  <a:srgbClr val="0070C0"/>
                </a:solidFill>
              </a:rPr>
              <a:t>sinyal</a:t>
            </a:r>
            <a:r>
              <a:rPr lang="en-US" dirty="0" smtClean="0">
                <a:solidFill>
                  <a:srgbClr val="0070C0"/>
                </a:solidFill>
              </a:rPr>
              <a:t> Digital</a:t>
            </a:r>
            <a:endParaRPr lang="en-US" dirty="0">
              <a:solidFill>
                <a:srgbClr val="0070C0"/>
              </a:solidFill>
            </a:endParaRPr>
          </a:p>
        </p:txBody>
      </p:sp>
      <p:sp>
        <p:nvSpPr>
          <p:cNvPr id="3" name="Content Placeholder 2"/>
          <p:cNvSpPr>
            <a:spLocks noGrp="1"/>
          </p:cNvSpPr>
          <p:nvPr>
            <p:ph idx="1"/>
          </p:nvPr>
        </p:nvSpPr>
        <p:spPr>
          <a:xfrm>
            <a:off x="737755" y="1124744"/>
            <a:ext cx="11087100" cy="5276056"/>
          </a:xfrm>
        </p:spPr>
        <p:txBody>
          <a:bodyPr>
            <a:normAutofit lnSpcReduction="10000"/>
          </a:bodyPr>
          <a:lstStyle/>
          <a:p>
            <a:pPr algn="just"/>
            <a:r>
              <a:rPr lang="en-US" dirty="0" err="1" smtClean="0"/>
              <a:t>Teknik</a:t>
            </a:r>
            <a:r>
              <a:rPr lang="en-US" dirty="0" smtClean="0"/>
              <a:t> yang </a:t>
            </a:r>
            <a:r>
              <a:rPr lang="en-US" dirty="0" err="1" smtClean="0"/>
              <a:t>digunakan</a:t>
            </a:r>
            <a:r>
              <a:rPr lang="en-US" dirty="0" smtClean="0"/>
              <a:t> </a:t>
            </a:r>
            <a:r>
              <a:rPr lang="en-US" dirty="0" err="1" smtClean="0"/>
              <a:t>adalah</a:t>
            </a:r>
            <a:r>
              <a:rPr lang="en-US" dirty="0" smtClean="0"/>
              <a:t> Pulse Code Modulation (PCM) </a:t>
            </a:r>
            <a:r>
              <a:rPr lang="en-US" dirty="0" err="1" smtClean="0"/>
              <a:t>dan</a:t>
            </a:r>
            <a:r>
              <a:rPr lang="en-US" dirty="0" smtClean="0"/>
              <a:t> Delta Modulation (DM)</a:t>
            </a:r>
          </a:p>
          <a:p>
            <a:pPr marL="571500" indent="-457200" algn="just">
              <a:buAutoNum type="arabicPeriod"/>
            </a:pPr>
            <a:r>
              <a:rPr lang="en-US" b="1" dirty="0" smtClean="0"/>
              <a:t>Pulse Code Modulation</a:t>
            </a:r>
          </a:p>
          <a:p>
            <a:pPr algn="just"/>
            <a:r>
              <a:rPr lang="en-US" dirty="0" err="1" smtClean="0"/>
              <a:t>Teknik</a:t>
            </a:r>
            <a:r>
              <a:rPr lang="en-US" dirty="0" smtClean="0"/>
              <a:t> yang </a:t>
            </a:r>
            <a:r>
              <a:rPr lang="en-US" dirty="0" err="1" smtClean="0"/>
              <a:t>menggunakan</a:t>
            </a:r>
            <a:r>
              <a:rPr lang="en-US" dirty="0" smtClean="0"/>
              <a:t> </a:t>
            </a:r>
            <a:r>
              <a:rPr lang="en-US" dirty="0" err="1" smtClean="0"/>
              <a:t>frekuensi</a:t>
            </a:r>
            <a:r>
              <a:rPr lang="en-US" dirty="0" smtClean="0"/>
              <a:t> sampling yang </a:t>
            </a:r>
            <a:r>
              <a:rPr lang="en-US" dirty="0" err="1" smtClean="0"/>
              <a:t>harus</a:t>
            </a:r>
            <a:r>
              <a:rPr lang="en-US" dirty="0" smtClean="0"/>
              <a:t> </a:t>
            </a:r>
            <a:r>
              <a:rPr lang="en-US" dirty="0" err="1" smtClean="0"/>
              <a:t>lebih</a:t>
            </a:r>
            <a:r>
              <a:rPr lang="en-US" dirty="0" smtClean="0"/>
              <a:t> </a:t>
            </a:r>
            <a:r>
              <a:rPr lang="en-US" dirty="0" err="1" smtClean="0"/>
              <a:t>besar</a:t>
            </a:r>
            <a:r>
              <a:rPr lang="en-US" dirty="0" smtClean="0"/>
              <a:t> </a:t>
            </a:r>
            <a:r>
              <a:rPr lang="en-US" dirty="0" err="1" smtClean="0"/>
              <a:t>atau</a:t>
            </a:r>
            <a:r>
              <a:rPr lang="en-US" dirty="0" smtClean="0"/>
              <a:t> </a:t>
            </a:r>
            <a:r>
              <a:rPr lang="en-US" dirty="0" err="1" smtClean="0"/>
              <a:t>sama</a:t>
            </a:r>
            <a:r>
              <a:rPr lang="en-US" dirty="0" smtClean="0"/>
              <a:t> </a:t>
            </a:r>
            <a:r>
              <a:rPr lang="en-US" dirty="0" err="1" smtClean="0"/>
              <a:t>dengan</a:t>
            </a:r>
            <a:r>
              <a:rPr lang="en-US" dirty="0" smtClean="0"/>
              <a:t> </a:t>
            </a:r>
            <a:r>
              <a:rPr lang="en-US" dirty="0" err="1" smtClean="0"/>
              <a:t>dua</a:t>
            </a:r>
            <a:r>
              <a:rPr lang="en-US" dirty="0" smtClean="0"/>
              <a:t> kali </a:t>
            </a:r>
            <a:r>
              <a:rPr lang="en-US" dirty="0" err="1" smtClean="0"/>
              <a:t>frekuensi</a:t>
            </a:r>
            <a:r>
              <a:rPr lang="en-US" dirty="0" smtClean="0"/>
              <a:t> </a:t>
            </a:r>
            <a:r>
              <a:rPr lang="en-US" dirty="0" err="1" smtClean="0"/>
              <a:t>tertinggi</a:t>
            </a:r>
            <a:r>
              <a:rPr lang="en-US" dirty="0" smtClean="0"/>
              <a:t> </a:t>
            </a:r>
            <a:r>
              <a:rPr lang="en-US" dirty="0" err="1" smtClean="0"/>
              <a:t>sinyal</a:t>
            </a:r>
            <a:endParaRPr lang="en-US" dirty="0" smtClean="0"/>
          </a:p>
          <a:p>
            <a:pPr algn="just"/>
            <a:r>
              <a:rPr lang="en-US" dirty="0" err="1" smtClean="0"/>
              <a:t>Jika</a:t>
            </a:r>
            <a:r>
              <a:rPr lang="en-US" dirty="0" smtClean="0"/>
              <a:t> </a:t>
            </a:r>
            <a:r>
              <a:rPr lang="en-US" dirty="0" err="1" smtClean="0"/>
              <a:t>frekuensi</a:t>
            </a:r>
            <a:r>
              <a:rPr lang="en-US" dirty="0" smtClean="0"/>
              <a:t> sampling </a:t>
            </a:r>
            <a:r>
              <a:rPr lang="en-US" dirty="0" err="1" smtClean="0"/>
              <a:t>lebih</a:t>
            </a:r>
            <a:r>
              <a:rPr lang="en-US" dirty="0" smtClean="0"/>
              <a:t> </a:t>
            </a:r>
            <a:r>
              <a:rPr lang="en-US" dirty="0" err="1" smtClean="0"/>
              <a:t>besar</a:t>
            </a:r>
            <a:r>
              <a:rPr lang="en-US" dirty="0" smtClean="0"/>
              <a:t> </a:t>
            </a:r>
            <a:r>
              <a:rPr lang="en-US" dirty="0" err="1" smtClean="0"/>
              <a:t>maka</a:t>
            </a:r>
            <a:r>
              <a:rPr lang="en-US" dirty="0" smtClean="0"/>
              <a:t> </a:t>
            </a:r>
            <a:r>
              <a:rPr lang="en-US" dirty="0" err="1" smtClean="0"/>
              <a:t>dinyatakan</a:t>
            </a:r>
            <a:r>
              <a:rPr lang="en-US" dirty="0" smtClean="0"/>
              <a:t> </a:t>
            </a:r>
            <a:r>
              <a:rPr lang="en-US" dirty="0" err="1" smtClean="0"/>
              <a:t>dengan</a:t>
            </a:r>
            <a:r>
              <a:rPr lang="en-US" dirty="0" smtClean="0"/>
              <a:t> </a:t>
            </a:r>
            <a:r>
              <a:rPr lang="en-US" dirty="0" err="1" smtClean="0"/>
              <a:t>biner</a:t>
            </a:r>
            <a:r>
              <a:rPr lang="en-US" dirty="0" smtClean="0"/>
              <a:t> ‘1’ </a:t>
            </a:r>
            <a:r>
              <a:rPr lang="en-US" dirty="0" err="1" smtClean="0"/>
              <a:t>dan</a:t>
            </a:r>
            <a:r>
              <a:rPr lang="en-US" dirty="0" smtClean="0"/>
              <a:t> </a:t>
            </a:r>
            <a:r>
              <a:rPr lang="en-US" dirty="0" err="1" smtClean="0"/>
              <a:t>sebaliknya</a:t>
            </a:r>
            <a:r>
              <a:rPr lang="en-US" dirty="0" smtClean="0"/>
              <a:t>.</a:t>
            </a:r>
          </a:p>
          <a:p>
            <a:pPr marL="571500" indent="-457200" algn="just">
              <a:buFont typeface="+mj-lt"/>
              <a:buAutoNum type="arabicPeriod" startAt="2"/>
            </a:pPr>
            <a:r>
              <a:rPr lang="en-US" b="1" dirty="0" smtClean="0"/>
              <a:t>Delta Modulation (DM)</a:t>
            </a:r>
          </a:p>
          <a:p>
            <a:pPr algn="just"/>
            <a:r>
              <a:rPr lang="en-US" dirty="0" smtClean="0"/>
              <a:t>Proses </a:t>
            </a:r>
            <a:r>
              <a:rPr lang="en-US" dirty="0" err="1" smtClean="0"/>
              <a:t>dimana</a:t>
            </a:r>
            <a:r>
              <a:rPr lang="en-US" dirty="0" smtClean="0"/>
              <a:t> </a:t>
            </a:r>
            <a:r>
              <a:rPr lang="en-US" dirty="0" err="1" smtClean="0"/>
              <a:t>suatu</a:t>
            </a:r>
            <a:r>
              <a:rPr lang="en-US" dirty="0" smtClean="0"/>
              <a:t> input analog </a:t>
            </a:r>
            <a:r>
              <a:rPr lang="en-US" dirty="0" err="1" smtClean="0"/>
              <a:t>didekati</a:t>
            </a:r>
            <a:r>
              <a:rPr lang="en-US" dirty="0" smtClean="0"/>
              <a:t> </a:t>
            </a:r>
            <a:r>
              <a:rPr lang="en-US" dirty="0" err="1" smtClean="0"/>
              <a:t>dengan</a:t>
            </a:r>
            <a:r>
              <a:rPr lang="en-US" dirty="0" smtClean="0"/>
              <a:t> </a:t>
            </a:r>
            <a:r>
              <a:rPr lang="en-US" dirty="0" err="1" smtClean="0"/>
              <a:t>suatu</a:t>
            </a:r>
            <a:r>
              <a:rPr lang="en-US" dirty="0" smtClean="0"/>
              <a:t> </a:t>
            </a:r>
            <a:r>
              <a:rPr lang="en-US" dirty="0" err="1" smtClean="0"/>
              <a:t>fungsi</a:t>
            </a:r>
            <a:r>
              <a:rPr lang="en-US" dirty="0" smtClean="0"/>
              <a:t> yang </a:t>
            </a:r>
            <a:r>
              <a:rPr lang="en-US" dirty="0" err="1" smtClean="0"/>
              <a:t>bergerak</a:t>
            </a:r>
            <a:r>
              <a:rPr lang="en-US" dirty="0" smtClean="0"/>
              <a:t> </a:t>
            </a:r>
            <a:r>
              <a:rPr lang="en-US" dirty="0" err="1" smtClean="0"/>
              <a:t>naik</a:t>
            </a:r>
            <a:r>
              <a:rPr lang="en-US" dirty="0" smtClean="0"/>
              <a:t> </a:t>
            </a:r>
            <a:r>
              <a:rPr lang="en-US" dirty="0" err="1" smtClean="0"/>
              <a:t>atau</a:t>
            </a:r>
            <a:r>
              <a:rPr lang="en-US" dirty="0" smtClean="0"/>
              <a:t> </a:t>
            </a:r>
            <a:r>
              <a:rPr lang="en-US" dirty="0" err="1" smtClean="0"/>
              <a:t>turun</a:t>
            </a:r>
            <a:r>
              <a:rPr lang="en-US" dirty="0" smtClean="0"/>
              <a:t> </a:t>
            </a:r>
            <a:r>
              <a:rPr lang="en-US" dirty="0" err="1" smtClean="0"/>
              <a:t>dengan</a:t>
            </a:r>
            <a:r>
              <a:rPr lang="en-US" dirty="0" smtClean="0"/>
              <a:t> </a:t>
            </a:r>
            <a:r>
              <a:rPr lang="en-US" dirty="0" err="1" smtClean="0"/>
              <a:t>satu</a:t>
            </a:r>
            <a:r>
              <a:rPr lang="en-US" dirty="0" smtClean="0"/>
              <a:t> level quantization </a:t>
            </a:r>
            <a:r>
              <a:rPr lang="en-US" dirty="0" err="1" smtClean="0"/>
              <a:t>pada</a:t>
            </a:r>
            <a:r>
              <a:rPr lang="en-US" dirty="0" smtClean="0"/>
              <a:t> </a:t>
            </a:r>
            <a:r>
              <a:rPr lang="en-US" dirty="0" err="1" smtClean="0"/>
              <a:t>setiap</a:t>
            </a:r>
            <a:r>
              <a:rPr lang="en-US" dirty="0" smtClean="0"/>
              <a:t> interval sampling </a:t>
            </a:r>
            <a:r>
              <a:rPr lang="en-US" dirty="0" err="1" smtClean="0"/>
              <a:t>dan</a:t>
            </a:r>
            <a:r>
              <a:rPr lang="en-US" dirty="0" smtClean="0"/>
              <a:t> </a:t>
            </a:r>
            <a:r>
              <a:rPr lang="en-US" dirty="0" err="1" smtClean="0"/>
              <a:t>outputnya</a:t>
            </a:r>
            <a:r>
              <a:rPr lang="en-US" dirty="0" smtClean="0"/>
              <a:t> </a:t>
            </a:r>
            <a:r>
              <a:rPr lang="en-US" dirty="0" err="1" smtClean="0"/>
              <a:t>diwakilkan</a:t>
            </a:r>
            <a:r>
              <a:rPr lang="en-US" dirty="0" smtClean="0"/>
              <a:t> </a:t>
            </a:r>
            <a:r>
              <a:rPr lang="en-US" dirty="0" err="1" smtClean="0"/>
              <a:t>sebagai</a:t>
            </a:r>
            <a:r>
              <a:rPr lang="en-US" dirty="0" smtClean="0"/>
              <a:t> bit </a:t>
            </a:r>
            <a:r>
              <a:rPr lang="en-US" dirty="0" err="1" smtClean="0"/>
              <a:t>biner</a:t>
            </a:r>
            <a:r>
              <a:rPr lang="en-US" dirty="0" smtClean="0"/>
              <a:t> </a:t>
            </a:r>
            <a:r>
              <a:rPr lang="en-US" dirty="0" err="1" smtClean="0"/>
              <a:t>tunggal</a:t>
            </a:r>
            <a:r>
              <a:rPr lang="en-US" dirty="0" smtClean="0"/>
              <a:t> </a:t>
            </a:r>
            <a:r>
              <a:rPr lang="en-US" dirty="0" err="1" smtClean="0"/>
              <a:t>untuk</a:t>
            </a:r>
            <a:r>
              <a:rPr lang="en-US" dirty="0" smtClean="0"/>
              <a:t> </a:t>
            </a:r>
            <a:r>
              <a:rPr lang="en-US" dirty="0" err="1" smtClean="0"/>
              <a:t>setiap</a:t>
            </a:r>
            <a:r>
              <a:rPr lang="en-US" dirty="0" smtClean="0"/>
              <a:t> </a:t>
            </a:r>
            <a:r>
              <a:rPr lang="en-US" dirty="0" err="1" smtClean="0"/>
              <a:t>sampel</a:t>
            </a:r>
            <a:r>
              <a:rPr lang="en-US" dirty="0" smtClean="0"/>
              <a:t>.</a:t>
            </a:r>
          </a:p>
          <a:p>
            <a:pPr algn="just"/>
            <a:endParaRPr lang="en-US" dirty="0"/>
          </a:p>
        </p:txBody>
      </p:sp>
      <p:sp>
        <p:nvSpPr>
          <p:cNvPr id="4" name="Date Placeholder 3"/>
          <p:cNvSpPr>
            <a:spLocks noGrp="1"/>
          </p:cNvSpPr>
          <p:nvPr>
            <p:ph type="dt" sz="half" idx="10"/>
          </p:nvPr>
        </p:nvSpPr>
        <p:spPr/>
        <p:txBody>
          <a:bodyPr/>
          <a:lstStyle/>
          <a:p>
            <a:fld id="{75E9E96B-EDC0-40DD-9C74-C0C0C338BEF2}"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75</a:t>
            </a:fld>
            <a:endParaRPr lang="en-US"/>
          </a:p>
        </p:txBody>
      </p:sp>
    </p:spTree>
    <p:extLst>
      <p:ext uri="{BB962C8B-B14F-4D97-AF65-F5344CB8AC3E}">
        <p14:creationId xmlns:p14="http://schemas.microsoft.com/office/powerpoint/2010/main" val="33963825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09" y="299517"/>
            <a:ext cx="7620000" cy="706090"/>
          </a:xfrm>
        </p:spPr>
        <p:txBody>
          <a:bodyPr/>
          <a:lstStyle/>
          <a:p>
            <a:r>
              <a:rPr lang="en-US" dirty="0" smtClean="0">
                <a:solidFill>
                  <a:srgbClr val="0070C0"/>
                </a:solidFill>
              </a:rPr>
              <a:t>3. Data Analog, </a:t>
            </a:r>
            <a:r>
              <a:rPr lang="en-US" dirty="0" err="1" smtClean="0">
                <a:solidFill>
                  <a:srgbClr val="0070C0"/>
                </a:solidFill>
              </a:rPr>
              <a:t>sinyal</a:t>
            </a:r>
            <a:r>
              <a:rPr lang="en-US" dirty="0" smtClean="0">
                <a:solidFill>
                  <a:srgbClr val="0070C0"/>
                </a:solidFill>
              </a:rPr>
              <a:t> Digital</a:t>
            </a:r>
            <a:endParaRPr lang="en-US" dirty="0">
              <a:solidFill>
                <a:srgbClr val="0070C0"/>
              </a:solidFill>
            </a:endParaRPr>
          </a:p>
        </p:txBody>
      </p:sp>
      <p:sp>
        <p:nvSpPr>
          <p:cNvPr id="3" name="Content Placeholder 2"/>
          <p:cNvSpPr>
            <a:spLocks noGrp="1"/>
          </p:cNvSpPr>
          <p:nvPr>
            <p:ph idx="1"/>
          </p:nvPr>
        </p:nvSpPr>
        <p:spPr>
          <a:xfrm>
            <a:off x="484909" y="1005607"/>
            <a:ext cx="7620000" cy="5276056"/>
          </a:xfrm>
        </p:spPr>
        <p:txBody>
          <a:bodyPr/>
          <a:lstStyle/>
          <a:p>
            <a:pPr marL="114300" indent="0" algn="just">
              <a:buNone/>
            </a:pPr>
            <a:r>
              <a:rPr lang="en-US" dirty="0" err="1" smtClean="0"/>
              <a:t>Contoh</a:t>
            </a:r>
            <a:r>
              <a:rPr lang="en-US" dirty="0" smtClean="0"/>
              <a:t> : Delta Modulation (DM)</a:t>
            </a:r>
          </a:p>
          <a:p>
            <a:pPr marL="114300" indent="0" algn="just">
              <a:buNone/>
            </a:pPr>
            <a:endParaRPr lang="en-US" dirty="0"/>
          </a:p>
        </p:txBody>
      </p:sp>
      <p:sp>
        <p:nvSpPr>
          <p:cNvPr id="4" name="Date Placeholder 3"/>
          <p:cNvSpPr>
            <a:spLocks noGrp="1"/>
          </p:cNvSpPr>
          <p:nvPr>
            <p:ph type="dt" sz="half" idx="10"/>
          </p:nvPr>
        </p:nvSpPr>
        <p:spPr/>
        <p:txBody>
          <a:bodyPr/>
          <a:lstStyle/>
          <a:p>
            <a:fld id="{2918C9D9-492A-4366-A900-CC3CE5939A76}"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76</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844824"/>
            <a:ext cx="7848872" cy="475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173732"/>
            <a:ext cx="10515600" cy="1325563"/>
          </a:xfrm>
        </p:spPr>
        <p:txBody>
          <a:bodyPr/>
          <a:lstStyle/>
          <a:p>
            <a:r>
              <a:rPr lang="en-US" dirty="0" smtClean="0"/>
              <a:t>4. Data </a:t>
            </a:r>
            <a:r>
              <a:rPr lang="en-US" dirty="0" err="1" smtClean="0"/>
              <a:t>Analog,Sinyal</a:t>
            </a:r>
            <a:r>
              <a:rPr lang="en-US" dirty="0" smtClean="0"/>
              <a:t> Analog</a:t>
            </a:r>
            <a:endParaRPr lang="en-US" dirty="0"/>
          </a:p>
        </p:txBody>
      </p:sp>
      <p:sp>
        <p:nvSpPr>
          <p:cNvPr id="3" name="Content Placeholder 2"/>
          <p:cNvSpPr>
            <a:spLocks noGrp="1"/>
          </p:cNvSpPr>
          <p:nvPr>
            <p:ph idx="1"/>
          </p:nvPr>
        </p:nvSpPr>
        <p:spPr>
          <a:xfrm>
            <a:off x="426027" y="1600200"/>
            <a:ext cx="5453949" cy="4800600"/>
          </a:xfrm>
        </p:spPr>
        <p:txBody>
          <a:bodyPr/>
          <a:lstStyle/>
          <a:p>
            <a:pPr algn="just"/>
            <a:r>
              <a:rPr lang="en-US" dirty="0" err="1" smtClean="0"/>
              <a:t>Kenapa</a:t>
            </a:r>
            <a:r>
              <a:rPr lang="en-US" dirty="0" smtClean="0"/>
              <a:t> </a:t>
            </a:r>
            <a:r>
              <a:rPr lang="en-US" dirty="0" err="1" smtClean="0"/>
              <a:t>perlu</a:t>
            </a:r>
            <a:r>
              <a:rPr lang="en-US" dirty="0" smtClean="0"/>
              <a:t> </a:t>
            </a:r>
            <a:r>
              <a:rPr lang="en-US" dirty="0" err="1" smtClean="0"/>
              <a:t>modulasi</a:t>
            </a:r>
            <a:r>
              <a:rPr lang="en-US" dirty="0" smtClean="0"/>
              <a:t> Data Analog :</a:t>
            </a:r>
          </a:p>
          <a:p>
            <a:pPr algn="just">
              <a:buFontTx/>
              <a:buChar char="-"/>
            </a:pPr>
            <a:r>
              <a:rPr lang="en-US" dirty="0" err="1" smtClean="0"/>
              <a:t>Frekuensi</a:t>
            </a:r>
            <a:r>
              <a:rPr lang="en-US" dirty="0" smtClean="0"/>
              <a:t> </a:t>
            </a:r>
            <a:r>
              <a:rPr lang="en-US" dirty="0" err="1" smtClean="0"/>
              <a:t>tinggi</a:t>
            </a:r>
            <a:r>
              <a:rPr lang="en-US" dirty="0" smtClean="0"/>
              <a:t> </a:t>
            </a:r>
            <a:r>
              <a:rPr lang="en-US" dirty="0" err="1" smtClean="0"/>
              <a:t>dapat</a:t>
            </a:r>
            <a:r>
              <a:rPr lang="en-US" dirty="0" smtClean="0"/>
              <a:t> </a:t>
            </a:r>
            <a:r>
              <a:rPr lang="en-US" dirty="0" err="1" smtClean="0"/>
              <a:t>memberikan</a:t>
            </a:r>
            <a:r>
              <a:rPr lang="en-US" dirty="0" smtClean="0"/>
              <a:t> </a:t>
            </a:r>
            <a:r>
              <a:rPr lang="en-US" dirty="0" err="1" smtClean="0"/>
              <a:t>trasmisi</a:t>
            </a:r>
            <a:r>
              <a:rPr lang="en-US" dirty="0" smtClean="0"/>
              <a:t> yang </a:t>
            </a:r>
            <a:r>
              <a:rPr lang="en-US" dirty="0" err="1" smtClean="0"/>
              <a:t>lebih</a:t>
            </a:r>
            <a:r>
              <a:rPr lang="en-US" dirty="0" smtClean="0"/>
              <a:t> </a:t>
            </a:r>
            <a:r>
              <a:rPr lang="en-US" dirty="0" err="1" smtClean="0"/>
              <a:t>efisien</a:t>
            </a:r>
            <a:endParaRPr lang="en-US" dirty="0" smtClean="0"/>
          </a:p>
          <a:p>
            <a:pPr algn="just">
              <a:buFontTx/>
              <a:buChar char="-"/>
            </a:pPr>
            <a:r>
              <a:rPr lang="en-US" dirty="0" err="1" smtClean="0"/>
              <a:t>Tipe</a:t>
            </a:r>
            <a:r>
              <a:rPr lang="en-US" dirty="0" smtClean="0"/>
              <a:t> </a:t>
            </a:r>
            <a:r>
              <a:rPr lang="en-US" dirty="0" err="1" smtClean="0"/>
              <a:t>ini</a:t>
            </a:r>
            <a:r>
              <a:rPr lang="en-US" dirty="0" smtClean="0"/>
              <a:t> </a:t>
            </a:r>
            <a:r>
              <a:rPr lang="en-US" dirty="0" err="1" smtClean="0"/>
              <a:t>terbagi</a:t>
            </a:r>
            <a:r>
              <a:rPr lang="en-US" dirty="0" smtClean="0"/>
              <a:t> </a:t>
            </a:r>
            <a:r>
              <a:rPr lang="en-US" dirty="0" err="1" smtClean="0"/>
              <a:t>atas</a:t>
            </a:r>
            <a:r>
              <a:rPr lang="en-US" dirty="0" smtClean="0"/>
              <a:t>:</a:t>
            </a:r>
          </a:p>
          <a:p>
            <a:pPr marL="571500" indent="-457200" algn="just">
              <a:buAutoNum type="arabicPeriod"/>
            </a:pPr>
            <a:r>
              <a:rPr lang="en-US" b="1" dirty="0" err="1" smtClean="0"/>
              <a:t>Amplitudo</a:t>
            </a:r>
            <a:endParaRPr lang="en-US" b="1" dirty="0" smtClean="0"/>
          </a:p>
          <a:p>
            <a:pPr marL="571500" indent="-457200" algn="just">
              <a:buAutoNum type="arabicPeriod"/>
            </a:pPr>
            <a:r>
              <a:rPr lang="en-US" b="1" dirty="0" smtClean="0"/>
              <a:t>Frequency</a:t>
            </a:r>
          </a:p>
          <a:p>
            <a:pPr marL="571500" indent="-457200" algn="just">
              <a:buAutoNum type="arabicPeriod"/>
            </a:pPr>
            <a:r>
              <a:rPr lang="en-US" b="1" dirty="0" smtClean="0"/>
              <a:t>Phase</a:t>
            </a:r>
            <a:endParaRPr lang="en-US" b="1" dirty="0"/>
          </a:p>
        </p:txBody>
      </p:sp>
      <p:sp>
        <p:nvSpPr>
          <p:cNvPr id="4" name="Date Placeholder 3"/>
          <p:cNvSpPr>
            <a:spLocks noGrp="1"/>
          </p:cNvSpPr>
          <p:nvPr>
            <p:ph type="dt" sz="half" idx="10"/>
          </p:nvPr>
        </p:nvSpPr>
        <p:spPr/>
        <p:txBody>
          <a:bodyPr/>
          <a:lstStyle/>
          <a:p>
            <a:fld id="{8ECE9370-24F6-4A10-A804-1F214ED9ED22}" type="datetime1">
              <a:rPr lang="en-US" smtClean="0"/>
              <a:t>2/26/2025</a:t>
            </a:fld>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77</a:t>
            </a:fld>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420615"/>
            <a:ext cx="3815953"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440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PENGKODEAN DATA / </a:t>
            </a:r>
            <a:r>
              <a:rPr lang="id-ID" i="1" dirty="0" smtClean="0"/>
              <a:t>DATA ENCODING</a:t>
            </a:r>
            <a:endParaRPr lang="id-ID" i="1" dirty="0"/>
          </a:p>
        </p:txBody>
      </p:sp>
      <p:sp>
        <p:nvSpPr>
          <p:cNvPr id="3" name="Content Placeholder 2"/>
          <p:cNvSpPr>
            <a:spLocks noGrp="1"/>
          </p:cNvSpPr>
          <p:nvPr>
            <p:ph idx="1"/>
          </p:nvPr>
        </p:nvSpPr>
        <p:spPr/>
        <p:txBody>
          <a:bodyPr/>
          <a:lstStyle/>
          <a:p>
            <a:r>
              <a:rPr lang="id-ID" dirty="0" smtClean="0"/>
              <a:t>Data yang dikirimkan antar perangkat harus dimengerti oleh pihak pengirim maupun penerima.</a:t>
            </a:r>
          </a:p>
          <a:p>
            <a:r>
              <a:rPr lang="id-ID" i="0" dirty="0" smtClean="0"/>
              <a:t>Oleh karena itu, data harus diubah bentuknya dalam bentuk khusus atau yang biasa disebut dengan SANDI dalam melakukan komunikasi data.</a:t>
            </a:r>
          </a:p>
          <a:p>
            <a:r>
              <a:rPr lang="id-ID" dirty="0" smtClean="0"/>
              <a:t>Coding adalah penggambaran dari satu set  simbol menjadi set simbol yang lain</a:t>
            </a:r>
          </a:p>
          <a:p>
            <a:r>
              <a:rPr lang="id-ID" i="0" dirty="0" smtClean="0"/>
              <a:t>Skema Pengkodean adalah memetakan secara sederhana mulai dari bit-bit data sampai menjadi elemen sinyal. </a:t>
            </a:r>
            <a:r>
              <a:rPr lang="id-ID" i="0" smtClean="0"/>
              <a:t>Teknik pengkodean yang paling sederhana adalah Pulse Code Modulation (PCM).</a:t>
            </a:r>
            <a:endParaRPr lang="id-ID" i="0" dirty="0" smtClean="0"/>
          </a:p>
          <a:p>
            <a:pPr lvl="1"/>
            <a:endParaRPr lang="id-ID" dirty="0"/>
          </a:p>
        </p:txBody>
      </p:sp>
    </p:spTree>
    <p:extLst>
      <p:ext uri="{BB962C8B-B14F-4D97-AF65-F5344CB8AC3E}">
        <p14:creationId xmlns:p14="http://schemas.microsoft.com/office/powerpoint/2010/main" val="41097197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SISTEM SANDI</a:t>
            </a:r>
            <a:endParaRPr lang="id-ID" dirty="0"/>
          </a:p>
        </p:txBody>
      </p:sp>
      <p:sp>
        <p:nvSpPr>
          <p:cNvPr id="3" name="Content Placeholder 2"/>
          <p:cNvSpPr>
            <a:spLocks noGrp="1"/>
          </p:cNvSpPr>
          <p:nvPr>
            <p:ph idx="1"/>
          </p:nvPr>
        </p:nvSpPr>
        <p:spPr>
          <a:xfrm>
            <a:off x="1371600" y="1990165"/>
            <a:ext cx="9601200" cy="3581400"/>
          </a:xfrm>
        </p:spPr>
        <p:txBody>
          <a:bodyPr>
            <a:normAutofit fontScale="92500" lnSpcReduction="20000"/>
          </a:bodyPr>
          <a:lstStyle/>
          <a:p>
            <a:pPr marL="457200" indent="-457200">
              <a:buFont typeface="+mj-lt"/>
              <a:buAutoNum type="arabicPeriod"/>
            </a:pPr>
            <a:r>
              <a:rPr lang="id-ID" dirty="0" smtClean="0"/>
              <a:t>ASCII (</a:t>
            </a:r>
            <a:r>
              <a:rPr lang="id-ID" i="1" dirty="0" smtClean="0"/>
              <a:t>American Standard Code for Information Interchange</a:t>
            </a:r>
            <a:r>
              <a:rPr lang="id-ID" dirty="0" smtClean="0"/>
              <a:t>)</a:t>
            </a:r>
          </a:p>
          <a:p>
            <a:pPr marL="987552" lvl="1" indent="-457200">
              <a:buAutoNum type="alphaLcPeriod"/>
            </a:pPr>
            <a:r>
              <a:rPr lang="id-ID" i="0" dirty="0" smtClean="0"/>
              <a:t>Paling banyak/umum digunakan</a:t>
            </a:r>
          </a:p>
          <a:p>
            <a:pPr marL="987552" lvl="1" indent="-457200">
              <a:buAutoNum type="alphaLcPeriod"/>
            </a:pPr>
            <a:r>
              <a:rPr lang="id-ID" i="0" dirty="0" smtClean="0"/>
              <a:t>Merupakan sandi 7 bit</a:t>
            </a:r>
          </a:p>
          <a:p>
            <a:pPr marL="987552" lvl="1" indent="-457200">
              <a:buAutoNum type="alphaLcPeriod"/>
            </a:pPr>
            <a:r>
              <a:rPr lang="id-ID" i="0" dirty="0" smtClean="0"/>
              <a:t>Terdapat 128 macam simbol </a:t>
            </a:r>
          </a:p>
          <a:p>
            <a:pPr marL="987552" lvl="1" indent="-457200">
              <a:buAutoNum type="alphaLcPeriod"/>
            </a:pPr>
            <a:r>
              <a:rPr lang="id-ID" i="0" dirty="0" smtClean="0"/>
              <a:t>Transmisi asinkron terdiri dari 10 atau 11 bit yaitu : 1 bit awal, 7 bit data, 1 bit paritas, 1 atau 2 bit akhir</a:t>
            </a:r>
          </a:p>
          <a:p>
            <a:pPr marL="987552" lvl="1" indent="-457200">
              <a:buAutoNum type="alphaLcPeriod"/>
            </a:pPr>
            <a:endParaRPr lang="id-ID" dirty="0" smtClean="0"/>
          </a:p>
          <a:p>
            <a:pPr marL="457200" indent="-457200">
              <a:buFont typeface="+mj-lt"/>
              <a:buAutoNum type="arabicPeriod"/>
            </a:pPr>
            <a:r>
              <a:rPr lang="id-ID" dirty="0" smtClean="0"/>
              <a:t>Sandi </a:t>
            </a:r>
            <a:r>
              <a:rPr lang="id-ID" i="1" dirty="0" smtClean="0"/>
              <a:t>Baudot Code </a:t>
            </a:r>
            <a:r>
              <a:rPr lang="id-ID" dirty="0" smtClean="0"/>
              <a:t>(CCITT Alfabet No 2 / Telex code)</a:t>
            </a:r>
          </a:p>
          <a:p>
            <a:pPr marL="987552" lvl="1" indent="-457200">
              <a:buAutoNum type="alphaLcPeriod"/>
            </a:pPr>
            <a:r>
              <a:rPr lang="id-ID" i="0" dirty="0" smtClean="0"/>
              <a:t>Terdiri dari 5 bit</a:t>
            </a:r>
          </a:p>
          <a:p>
            <a:pPr marL="987552" lvl="1" indent="-457200">
              <a:buAutoNum type="alphaLcPeriod"/>
            </a:pPr>
            <a:r>
              <a:rPr lang="id-ID" i="0" dirty="0" smtClean="0"/>
              <a:t>Terdapat 32 macam simbol </a:t>
            </a:r>
          </a:p>
          <a:p>
            <a:pPr marL="987552" lvl="1" indent="-457200">
              <a:buAutoNum type="alphaLcPeriod"/>
            </a:pPr>
            <a:r>
              <a:rPr lang="id-ID" i="0" dirty="0"/>
              <a:t>Transmisi asinkron terdiri </a:t>
            </a:r>
            <a:r>
              <a:rPr lang="id-ID" i="0" dirty="0" smtClean="0"/>
              <a:t>7 bit, yaitu 1 bit awal, 5 bit data dan 1 bit akhir</a:t>
            </a:r>
            <a:endParaRPr lang="id-ID" i="0" dirty="0"/>
          </a:p>
        </p:txBody>
      </p:sp>
    </p:spTree>
    <p:extLst>
      <p:ext uri="{BB962C8B-B14F-4D97-AF65-F5344CB8AC3E}">
        <p14:creationId xmlns:p14="http://schemas.microsoft.com/office/powerpoint/2010/main" val="632331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57400" y="1357298"/>
            <a:ext cx="8153400" cy="4838720"/>
          </a:xfrm>
        </p:spPr>
        <p:txBody>
          <a:bodyPr/>
          <a:lstStyle/>
          <a:p>
            <a:pPr>
              <a:buNone/>
            </a:pPr>
            <a:r>
              <a:rPr lang="it-IT" b="1" dirty="0" smtClean="0">
                <a:solidFill>
                  <a:srgbClr val="002060"/>
                </a:solidFill>
              </a:rPr>
              <a:t>Sumber data</a:t>
            </a:r>
            <a:r>
              <a:rPr lang="it-IT" b="1" dirty="0" smtClean="0">
                <a:solidFill>
                  <a:srgbClr val="00B0F0"/>
                </a:solidFill>
              </a:rPr>
              <a:t> </a:t>
            </a:r>
          </a:p>
          <a:p>
            <a:r>
              <a:rPr lang="pt-BR" dirty="0" smtClean="0"/>
              <a:t>Elemen yang bertugas mengirimkan informasi/data </a:t>
            </a:r>
          </a:p>
          <a:p>
            <a:pPr lvl="1"/>
            <a:r>
              <a:rPr lang="pt-BR" sz="2000" dirty="0"/>
              <a:t>Contoh: telepon, fax, terminal,dll</a:t>
            </a:r>
          </a:p>
          <a:p>
            <a:pPr lvl="0"/>
            <a:r>
              <a:rPr lang="pt-BR" dirty="0" smtClean="0"/>
              <a:t>Sumber Data dilengkapi oleh </a:t>
            </a:r>
            <a:r>
              <a:rPr lang="pt-BR" i="1" dirty="0" smtClean="0"/>
              <a:t>Transmitter</a:t>
            </a:r>
          </a:p>
          <a:p>
            <a:pPr lvl="1"/>
            <a:r>
              <a:rPr lang="en-US" dirty="0" smtClean="0"/>
              <a:t>Transmitter: </a:t>
            </a:r>
            <a:r>
              <a:rPr lang="en-US" dirty="0" err="1" smtClean="0"/>
              <a:t>mengubah</a:t>
            </a:r>
            <a:r>
              <a:rPr lang="en-US" dirty="0" smtClean="0"/>
              <a:t>/</a:t>
            </a:r>
            <a:r>
              <a:rPr lang="en-US" dirty="0" err="1" smtClean="0"/>
              <a:t>mengkodekan</a:t>
            </a:r>
            <a:r>
              <a:rPr lang="en-US" dirty="0" smtClean="0"/>
              <a:t> data </a:t>
            </a:r>
            <a:r>
              <a:rPr lang="en-US" dirty="0" err="1" smtClean="0"/>
              <a:t>yg</a:t>
            </a:r>
            <a:r>
              <a:rPr lang="en-US" dirty="0" smtClean="0"/>
              <a:t> </a:t>
            </a:r>
            <a:r>
              <a:rPr lang="en-US" dirty="0" err="1" smtClean="0"/>
              <a:t>akan</a:t>
            </a:r>
            <a:r>
              <a:rPr lang="en-US" dirty="0" smtClean="0"/>
              <a:t> </a:t>
            </a:r>
            <a:r>
              <a:rPr lang="en-US" dirty="0" err="1" smtClean="0"/>
              <a:t>dikirim</a:t>
            </a:r>
            <a:r>
              <a:rPr lang="en-US" dirty="0" smtClean="0"/>
              <a:t>. </a:t>
            </a:r>
          </a:p>
          <a:p>
            <a:pPr lvl="0"/>
            <a:r>
              <a:rPr lang="pt-BR" dirty="0" smtClean="0"/>
              <a:t>Output Transmitter pada Sumber Data: </a:t>
            </a:r>
          </a:p>
          <a:p>
            <a:pPr lvl="1"/>
            <a:r>
              <a:rPr lang="pt-BR" sz="2000" dirty="0"/>
              <a:t>pulsa listrik, gelombang elektromagnetik, pulsa digital</a:t>
            </a:r>
          </a:p>
          <a:p>
            <a:pPr lvl="1"/>
            <a:r>
              <a:rPr lang="pt-BR" sz="2000" dirty="0"/>
              <a:t>contoh Transmitter: modem</a:t>
            </a:r>
            <a:endParaRPr lang="en-US" sz="2000" dirty="0"/>
          </a:p>
          <a:p>
            <a:pPr lvl="1"/>
            <a:endParaRPr lang="en-US" sz="2000" dirty="0"/>
          </a:p>
          <a:p>
            <a:pPr lvl="1"/>
            <a:endParaRPr lang="it-IT" sz="2000" dirty="0"/>
          </a:p>
          <a:p>
            <a:endParaRPr lang="it-IT" dirty="0" smtClean="0"/>
          </a:p>
          <a:p>
            <a:endParaRPr lang="it-IT" dirty="0" smtClean="0"/>
          </a:p>
          <a:p>
            <a:endParaRPr lang="it-IT" dirty="0" smtClean="0"/>
          </a:p>
          <a:p>
            <a:pPr lvl="0">
              <a:buNone/>
            </a:pPr>
            <a:endParaRPr lang="en-US" dirty="0" smtClean="0"/>
          </a:p>
          <a:p>
            <a:endParaRPr lang="en-US" dirty="0"/>
          </a:p>
        </p:txBody>
      </p:sp>
    </p:spTree>
    <p:extLst>
      <p:ext uri="{BB962C8B-B14F-4D97-AF65-F5344CB8AC3E}">
        <p14:creationId xmlns:p14="http://schemas.microsoft.com/office/powerpoint/2010/main" val="4088215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SISTEM SANDI</a:t>
            </a:r>
            <a:endParaRPr lang="id-ID" dirty="0"/>
          </a:p>
        </p:txBody>
      </p:sp>
      <p:sp>
        <p:nvSpPr>
          <p:cNvPr id="3" name="Content Placeholder 2"/>
          <p:cNvSpPr>
            <a:spLocks noGrp="1"/>
          </p:cNvSpPr>
          <p:nvPr>
            <p:ph idx="1"/>
          </p:nvPr>
        </p:nvSpPr>
        <p:spPr>
          <a:xfrm>
            <a:off x="1371600" y="1990165"/>
            <a:ext cx="9601200" cy="4733364"/>
          </a:xfrm>
        </p:spPr>
        <p:txBody>
          <a:bodyPr>
            <a:normAutofit fontScale="92500" lnSpcReduction="20000"/>
          </a:bodyPr>
          <a:lstStyle/>
          <a:p>
            <a:pPr marL="457200" indent="-457200">
              <a:buAutoNum type="arabicPeriod" startAt="3"/>
            </a:pPr>
            <a:r>
              <a:rPr lang="id-ID" dirty="0" smtClean="0"/>
              <a:t>Sandi 4 atau 8</a:t>
            </a:r>
          </a:p>
          <a:p>
            <a:pPr marL="987552" lvl="1" indent="-457200">
              <a:buAutoNum type="alphaLcPeriod"/>
            </a:pPr>
            <a:r>
              <a:rPr lang="id-ID" i="0" dirty="0" smtClean="0"/>
              <a:t>Merupakan sandi dari IBM dengan kombinasi yang diperbolehkan adalah 4 buah “1”  dan 4 buah “0”</a:t>
            </a:r>
          </a:p>
          <a:p>
            <a:pPr marL="987552" lvl="1" indent="-457200">
              <a:buAutoNum type="alphaLcPeriod"/>
            </a:pPr>
            <a:r>
              <a:rPr lang="id-ID" i="0" dirty="0" smtClean="0"/>
              <a:t>Terdapat 70 karakter yang dapat diberi sandi</a:t>
            </a:r>
          </a:p>
          <a:p>
            <a:pPr marL="987552" lvl="1" indent="-457200">
              <a:buAutoNum type="alphaLcPeriod"/>
            </a:pPr>
            <a:r>
              <a:rPr lang="id-ID" i="0" dirty="0" smtClean="0"/>
              <a:t>Transmisi asinkron membutuhkan 10 bit, yaitu  1 bit awal, 8 bit data dan 1 bit akhir</a:t>
            </a:r>
          </a:p>
          <a:p>
            <a:pPr marL="457200" indent="-457200">
              <a:buAutoNum type="arabicPeriod" startAt="3"/>
            </a:pPr>
            <a:r>
              <a:rPr lang="id-ID" dirty="0" smtClean="0"/>
              <a:t>BCD (</a:t>
            </a:r>
            <a:r>
              <a:rPr lang="id-ID" i="1" dirty="0" smtClean="0"/>
              <a:t>Binary Code Decimal</a:t>
            </a:r>
            <a:r>
              <a:rPr lang="id-ID" dirty="0" smtClean="0"/>
              <a:t>)</a:t>
            </a:r>
          </a:p>
          <a:p>
            <a:pPr marL="987552" lvl="1" indent="-457200">
              <a:buAutoNum type="alphaLcPeriod"/>
            </a:pPr>
            <a:r>
              <a:rPr lang="id-ID" i="0" dirty="0" smtClean="0"/>
              <a:t>Sandi 6 bit</a:t>
            </a:r>
          </a:p>
          <a:p>
            <a:pPr marL="987552" lvl="1" indent="-457200">
              <a:buAutoNum type="alphaLcPeriod"/>
            </a:pPr>
            <a:r>
              <a:rPr lang="id-ID" i="0" dirty="0" smtClean="0"/>
              <a:t>Terdapat 64 kombinasi bit</a:t>
            </a:r>
          </a:p>
          <a:p>
            <a:pPr marL="987552" lvl="1" indent="-457200">
              <a:buAutoNum type="alphaLcPeriod"/>
            </a:pPr>
            <a:r>
              <a:rPr lang="id-ID" i="0" dirty="0" smtClean="0"/>
              <a:t>Transmisi asinkron membutuhkan 9 bit, yaitu 1 bit awal, 6 bit data	, 1 bit paritas dan 1 bit akhir</a:t>
            </a:r>
          </a:p>
          <a:p>
            <a:pPr marL="457200" indent="-457200">
              <a:buAutoNum type="arabicPeriod" startAt="3"/>
            </a:pPr>
            <a:r>
              <a:rPr lang="id-ID" dirty="0" smtClean="0"/>
              <a:t>EBCDIC (</a:t>
            </a:r>
            <a:r>
              <a:rPr lang="id-ID" i="1" dirty="0" smtClean="0"/>
              <a:t>Extended Binary Coded Decimal Interchange Code</a:t>
            </a:r>
            <a:r>
              <a:rPr lang="id-ID" dirty="0" smtClean="0"/>
              <a:t>)</a:t>
            </a:r>
          </a:p>
          <a:p>
            <a:pPr marL="987552" lvl="1" indent="-457200">
              <a:buAutoNum type="alphaLcPeriod"/>
            </a:pPr>
            <a:r>
              <a:rPr lang="id-ID" i="0" dirty="0" smtClean="0"/>
              <a:t>Sandi 8 bit untuk 256 karakter</a:t>
            </a:r>
          </a:p>
          <a:p>
            <a:pPr marL="987552" lvl="1" indent="-457200">
              <a:buAutoNum type="alphaLcPeriod"/>
            </a:pPr>
            <a:r>
              <a:rPr lang="id-ID" i="0" dirty="0" smtClean="0"/>
              <a:t>Transmisi asinkron membutuhkan 11 bit, yaitu 1 bit awal, 8 bit data, 1 bit paritas dan 1 bit akhir</a:t>
            </a:r>
          </a:p>
          <a:p>
            <a:pPr marL="530352" lvl="1" indent="0">
              <a:buNone/>
            </a:pPr>
            <a:endParaRPr lang="id-ID" dirty="0" smtClean="0"/>
          </a:p>
        </p:txBody>
      </p:sp>
    </p:spTree>
    <p:extLst>
      <p:ext uri="{BB962C8B-B14F-4D97-AF65-F5344CB8AC3E}">
        <p14:creationId xmlns:p14="http://schemas.microsoft.com/office/powerpoint/2010/main" val="11912916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PENGELOMPOKAN KARAKTER</a:t>
            </a:r>
            <a:endParaRPr lang="id-ID" dirty="0"/>
          </a:p>
        </p:txBody>
      </p:sp>
      <p:sp>
        <p:nvSpPr>
          <p:cNvPr id="3" name="Content Placeholder 2"/>
          <p:cNvSpPr>
            <a:spLocks noGrp="1"/>
          </p:cNvSpPr>
          <p:nvPr>
            <p:ph idx="1"/>
          </p:nvPr>
        </p:nvSpPr>
        <p:spPr/>
        <p:txBody>
          <a:bodyPr/>
          <a:lstStyle/>
          <a:p>
            <a:pPr marL="0" indent="0">
              <a:buNone/>
            </a:pPr>
            <a:r>
              <a:rPr lang="id-ID" dirty="0" smtClean="0"/>
              <a:t>Pada komunikasi data, informasi yang dipertukarkan terdiri dari 2 group, yaitu :</a:t>
            </a:r>
          </a:p>
          <a:p>
            <a:pPr marL="457200" indent="-457200">
              <a:buAutoNum type="arabicPeriod"/>
            </a:pPr>
            <a:r>
              <a:rPr lang="id-ID" dirty="0" smtClean="0"/>
              <a:t>Karakter data</a:t>
            </a:r>
          </a:p>
          <a:p>
            <a:pPr marL="457200" indent="-457200">
              <a:buAutoNum type="arabicPeriod"/>
            </a:pPr>
            <a:r>
              <a:rPr lang="id-ID" dirty="0" smtClean="0"/>
              <a:t>Karakter kendali </a:t>
            </a:r>
          </a:p>
          <a:p>
            <a:pPr marL="530352" lvl="1" indent="0">
              <a:buNone/>
            </a:pPr>
            <a:r>
              <a:rPr lang="id-ID" i="0" dirty="0" smtClean="0"/>
              <a:t>Digunakan untuk mengendalikan transmisi data, bentuk (format data), hubungan naluri data dan fungsi fisik terminal </a:t>
            </a:r>
            <a:endParaRPr lang="id-ID" i="0" dirty="0"/>
          </a:p>
        </p:txBody>
      </p:sp>
    </p:spTree>
    <p:extLst>
      <p:ext uri="{BB962C8B-B14F-4D97-AF65-F5344CB8AC3E}">
        <p14:creationId xmlns:p14="http://schemas.microsoft.com/office/powerpoint/2010/main" val="11185224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PENGELOMPOKAN KARAKTER KENDALI</a:t>
            </a:r>
            <a:endParaRPr lang="id-ID" dirty="0"/>
          </a:p>
        </p:txBody>
      </p:sp>
      <p:sp>
        <p:nvSpPr>
          <p:cNvPr id="3" name="Content Placeholder 2"/>
          <p:cNvSpPr>
            <a:spLocks noGrp="1"/>
          </p:cNvSpPr>
          <p:nvPr>
            <p:ph idx="1"/>
          </p:nvPr>
        </p:nvSpPr>
        <p:spPr>
          <a:xfrm>
            <a:off x="561109" y="1505460"/>
            <a:ext cx="10588336" cy="4370294"/>
          </a:xfrm>
        </p:spPr>
        <p:txBody>
          <a:bodyPr numCol="1">
            <a:normAutofit fontScale="92500" lnSpcReduction="20000"/>
          </a:bodyPr>
          <a:lstStyle/>
          <a:p>
            <a:pPr marL="457200" indent="-457200">
              <a:buFont typeface="+mj-lt"/>
              <a:buAutoNum type="arabicPeriod"/>
            </a:pPr>
            <a:r>
              <a:rPr lang="id-ID" b="1" dirty="0" smtClean="0"/>
              <a:t>TRANSMISI CONTROL</a:t>
            </a:r>
          </a:p>
          <a:p>
            <a:pPr marL="530352" lvl="1" indent="0">
              <a:buNone/>
            </a:pPr>
            <a:r>
              <a:rPr lang="id-ID" i="0" dirty="0" smtClean="0"/>
              <a:t>Berfungsi untuk mengendalikan data pada saluran. Transmisi control terdiri dari beberapa jenis, diantaranya :</a:t>
            </a:r>
          </a:p>
          <a:p>
            <a:pPr marL="987552" lvl="1" indent="-457200">
              <a:buFont typeface="+mj-lt"/>
              <a:buAutoNum type="alphaLcPeriod"/>
            </a:pPr>
            <a:r>
              <a:rPr lang="id-ID" b="1" i="0" dirty="0" smtClean="0"/>
              <a:t>SOH (</a:t>
            </a:r>
            <a:r>
              <a:rPr lang="id-ID" b="1" dirty="0" smtClean="0"/>
              <a:t>Start of Header</a:t>
            </a:r>
            <a:r>
              <a:rPr lang="id-ID" b="1" i="0" dirty="0" smtClean="0"/>
              <a:t>)</a:t>
            </a:r>
          </a:p>
          <a:p>
            <a:pPr marL="987552" lvl="2" indent="0">
              <a:buNone/>
            </a:pPr>
            <a:r>
              <a:rPr lang="id-ID" dirty="0" smtClean="0"/>
              <a:t>Digunakan sebagai karakter pertama yang menunjukkan bahwa karakter berikutnya adalah </a:t>
            </a:r>
            <a:r>
              <a:rPr lang="id-ID" i="1" dirty="0" smtClean="0"/>
              <a:t>header</a:t>
            </a:r>
          </a:p>
          <a:p>
            <a:pPr marL="987552" lvl="1" indent="-457200">
              <a:buFont typeface="+mj-lt"/>
              <a:buAutoNum type="alphaLcPeriod"/>
            </a:pPr>
            <a:r>
              <a:rPr lang="id-ID" b="1" i="0" dirty="0" smtClean="0"/>
              <a:t>STX (</a:t>
            </a:r>
            <a:r>
              <a:rPr lang="id-ID" b="1" dirty="0" smtClean="0"/>
              <a:t>Start of Text</a:t>
            </a:r>
            <a:r>
              <a:rPr lang="id-ID" b="1" i="0" dirty="0" smtClean="0"/>
              <a:t>)</a:t>
            </a:r>
          </a:p>
          <a:p>
            <a:pPr marL="987552" lvl="2" indent="0">
              <a:buNone/>
            </a:pPr>
            <a:r>
              <a:rPr lang="id-ID" dirty="0" smtClean="0"/>
              <a:t>Digunakan untuk mengakhiri </a:t>
            </a:r>
            <a:r>
              <a:rPr lang="id-ID" i="1" dirty="0" smtClean="0"/>
              <a:t>header</a:t>
            </a:r>
            <a:r>
              <a:rPr lang="id-ID" dirty="0" smtClean="0"/>
              <a:t> dan menunjukkan awal dari </a:t>
            </a:r>
            <a:r>
              <a:rPr lang="id-ID" i="1" dirty="0" smtClean="0"/>
              <a:t>text</a:t>
            </a:r>
            <a:r>
              <a:rPr lang="id-ID" dirty="0" smtClean="0"/>
              <a:t>/informasi</a:t>
            </a:r>
            <a:endParaRPr lang="id-ID" i="0" dirty="0" smtClean="0"/>
          </a:p>
          <a:p>
            <a:pPr marL="987552" lvl="1" indent="-457200">
              <a:buFont typeface="+mj-lt"/>
              <a:buAutoNum type="alphaLcPeriod"/>
            </a:pPr>
            <a:r>
              <a:rPr lang="id-ID" b="1" i="0" dirty="0" smtClean="0"/>
              <a:t>ETX (</a:t>
            </a:r>
            <a:r>
              <a:rPr lang="id-ID" b="1" dirty="0" smtClean="0"/>
              <a:t>End of Text</a:t>
            </a:r>
            <a:r>
              <a:rPr lang="id-ID" b="1" i="0" dirty="0" smtClean="0"/>
              <a:t>)</a:t>
            </a:r>
          </a:p>
          <a:p>
            <a:pPr marL="987552" lvl="2" indent="0">
              <a:buNone/>
            </a:pPr>
            <a:r>
              <a:rPr lang="id-ID" i="0" dirty="0" smtClean="0"/>
              <a:t>Digunakan untuk mengakhiri </a:t>
            </a:r>
            <a:r>
              <a:rPr lang="id-ID" i="1" dirty="0" smtClean="0"/>
              <a:t>text</a:t>
            </a:r>
          </a:p>
          <a:p>
            <a:pPr marL="987552" lvl="1" indent="-457200">
              <a:buFont typeface="+mj-lt"/>
              <a:buAutoNum type="alphaLcPeriod"/>
            </a:pPr>
            <a:r>
              <a:rPr lang="id-ID" b="1" i="0" dirty="0" smtClean="0"/>
              <a:t>EOT (</a:t>
            </a:r>
            <a:r>
              <a:rPr lang="id-ID" b="1" dirty="0" smtClean="0"/>
              <a:t>End of Transmision</a:t>
            </a:r>
            <a:r>
              <a:rPr lang="id-ID" b="1" i="0" dirty="0" smtClean="0"/>
              <a:t>)</a:t>
            </a:r>
          </a:p>
          <a:p>
            <a:pPr marL="987552" lvl="2" indent="0">
              <a:buNone/>
            </a:pPr>
            <a:r>
              <a:rPr lang="id-ID" dirty="0" smtClean="0"/>
              <a:t>Untuk menyatakan bahwa transmisi dari </a:t>
            </a:r>
            <a:r>
              <a:rPr lang="id-ID" i="1" dirty="0" smtClean="0"/>
              <a:t>text</a:t>
            </a:r>
            <a:r>
              <a:rPr lang="id-ID" dirty="0" smtClean="0"/>
              <a:t> baik satu atau lebih telah berakhir</a:t>
            </a:r>
            <a:endParaRPr lang="id-ID" i="0" dirty="0" smtClean="0"/>
          </a:p>
          <a:p>
            <a:pPr marL="987552" lvl="1" indent="-457200">
              <a:buFont typeface="+mj-lt"/>
              <a:buAutoNum type="alphaLcPeriod"/>
            </a:pPr>
            <a:r>
              <a:rPr lang="id-ID" b="1" i="0" dirty="0" smtClean="0"/>
              <a:t>ENQ (</a:t>
            </a:r>
            <a:r>
              <a:rPr lang="id-ID" b="1" dirty="0" smtClean="0"/>
              <a:t>Enquiry</a:t>
            </a:r>
            <a:r>
              <a:rPr lang="id-ID" b="1" i="0" dirty="0" smtClean="0"/>
              <a:t>)</a:t>
            </a:r>
          </a:p>
          <a:p>
            <a:pPr marL="987552" lvl="2" indent="0">
              <a:buNone/>
            </a:pPr>
            <a:r>
              <a:rPr lang="id-ID" dirty="0" smtClean="0"/>
              <a:t>Untuk meminta agar </a:t>
            </a:r>
            <a:r>
              <a:rPr lang="id-ID" i="1" dirty="0" smtClean="0"/>
              <a:t>remote station </a:t>
            </a:r>
            <a:r>
              <a:rPr lang="id-ID" dirty="0" smtClean="0"/>
              <a:t>memberi tanggapan</a:t>
            </a:r>
            <a:endParaRPr lang="id-ID" i="0" dirty="0" smtClean="0"/>
          </a:p>
        </p:txBody>
      </p:sp>
    </p:spTree>
    <p:extLst>
      <p:ext uri="{BB962C8B-B14F-4D97-AF65-F5344CB8AC3E}">
        <p14:creationId xmlns:p14="http://schemas.microsoft.com/office/powerpoint/2010/main" val="33725727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PENGELOMPOKAN KARAKTER KENDALI</a:t>
            </a:r>
            <a:endParaRPr lang="id-ID" dirty="0"/>
          </a:p>
        </p:txBody>
      </p:sp>
      <p:sp>
        <p:nvSpPr>
          <p:cNvPr id="3" name="Content Placeholder 2"/>
          <p:cNvSpPr>
            <a:spLocks noGrp="1"/>
          </p:cNvSpPr>
          <p:nvPr>
            <p:ph idx="1"/>
          </p:nvPr>
        </p:nvSpPr>
        <p:spPr>
          <a:xfrm>
            <a:off x="290945" y="1842246"/>
            <a:ext cx="11617037" cy="4760259"/>
          </a:xfrm>
        </p:spPr>
        <p:txBody>
          <a:bodyPr numCol="1">
            <a:normAutofit fontScale="92500" lnSpcReduction="10000"/>
          </a:bodyPr>
          <a:lstStyle/>
          <a:p>
            <a:pPr marL="457200" indent="-457200">
              <a:buFont typeface="+mj-lt"/>
              <a:buAutoNum type="arabicPeriod"/>
            </a:pPr>
            <a:r>
              <a:rPr lang="id-ID" b="1" dirty="0" smtClean="0"/>
              <a:t>TRANSMISI CONTROL</a:t>
            </a:r>
          </a:p>
          <a:p>
            <a:pPr marL="530352" lvl="1" indent="0">
              <a:buNone/>
            </a:pPr>
            <a:r>
              <a:rPr lang="id-ID" i="0" dirty="0" smtClean="0"/>
              <a:t>Berfungsi untuk mengendalikan data pada saluran. Transmisi control terdiri dari beberapa jenis, diantaranya :</a:t>
            </a:r>
          </a:p>
          <a:p>
            <a:pPr marL="987552" lvl="1" indent="-457200">
              <a:buAutoNum type="alphaLcPeriod" startAt="6"/>
            </a:pPr>
            <a:r>
              <a:rPr lang="id-ID" b="1" i="0" dirty="0" smtClean="0"/>
              <a:t>ACK (</a:t>
            </a:r>
            <a:r>
              <a:rPr lang="id-ID" b="1" dirty="0" smtClean="0"/>
              <a:t>Acknowledge</a:t>
            </a:r>
            <a:r>
              <a:rPr lang="id-ID" b="1" i="0" dirty="0" smtClean="0"/>
              <a:t>)</a:t>
            </a:r>
          </a:p>
          <a:p>
            <a:pPr marL="987552" lvl="2" indent="0">
              <a:buNone/>
            </a:pPr>
            <a:r>
              <a:rPr lang="id-ID" dirty="0" smtClean="0"/>
              <a:t>Berfungsi untuk memberi tanggapan positif kepada pengirim dari penerima</a:t>
            </a:r>
            <a:endParaRPr lang="id-ID" i="0" dirty="0" smtClean="0"/>
          </a:p>
          <a:p>
            <a:pPr marL="987552" lvl="1" indent="-457200">
              <a:buAutoNum type="alphaLcPeriod" startAt="6"/>
            </a:pPr>
            <a:r>
              <a:rPr lang="id-ID" b="1" i="0" dirty="0" smtClean="0"/>
              <a:t>NAK (</a:t>
            </a:r>
            <a:r>
              <a:rPr lang="id-ID" b="1" dirty="0" smtClean="0"/>
              <a:t>Negatif Acknowledge</a:t>
            </a:r>
            <a:r>
              <a:rPr lang="id-ID" b="1" i="0" dirty="0" smtClean="0"/>
              <a:t>)</a:t>
            </a:r>
          </a:p>
          <a:p>
            <a:pPr marL="987552" lvl="2" indent="0">
              <a:buNone/>
            </a:pPr>
            <a:r>
              <a:rPr lang="id-ID" dirty="0" smtClean="0"/>
              <a:t>Merupakan tanggapan negatif dari penerima ke pengirim</a:t>
            </a:r>
            <a:endParaRPr lang="id-ID" i="0" dirty="0" smtClean="0"/>
          </a:p>
          <a:p>
            <a:pPr marL="987552" lvl="1" indent="-457200">
              <a:buAutoNum type="alphaLcPeriod" startAt="6"/>
            </a:pPr>
            <a:r>
              <a:rPr lang="id-ID" b="1" i="0" dirty="0" smtClean="0"/>
              <a:t>SYN (</a:t>
            </a:r>
            <a:r>
              <a:rPr lang="id-ID" b="1" dirty="0" smtClean="0"/>
              <a:t>Synchronous</a:t>
            </a:r>
            <a:r>
              <a:rPr lang="id-ID" b="1" i="0" dirty="0" smtClean="0"/>
              <a:t>)</a:t>
            </a:r>
          </a:p>
          <a:p>
            <a:pPr marL="987552" lvl="2" indent="0">
              <a:buNone/>
            </a:pPr>
            <a:r>
              <a:rPr lang="id-ID" dirty="0" smtClean="0"/>
              <a:t>Digunakan untuk transmisi sinkron dalam menjaga atau memperoleh sinkronisasi antar peralatan terminal</a:t>
            </a:r>
            <a:endParaRPr lang="id-ID" i="0" dirty="0" smtClean="0"/>
          </a:p>
          <a:p>
            <a:pPr marL="987552" lvl="1" indent="-457200">
              <a:buAutoNum type="alphaLcPeriod" startAt="6"/>
            </a:pPr>
            <a:r>
              <a:rPr lang="id-ID" b="1" i="0" dirty="0" smtClean="0"/>
              <a:t>ETB (</a:t>
            </a:r>
            <a:r>
              <a:rPr lang="id-ID" b="1" dirty="0" smtClean="0"/>
              <a:t>End of Transmition Block</a:t>
            </a:r>
            <a:r>
              <a:rPr lang="id-ID" b="1" i="0" dirty="0" smtClean="0"/>
              <a:t>)</a:t>
            </a:r>
          </a:p>
          <a:p>
            <a:pPr marL="987552" lvl="2" indent="0">
              <a:buNone/>
            </a:pPr>
            <a:r>
              <a:rPr lang="id-ID" dirty="0" smtClean="0"/>
              <a:t>Digunakan untuk menyatakan akhir dari blok data yang ditransmisikan, bila data dipecah menjadi beberapa blok</a:t>
            </a:r>
            <a:endParaRPr lang="id-ID" i="0" dirty="0" smtClean="0"/>
          </a:p>
          <a:p>
            <a:pPr marL="987552" lvl="1" indent="-457200">
              <a:buAutoNum type="alphaLcPeriod" startAt="6"/>
            </a:pPr>
            <a:r>
              <a:rPr lang="id-ID" b="1" i="0" dirty="0" smtClean="0"/>
              <a:t>DLE (</a:t>
            </a:r>
            <a:r>
              <a:rPr lang="id-ID" b="1" dirty="0" smtClean="0"/>
              <a:t>Data Link Escape</a:t>
            </a:r>
            <a:r>
              <a:rPr lang="id-ID" b="1" i="0" dirty="0" smtClean="0"/>
              <a:t>)</a:t>
            </a:r>
          </a:p>
          <a:p>
            <a:pPr marL="987552" lvl="2" indent="0">
              <a:buNone/>
            </a:pPr>
            <a:r>
              <a:rPr lang="id-ID" dirty="0" smtClean="0"/>
              <a:t>Mengubah arti karakter berikutnya, digunakan untuk lebih mengendalikan transmisi data</a:t>
            </a:r>
            <a:endParaRPr lang="id-ID" i="0" dirty="0" smtClean="0"/>
          </a:p>
        </p:txBody>
      </p:sp>
    </p:spTree>
    <p:extLst>
      <p:ext uri="{BB962C8B-B14F-4D97-AF65-F5344CB8AC3E}">
        <p14:creationId xmlns:p14="http://schemas.microsoft.com/office/powerpoint/2010/main" val="5240993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id-ID" dirty="0" smtClean="0"/>
              <a:t>PENGELOMPOKAN KARAKTER KENDALI</a:t>
            </a:r>
            <a:endParaRPr lang="id-ID" dirty="0"/>
          </a:p>
        </p:txBody>
      </p:sp>
      <p:sp>
        <p:nvSpPr>
          <p:cNvPr id="3" name="Content Placeholder 2"/>
          <p:cNvSpPr>
            <a:spLocks noGrp="1"/>
          </p:cNvSpPr>
          <p:nvPr>
            <p:ph idx="1"/>
          </p:nvPr>
        </p:nvSpPr>
        <p:spPr/>
        <p:txBody>
          <a:bodyPr numCol="1">
            <a:normAutofit/>
          </a:bodyPr>
          <a:lstStyle/>
          <a:p>
            <a:pPr marL="457200" indent="-457200">
              <a:buAutoNum type="arabicPeriod" startAt="2"/>
            </a:pPr>
            <a:r>
              <a:rPr lang="id-ID" i="0" dirty="0" smtClean="0"/>
              <a:t>Format Effectors</a:t>
            </a:r>
          </a:p>
          <a:p>
            <a:pPr marL="530352" lvl="1" indent="0">
              <a:buNone/>
            </a:pPr>
            <a:r>
              <a:rPr lang="id-ID" i="0" dirty="0" smtClean="0"/>
              <a:t>Digunakan untuk mengendalikan tata letak fisik informasi pada tampilan layar</a:t>
            </a:r>
          </a:p>
          <a:p>
            <a:pPr marL="457200" indent="-457200">
              <a:buAutoNum type="arabicPeriod" startAt="2"/>
            </a:pPr>
            <a:r>
              <a:rPr lang="id-ID" dirty="0" smtClean="0"/>
              <a:t>Device Control</a:t>
            </a:r>
          </a:p>
          <a:p>
            <a:pPr marL="530352" lvl="1" indent="0">
              <a:buNone/>
            </a:pPr>
            <a:r>
              <a:rPr lang="id-ID" i="0" dirty="0" smtClean="0"/>
              <a:t>Digunakan untuk mengendalikan peralatan tambahan dari terminal</a:t>
            </a:r>
          </a:p>
          <a:p>
            <a:pPr marL="457200" indent="-457200">
              <a:buAutoNum type="arabicPeriod" startAt="2"/>
            </a:pPr>
            <a:r>
              <a:rPr lang="id-ID" i="0" dirty="0" smtClean="0"/>
              <a:t>Information Separators</a:t>
            </a:r>
          </a:p>
          <a:p>
            <a:pPr marL="530352" lvl="1" indent="0">
              <a:buNone/>
            </a:pPr>
            <a:r>
              <a:rPr lang="id-ID" i="0" smtClean="0"/>
              <a:t>Digunakan untuk mengelompokkan data secara logis</a:t>
            </a:r>
            <a:endParaRPr lang="id-ID" i="0" dirty="0" smtClean="0"/>
          </a:p>
          <a:p>
            <a:pPr marL="0" indent="0">
              <a:buNone/>
            </a:pPr>
            <a:endParaRPr lang="id-ID" i="0" dirty="0"/>
          </a:p>
        </p:txBody>
      </p:sp>
    </p:spTree>
    <p:extLst>
      <p:ext uri="{BB962C8B-B14F-4D97-AF65-F5344CB8AC3E}">
        <p14:creationId xmlns:p14="http://schemas.microsoft.com/office/powerpoint/2010/main" val="15414008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8522" t="19669" r="59543" b="12316"/>
          <a:stretch/>
        </p:blipFill>
        <p:spPr>
          <a:xfrm>
            <a:off x="726142" y="0"/>
            <a:ext cx="5727356" cy="6858000"/>
          </a:xfrm>
          <a:prstGeom prst="rect">
            <a:avLst/>
          </a:prstGeom>
        </p:spPr>
      </p:pic>
      <p:sp>
        <p:nvSpPr>
          <p:cNvPr id="5" name="TextBox 4"/>
          <p:cNvSpPr txBox="1"/>
          <p:nvPr/>
        </p:nvSpPr>
        <p:spPr>
          <a:xfrm>
            <a:off x="6535270" y="101929"/>
            <a:ext cx="5656729" cy="6740307"/>
          </a:xfrm>
          <a:prstGeom prst="rect">
            <a:avLst/>
          </a:prstGeom>
          <a:noFill/>
        </p:spPr>
        <p:txBody>
          <a:bodyPr wrap="square" rtlCol="0">
            <a:spAutoFit/>
          </a:bodyPr>
          <a:lstStyle/>
          <a:p>
            <a:pPr marL="342900" indent="-342900">
              <a:buFont typeface="Arial" panose="020B0604020202020204" pitchFamily="34" charset="0"/>
              <a:buChar char="•"/>
            </a:pPr>
            <a:r>
              <a:rPr lang="id-ID" dirty="0" smtClean="0"/>
              <a:t>Komunikasi data selalu menggunakan sinyal digital</a:t>
            </a:r>
          </a:p>
          <a:p>
            <a:pPr marL="342900" indent="-342900">
              <a:buFont typeface="Arial" panose="020B0604020202020204" pitchFamily="34" charset="0"/>
              <a:buChar char="•"/>
            </a:pPr>
            <a:r>
              <a:rPr lang="id-ID" dirty="0" smtClean="0"/>
              <a:t>Kelemahan sinyal digital : jarak pendek</a:t>
            </a:r>
          </a:p>
          <a:p>
            <a:pPr marL="342900" indent="-342900">
              <a:buFont typeface="Arial" panose="020B0604020202020204" pitchFamily="34" charset="0"/>
              <a:buChar char="•"/>
            </a:pPr>
            <a:r>
              <a:rPr lang="id-ID" dirty="0" smtClean="0"/>
              <a:t>Sinyal analog  : jarak tempuh jauh</a:t>
            </a:r>
          </a:p>
          <a:p>
            <a:pPr marL="342900" indent="-342900">
              <a:buFont typeface="Arial" panose="020B0604020202020204" pitchFamily="34" charset="0"/>
              <a:buChar char="•"/>
            </a:pPr>
            <a:r>
              <a:rPr lang="id-ID" dirty="0" smtClean="0"/>
              <a:t>Sinyal digital mengenal dua keadaan biner (0 dan 1)</a:t>
            </a:r>
          </a:p>
          <a:p>
            <a:pPr marL="342900" indent="-342900">
              <a:buFont typeface="Arial" panose="020B0604020202020204" pitchFamily="34" charset="0"/>
              <a:buChar char="•"/>
            </a:pPr>
            <a:r>
              <a:rPr lang="id-ID" b="1" u="sng" dirty="0" smtClean="0"/>
              <a:t>Teknik modulasi </a:t>
            </a:r>
            <a:r>
              <a:rPr lang="id-ID" dirty="0" smtClean="0"/>
              <a:t>: merupakan teknik yang digunakan untuk mengirimkan sinyal digital</a:t>
            </a:r>
          </a:p>
          <a:p>
            <a:endParaRPr lang="id-ID" dirty="0" smtClean="0"/>
          </a:p>
          <a:p>
            <a:r>
              <a:rPr lang="id-ID" dirty="0" smtClean="0"/>
              <a:t>Modulasi : digital – analog – digital</a:t>
            </a:r>
          </a:p>
          <a:p>
            <a:r>
              <a:rPr lang="id-ID" dirty="0" smtClean="0"/>
              <a:t>Demodulasi : digital – analog</a:t>
            </a:r>
          </a:p>
          <a:p>
            <a:r>
              <a:rPr lang="id-ID" dirty="0" smtClean="0"/>
              <a:t>Gelombang pembawa sinyal disebut carrier dan berbentuk sinusoidal</a:t>
            </a:r>
          </a:p>
          <a:p>
            <a:endParaRPr lang="id-ID" dirty="0"/>
          </a:p>
          <a:p>
            <a:r>
              <a:rPr lang="id-ID" dirty="0" smtClean="0"/>
              <a:t>Teknik modulasi merupakan dasar dari frequency</a:t>
            </a:r>
          </a:p>
          <a:p>
            <a:r>
              <a:rPr lang="id-ID" dirty="0" smtClean="0"/>
              <a:t>Modulasi adalah proses encoding sumber data dalam suatu sinyal carrier dengan frequensi fc.</a:t>
            </a:r>
          </a:p>
          <a:p>
            <a:endParaRPr lang="id-ID" dirty="0"/>
          </a:p>
          <a:p>
            <a:r>
              <a:rPr lang="id-ID" dirty="0" smtClean="0"/>
              <a:t>3 jenis modulasi :</a:t>
            </a:r>
          </a:p>
          <a:p>
            <a:pPr marL="342900" indent="-342900">
              <a:buAutoNum type="arabicPeriod"/>
            </a:pPr>
            <a:r>
              <a:rPr lang="id-ID" dirty="0" smtClean="0"/>
              <a:t>Amplitudo</a:t>
            </a:r>
          </a:p>
          <a:p>
            <a:pPr lvl="1"/>
            <a:r>
              <a:rPr lang="id-ID" dirty="0" smtClean="0"/>
              <a:t>Tinggi rendahnya tegangan dari sinyal analog</a:t>
            </a:r>
          </a:p>
          <a:p>
            <a:pPr marL="342900" indent="-342900">
              <a:buAutoNum type="arabicPeriod"/>
            </a:pPr>
            <a:r>
              <a:rPr lang="id-ID" dirty="0" smtClean="0"/>
              <a:t>Frequency</a:t>
            </a:r>
          </a:p>
          <a:p>
            <a:pPr lvl="1"/>
            <a:r>
              <a:rPr lang="id-ID" dirty="0" smtClean="0"/>
              <a:t>Jumlah gelombang sinyal analog dalam 1 detik</a:t>
            </a:r>
          </a:p>
          <a:p>
            <a:pPr marL="342900" indent="-342900">
              <a:buAutoNum type="arabicPeriod"/>
            </a:pPr>
            <a:r>
              <a:rPr lang="id-ID" dirty="0" smtClean="0"/>
              <a:t>Phase </a:t>
            </a:r>
          </a:p>
          <a:p>
            <a:pPr lvl="1"/>
            <a:r>
              <a:rPr lang="id-ID" dirty="0" smtClean="0"/>
              <a:t>Besarnya sudut dari sinyal analog pada saat tertentu</a:t>
            </a:r>
            <a:endParaRPr lang="id-ID" dirty="0"/>
          </a:p>
        </p:txBody>
      </p:sp>
    </p:spTree>
    <p:extLst>
      <p:ext uri="{BB962C8B-B14F-4D97-AF65-F5344CB8AC3E}">
        <p14:creationId xmlns:p14="http://schemas.microsoft.com/office/powerpoint/2010/main" val="26051522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1573" y="2535382"/>
            <a:ext cx="5933209" cy="1070263"/>
          </a:xfrm>
        </p:spPr>
        <p:txBody>
          <a:bodyPr>
            <a:normAutofit fontScale="70000" lnSpcReduction="20000"/>
          </a:bodyPr>
          <a:lstStyle/>
          <a:p>
            <a:pPr marL="0" indent="0">
              <a:buNone/>
            </a:pPr>
            <a:r>
              <a:rPr lang="en-US" sz="6000" dirty="0" smtClean="0">
                <a:solidFill>
                  <a:schemeClr val="accent6">
                    <a:lumMod val="40000"/>
                    <a:lumOff val="60000"/>
                  </a:schemeClr>
                </a:solidFill>
              </a:rPr>
              <a:t>TEKNIK KOMUNIKASI DATA DIGITAL</a:t>
            </a:r>
          </a:p>
          <a:p>
            <a:pPr marL="0" indent="0">
              <a:buNone/>
            </a:pPr>
            <a:endParaRPr lang="en-US" dirty="0"/>
          </a:p>
        </p:txBody>
      </p:sp>
      <p:sp>
        <p:nvSpPr>
          <p:cNvPr id="4" name="Striped Right Arrow 3"/>
          <p:cNvSpPr/>
          <p:nvPr/>
        </p:nvSpPr>
        <p:spPr>
          <a:xfrm>
            <a:off x="820882" y="2535382"/>
            <a:ext cx="2410691" cy="820882"/>
          </a:xfrm>
          <a:prstGeom prst="strip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8326583" y="4221356"/>
            <a:ext cx="3768436" cy="2308324"/>
          </a:xfrm>
          <a:prstGeom prst="rect">
            <a:avLst/>
          </a:prstGeom>
        </p:spPr>
        <p:txBody>
          <a:bodyPr wrap="square">
            <a:spAutoFit/>
          </a:bodyPr>
          <a:lstStyle/>
          <a:p>
            <a:r>
              <a:rPr lang="en-US" dirty="0" err="1" smtClean="0">
                <a:solidFill>
                  <a:schemeClr val="accent6">
                    <a:lumMod val="40000"/>
                    <a:lumOff val="60000"/>
                  </a:schemeClr>
                </a:solidFill>
              </a:rPr>
              <a:t>Transmisi</a:t>
            </a:r>
            <a:r>
              <a:rPr lang="en-US" dirty="0" smtClean="0">
                <a:solidFill>
                  <a:schemeClr val="accent6">
                    <a:lumMod val="40000"/>
                    <a:lumOff val="60000"/>
                  </a:schemeClr>
                </a:solidFill>
              </a:rPr>
              <a:t> Data</a:t>
            </a:r>
          </a:p>
          <a:p>
            <a:r>
              <a:rPr lang="en-US" dirty="0" err="1" smtClean="0">
                <a:solidFill>
                  <a:schemeClr val="accent6">
                    <a:lumMod val="40000"/>
                    <a:lumOff val="60000"/>
                  </a:schemeClr>
                </a:solidFill>
              </a:rPr>
              <a:t>Pengkodean</a:t>
            </a:r>
            <a:r>
              <a:rPr lang="en-US" dirty="0" smtClean="0">
                <a:solidFill>
                  <a:schemeClr val="accent6">
                    <a:lumMod val="40000"/>
                    <a:lumOff val="60000"/>
                  </a:schemeClr>
                </a:solidFill>
              </a:rPr>
              <a:t> </a:t>
            </a:r>
            <a:r>
              <a:rPr lang="en-US" dirty="0">
                <a:solidFill>
                  <a:schemeClr val="accent6">
                    <a:lumMod val="40000"/>
                    <a:lumOff val="60000"/>
                  </a:schemeClr>
                </a:solidFill>
              </a:rPr>
              <a:t>Data</a:t>
            </a:r>
          </a:p>
          <a:p>
            <a:r>
              <a:rPr lang="en-US" dirty="0" err="1">
                <a:solidFill>
                  <a:schemeClr val="accent6">
                    <a:lumMod val="40000"/>
                    <a:lumOff val="60000"/>
                  </a:schemeClr>
                </a:solidFill>
              </a:rPr>
              <a:t>Teknik</a:t>
            </a:r>
            <a:r>
              <a:rPr lang="en-US" dirty="0">
                <a:solidFill>
                  <a:schemeClr val="accent6">
                    <a:lumMod val="40000"/>
                    <a:lumOff val="60000"/>
                  </a:schemeClr>
                </a:solidFill>
              </a:rPr>
              <a:t> </a:t>
            </a:r>
            <a:r>
              <a:rPr lang="en-US" dirty="0" err="1">
                <a:solidFill>
                  <a:schemeClr val="accent6">
                    <a:lumMod val="40000"/>
                    <a:lumOff val="60000"/>
                  </a:schemeClr>
                </a:solidFill>
              </a:rPr>
              <a:t>Komunikasi</a:t>
            </a:r>
            <a:r>
              <a:rPr lang="en-US" dirty="0">
                <a:solidFill>
                  <a:schemeClr val="accent6">
                    <a:lumMod val="40000"/>
                    <a:lumOff val="60000"/>
                  </a:schemeClr>
                </a:solidFill>
              </a:rPr>
              <a:t> Data Digital</a:t>
            </a:r>
          </a:p>
          <a:p>
            <a:r>
              <a:rPr lang="en-US" dirty="0"/>
              <a:t>Data Link Control</a:t>
            </a:r>
          </a:p>
          <a:p>
            <a:r>
              <a:rPr lang="en-US" dirty="0"/>
              <a:t>Multiplexing</a:t>
            </a:r>
          </a:p>
          <a:p>
            <a:r>
              <a:rPr lang="en-US" dirty="0"/>
              <a:t>Switching</a:t>
            </a:r>
          </a:p>
          <a:p>
            <a:r>
              <a:rPr lang="en-US" dirty="0"/>
              <a:t>Medium Access Sublayer</a:t>
            </a:r>
          </a:p>
          <a:p>
            <a:r>
              <a:rPr lang="en-US" dirty="0"/>
              <a:t>Network Layer</a:t>
            </a:r>
          </a:p>
        </p:txBody>
      </p:sp>
    </p:spTree>
    <p:extLst>
      <p:ext uri="{BB962C8B-B14F-4D97-AF65-F5344CB8AC3E}">
        <p14:creationId xmlns:p14="http://schemas.microsoft.com/office/powerpoint/2010/main" val="361869225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Teknik komunikasi data digital</a:t>
            </a:r>
          </a:p>
        </p:txBody>
      </p:sp>
      <p:sp>
        <p:nvSpPr>
          <p:cNvPr id="7171" name="Rectangle 3"/>
          <p:cNvSpPr>
            <a:spLocks noGrp="1" noChangeArrowheads="1"/>
          </p:cNvSpPr>
          <p:nvPr>
            <p:ph idx="1"/>
          </p:nvPr>
        </p:nvSpPr>
        <p:spPr bwMode="auto">
          <a:xfrm>
            <a:off x="838200" y="1268413"/>
            <a:ext cx="9383713" cy="45259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609600" indent="-609600">
              <a:buNone/>
            </a:pPr>
            <a:r>
              <a:rPr lang="en-US" altLang="en-US" dirty="0"/>
              <a:t>2. Serial Transmission</a:t>
            </a:r>
          </a:p>
          <a:p>
            <a:pPr marL="609600" indent="-609600">
              <a:buNone/>
            </a:pPr>
            <a:r>
              <a:rPr lang="en-US" altLang="en-US" dirty="0"/>
              <a:t>	</a:t>
            </a:r>
            <a:r>
              <a:rPr lang="en-US" altLang="en-US" dirty="0" err="1"/>
              <a:t>antara</a:t>
            </a:r>
            <a:r>
              <a:rPr lang="en-US" altLang="en-US" dirty="0"/>
              <a:t> </a:t>
            </a:r>
            <a:r>
              <a:rPr lang="en-US" altLang="en-US" dirty="0" err="1"/>
              <a:t>pengirim</a:t>
            </a:r>
            <a:r>
              <a:rPr lang="en-US" altLang="en-US" dirty="0"/>
              <a:t> </a:t>
            </a:r>
            <a:r>
              <a:rPr lang="en-US" altLang="en-US" dirty="0" err="1"/>
              <a:t>dan</a:t>
            </a:r>
            <a:r>
              <a:rPr lang="en-US" altLang="en-US" dirty="0"/>
              <a:t> </a:t>
            </a:r>
            <a:r>
              <a:rPr lang="en-US" altLang="en-US" dirty="0" err="1"/>
              <a:t>penerima</a:t>
            </a:r>
            <a:r>
              <a:rPr lang="en-US" altLang="en-US" dirty="0"/>
              <a:t> </a:t>
            </a:r>
            <a:r>
              <a:rPr lang="en-US" altLang="en-US" dirty="0" err="1"/>
              <a:t>dihubungkan</a:t>
            </a:r>
            <a:r>
              <a:rPr lang="en-US" altLang="en-US" dirty="0"/>
              <a:t> </a:t>
            </a:r>
            <a:r>
              <a:rPr lang="en-US" altLang="en-US" dirty="0" err="1"/>
              <a:t>hanya</a:t>
            </a:r>
            <a:r>
              <a:rPr lang="en-US" altLang="en-US" dirty="0"/>
              <a:t> </a:t>
            </a:r>
            <a:r>
              <a:rPr lang="en-US" altLang="en-US" dirty="0" err="1"/>
              <a:t>oleh</a:t>
            </a:r>
            <a:r>
              <a:rPr lang="en-US" altLang="en-US" dirty="0"/>
              <a:t> 1 </a:t>
            </a:r>
            <a:r>
              <a:rPr lang="en-US" altLang="en-US" dirty="0" err="1"/>
              <a:t>jalur</a:t>
            </a:r>
            <a:r>
              <a:rPr lang="en-US" altLang="en-US" dirty="0"/>
              <a:t> </a:t>
            </a:r>
            <a:r>
              <a:rPr lang="en-US" altLang="en-US" dirty="0" err="1"/>
              <a:t>transmisi</a:t>
            </a:r>
            <a:r>
              <a:rPr lang="en-US" altLang="en-US" dirty="0"/>
              <a:t> </a:t>
            </a:r>
            <a:r>
              <a:rPr lang="en-US" altLang="en-US" dirty="0" err="1"/>
              <a:t>untuk</a:t>
            </a:r>
            <a:r>
              <a:rPr lang="en-US" altLang="en-US" dirty="0"/>
              <a:t> </a:t>
            </a:r>
            <a:r>
              <a:rPr lang="en-US" altLang="en-US" dirty="0" err="1"/>
              <a:t>pengiriman</a:t>
            </a:r>
            <a:r>
              <a:rPr lang="en-US" altLang="en-US" dirty="0"/>
              <a:t> </a:t>
            </a:r>
            <a:r>
              <a:rPr lang="en-US" altLang="en-US" dirty="0" err="1"/>
              <a:t>jarak</a:t>
            </a:r>
            <a:r>
              <a:rPr lang="en-US" altLang="en-US" dirty="0"/>
              <a:t> </a:t>
            </a:r>
            <a:r>
              <a:rPr lang="en-US" altLang="en-US" dirty="0" err="1"/>
              <a:t>jauh</a:t>
            </a:r>
            <a:r>
              <a:rPr lang="en-US" altLang="en-US" dirty="0"/>
              <a:t> </a:t>
            </a:r>
          </a:p>
          <a:p>
            <a:pPr marL="609600" indent="-609600">
              <a:buNone/>
            </a:pPr>
            <a:endParaRPr lang="en-US" altLang="en-US" dirty="0"/>
          </a:p>
          <a:p>
            <a:pPr marL="609600" indent="-609600">
              <a:buNone/>
            </a:pPr>
            <a:endParaRPr lang="en-US" altLang="en-US" dirty="0"/>
          </a:p>
          <a:p>
            <a:pPr marL="609600" indent="-609600">
              <a:buNone/>
            </a:pPr>
            <a:endParaRPr lang="en-US" altLang="en-US" dirty="0"/>
          </a:p>
          <a:p>
            <a:pPr marL="609600" indent="-609600">
              <a:buNone/>
            </a:pPr>
            <a:endParaRPr lang="en-US" altLang="en-US" dirty="0"/>
          </a:p>
          <a:p>
            <a:pPr marL="609600" indent="-609600">
              <a:buNone/>
            </a:pPr>
            <a:r>
              <a:rPr lang="en-US" altLang="en-US" dirty="0" err="1"/>
              <a:t>Contoh</a:t>
            </a:r>
            <a:r>
              <a:rPr lang="en-US" altLang="en-US" dirty="0"/>
              <a:t> : keyboard </a:t>
            </a:r>
            <a:r>
              <a:rPr lang="en-US" altLang="en-US" dirty="0" err="1"/>
              <a:t>ke</a:t>
            </a:r>
            <a:r>
              <a:rPr lang="en-US" altLang="en-US" dirty="0"/>
              <a:t> </a:t>
            </a:r>
            <a:r>
              <a:rPr lang="en-US" altLang="en-US" dirty="0" err="1"/>
              <a:t>prosesor</a:t>
            </a:r>
            <a:r>
              <a:rPr lang="en-US" altLang="en-US" dirty="0"/>
              <a:t>, </a:t>
            </a:r>
            <a:r>
              <a:rPr lang="en-US" altLang="en-US" dirty="0" err="1"/>
              <a:t>prosesor</a:t>
            </a:r>
            <a:r>
              <a:rPr lang="en-US" altLang="en-US" dirty="0"/>
              <a:t> </a:t>
            </a:r>
            <a:r>
              <a:rPr lang="en-US" altLang="en-US" dirty="0" err="1"/>
              <a:t>ke</a:t>
            </a:r>
            <a:r>
              <a:rPr lang="en-US" altLang="en-US" dirty="0"/>
              <a:t> printer, LAN, MAN, WAN </a:t>
            </a:r>
          </a:p>
        </p:txBody>
      </p:sp>
      <p:sp>
        <p:nvSpPr>
          <p:cNvPr id="7173" name="Rectangle 5"/>
          <p:cNvSpPr>
            <a:spLocks noChangeArrowheads="1"/>
          </p:cNvSpPr>
          <p:nvPr/>
        </p:nvSpPr>
        <p:spPr bwMode="auto">
          <a:xfrm>
            <a:off x="2782888" y="3141663"/>
            <a:ext cx="1225550" cy="14398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Pengirim</a:t>
            </a:r>
          </a:p>
        </p:txBody>
      </p:sp>
      <p:sp>
        <p:nvSpPr>
          <p:cNvPr id="7174" name="Rectangle 6"/>
          <p:cNvSpPr>
            <a:spLocks noChangeArrowheads="1"/>
          </p:cNvSpPr>
          <p:nvPr/>
        </p:nvSpPr>
        <p:spPr bwMode="auto">
          <a:xfrm>
            <a:off x="6816725" y="3141663"/>
            <a:ext cx="1225550" cy="1439862"/>
          </a:xfrm>
          <a:prstGeom prst="rect">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t>Penerima</a:t>
            </a:r>
          </a:p>
        </p:txBody>
      </p:sp>
      <p:sp>
        <p:nvSpPr>
          <p:cNvPr id="7175" name="Line 7"/>
          <p:cNvSpPr>
            <a:spLocks noChangeShapeType="1"/>
          </p:cNvSpPr>
          <p:nvPr/>
        </p:nvSpPr>
        <p:spPr bwMode="auto">
          <a:xfrm flipV="1">
            <a:off x="4008439" y="3890963"/>
            <a:ext cx="28082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68843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7171">
                                            <p:txEl>
                                              <p:pRg st="0" end="0"/>
                                            </p:txEl>
                                          </p:spTgt>
                                        </p:tgtEl>
                                        <p:attrNameLst>
                                          <p:attrName>style.visibility</p:attrName>
                                        </p:attrNameLst>
                                      </p:cBhvr>
                                      <p:to>
                                        <p:strVal val="visible"/>
                                      </p:to>
                                    </p:set>
                                    <p:animEffect transition="in" filter="fade">
                                      <p:cBhvr>
                                        <p:cTn id="11" dur="2000"/>
                                        <p:tgtEl>
                                          <p:spTgt spid="7171">
                                            <p:txEl>
                                              <p:pRg st="0" end="0"/>
                                            </p:txEl>
                                          </p:spTgt>
                                        </p:tgtEl>
                                      </p:cBhvr>
                                    </p:animEffect>
                                  </p:childTnLst>
                                </p:cTn>
                              </p:par>
                            </p:childTnLst>
                          </p:cTn>
                        </p:par>
                        <p:par>
                          <p:cTn id="12" fill="hold" nodeType="afterGroup">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7171">
                                            <p:txEl>
                                              <p:pRg st="1" end="1"/>
                                            </p:txEl>
                                          </p:spTgt>
                                        </p:tgtEl>
                                        <p:attrNameLst>
                                          <p:attrName>style.visibility</p:attrName>
                                        </p:attrNameLst>
                                      </p:cBhvr>
                                      <p:to>
                                        <p:strVal val="visible"/>
                                      </p:to>
                                    </p:set>
                                    <p:animEffect transition="in" filter="fade">
                                      <p:cBhvr>
                                        <p:cTn id="15" dur="2000"/>
                                        <p:tgtEl>
                                          <p:spTgt spid="7171">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73"/>
                                        </p:tgtEl>
                                        <p:attrNameLst>
                                          <p:attrName>style.visibility</p:attrName>
                                        </p:attrNameLst>
                                      </p:cBhvr>
                                      <p:to>
                                        <p:strVal val="visible"/>
                                      </p:to>
                                    </p:set>
                                    <p:animEffect transition="in" filter="fade">
                                      <p:cBhvr>
                                        <p:cTn id="20" dur="2000"/>
                                        <p:tgtEl>
                                          <p:spTgt spid="7173"/>
                                        </p:tgtEl>
                                      </p:cBhvr>
                                    </p:animEffect>
                                  </p:childTnLst>
                                </p:cTn>
                              </p:par>
                            </p:childTnLst>
                          </p:cTn>
                        </p:par>
                        <p:par>
                          <p:cTn id="21" fill="hold" nodeType="afterGroup">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7174"/>
                                        </p:tgtEl>
                                        <p:attrNameLst>
                                          <p:attrName>style.visibility</p:attrName>
                                        </p:attrNameLst>
                                      </p:cBhvr>
                                      <p:to>
                                        <p:strVal val="visible"/>
                                      </p:to>
                                    </p:set>
                                    <p:animEffect transition="in" filter="fade">
                                      <p:cBhvr>
                                        <p:cTn id="24" dur="2000"/>
                                        <p:tgtEl>
                                          <p:spTgt spid="7174"/>
                                        </p:tgtEl>
                                      </p:cBhvr>
                                    </p:animEffect>
                                  </p:childTnLst>
                                </p:cTn>
                              </p:par>
                            </p:childTnLst>
                          </p:cTn>
                        </p:par>
                        <p:par>
                          <p:cTn id="25" fill="hold" nodeType="afterGroup">
                            <p:stCondLst>
                              <p:cond delay="4000"/>
                            </p:stCondLst>
                            <p:childTnLst>
                              <p:par>
                                <p:cTn id="26" presetID="10" presetClass="entr" presetSubtype="0" fill="hold" nodeType="afterEffect">
                                  <p:stCondLst>
                                    <p:cond delay="0"/>
                                  </p:stCondLst>
                                  <p:childTnLst>
                                    <p:set>
                                      <p:cBhvr>
                                        <p:cTn id="27" dur="1" fill="hold">
                                          <p:stCondLst>
                                            <p:cond delay="0"/>
                                          </p:stCondLst>
                                        </p:cTn>
                                        <p:tgtEl>
                                          <p:spTgt spid="7175"/>
                                        </p:tgtEl>
                                        <p:attrNameLst>
                                          <p:attrName>style.visibility</p:attrName>
                                        </p:attrNameLst>
                                      </p:cBhvr>
                                      <p:to>
                                        <p:strVal val="visible"/>
                                      </p:to>
                                    </p:set>
                                    <p:animEffect transition="in" filter="fade">
                                      <p:cBhvr>
                                        <p:cTn id="28" dur="2000"/>
                                        <p:tgtEl>
                                          <p:spTgt spid="717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171">
                                            <p:txEl>
                                              <p:pRg st="6" end="6"/>
                                            </p:txEl>
                                          </p:spTgt>
                                        </p:tgtEl>
                                        <p:attrNameLst>
                                          <p:attrName>style.visibility</p:attrName>
                                        </p:attrNameLst>
                                      </p:cBhvr>
                                      <p:to>
                                        <p:strVal val="visible"/>
                                      </p:to>
                                    </p:set>
                                    <p:animEffect transition="in" filter="fade">
                                      <p:cBhvr>
                                        <p:cTn id="33" dur="2000"/>
                                        <p:tgtEl>
                                          <p:spTgt spid="7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P spid="7173" grpId="0" animBg="1"/>
      <p:bldP spid="717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Lebih unggul mana?</a:t>
            </a:r>
          </a:p>
        </p:txBody>
      </p:sp>
      <p:sp>
        <p:nvSpPr>
          <p:cNvPr id="9219" name="Rectangle 3"/>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lnSpc>
                <a:spcPct val="90000"/>
              </a:lnSpc>
              <a:buFont typeface="Wingdings" panose="05000000000000000000" pitchFamily="2" charset="2"/>
              <a:buNone/>
            </a:pPr>
            <a:r>
              <a:rPr lang="en-US" altLang="en-US"/>
              <a:t>Masing-masing punya keunggulan </a:t>
            </a:r>
          </a:p>
          <a:p>
            <a:pPr eaLnBrk="1" hangingPunct="1">
              <a:lnSpc>
                <a:spcPct val="90000"/>
              </a:lnSpc>
              <a:buFont typeface="Wingdings" panose="05000000000000000000" pitchFamily="2" charset="2"/>
              <a:buNone/>
            </a:pPr>
            <a:r>
              <a:rPr lang="en-US" altLang="en-US"/>
              <a:t>Paralel :</a:t>
            </a:r>
          </a:p>
          <a:p>
            <a:pPr eaLnBrk="1" hangingPunct="1">
              <a:lnSpc>
                <a:spcPct val="90000"/>
              </a:lnSpc>
              <a:buFont typeface="Wingdings" panose="05000000000000000000" pitchFamily="2" charset="2"/>
              <a:buNone/>
            </a:pPr>
            <a:r>
              <a:rPr lang="en-US" altLang="en-US"/>
              <a:t>   Cepat, karena beberapa bit dapat dikirim bersamaan melalui jalur yang berbeda. Tetapi sangat mahal, sehingga hanya untuk pengiriman jarak pendek</a:t>
            </a:r>
          </a:p>
          <a:p>
            <a:pPr eaLnBrk="1" hangingPunct="1">
              <a:lnSpc>
                <a:spcPct val="90000"/>
              </a:lnSpc>
              <a:buFont typeface="Wingdings" panose="05000000000000000000" pitchFamily="2" charset="2"/>
              <a:buNone/>
            </a:pPr>
            <a:r>
              <a:rPr lang="en-US" altLang="en-US"/>
              <a:t>Serial :</a:t>
            </a:r>
          </a:p>
          <a:p>
            <a:pPr eaLnBrk="1" hangingPunct="1">
              <a:lnSpc>
                <a:spcPct val="90000"/>
              </a:lnSpc>
              <a:buFont typeface="Wingdings" panose="05000000000000000000" pitchFamily="2" charset="2"/>
              <a:buNone/>
            </a:pPr>
            <a:r>
              <a:rPr lang="en-US" altLang="en-US"/>
              <a:t>	Lambat tetapi murah, sehingga dikembangkan lebih lanjut</a:t>
            </a:r>
          </a:p>
        </p:txBody>
      </p:sp>
    </p:spTree>
    <p:extLst>
      <p:ext uri="{BB962C8B-B14F-4D97-AF65-F5344CB8AC3E}">
        <p14:creationId xmlns:p14="http://schemas.microsoft.com/office/powerpoint/2010/main" val="375400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20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fade">
                                      <p:cBhvr>
                                        <p:cTn id="12" dur="20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fade">
                                      <p:cBhvr>
                                        <p:cTn id="17" dur="2000"/>
                                        <p:tgtEl>
                                          <p:spTgt spid="9219">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219">
                                            <p:txEl>
                                              <p:pRg st="2" end="2"/>
                                            </p:txEl>
                                          </p:spTgt>
                                        </p:tgtEl>
                                        <p:attrNameLst>
                                          <p:attrName>style.visibility</p:attrName>
                                        </p:attrNameLst>
                                      </p:cBhvr>
                                      <p:to>
                                        <p:strVal val="visible"/>
                                      </p:to>
                                    </p:set>
                                    <p:animEffect transition="in" filter="fade">
                                      <p:cBhvr>
                                        <p:cTn id="20" dur="2000"/>
                                        <p:tgtEl>
                                          <p:spTgt spid="921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Effect transition="in" filter="fade">
                                      <p:cBhvr>
                                        <p:cTn id="25" dur="2000"/>
                                        <p:tgtEl>
                                          <p:spTgt spid="9219">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219">
                                            <p:txEl>
                                              <p:pRg st="4" end="4"/>
                                            </p:txEl>
                                          </p:spTgt>
                                        </p:tgtEl>
                                        <p:attrNameLst>
                                          <p:attrName>style.visibility</p:attrName>
                                        </p:attrNameLst>
                                      </p:cBhvr>
                                      <p:to>
                                        <p:strVal val="visible"/>
                                      </p:to>
                                    </p:set>
                                    <p:animEffect transition="in" filter="fade">
                                      <p:cBhvr>
                                        <p:cTn id="28" dur="2000"/>
                                        <p:tgtEl>
                                          <p:spTgt spid="9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Serial transmission</a:t>
            </a:r>
          </a:p>
        </p:txBody>
      </p:sp>
      <p:sp>
        <p:nvSpPr>
          <p:cNvPr id="10243" name="Rectangle 3"/>
          <p:cNvSpPr>
            <a:spLocks noGrp="1" noChangeArrowheads="1"/>
          </p:cNvSpPr>
          <p:nvPr>
            <p:ph idx="1"/>
          </p:nvPr>
        </p:nvSpPr>
        <p:spPr bwMode="auto">
          <a:xfrm>
            <a:off x="1163782" y="1341439"/>
            <a:ext cx="9058131" cy="4357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buFont typeface="Wingdings" panose="05000000000000000000" pitchFamily="2" charset="2"/>
              <a:buNone/>
            </a:pPr>
            <a:r>
              <a:rPr lang="en-US" altLang="en-US" sz="3600" dirty="0"/>
              <a:t>1. Asynchronous</a:t>
            </a:r>
          </a:p>
          <a:p>
            <a:pPr lvl="1" eaLnBrk="1" hangingPunct="1"/>
            <a:r>
              <a:rPr lang="id-ID" altLang="en-US" dirty="0" smtClean="0"/>
              <a:t>T</a:t>
            </a:r>
            <a:r>
              <a:rPr lang="en-US" altLang="en-US" dirty="0" err="1" smtClean="0"/>
              <a:t>idak</a:t>
            </a:r>
            <a:r>
              <a:rPr lang="en-US" altLang="en-US" dirty="0" smtClean="0"/>
              <a:t> </a:t>
            </a:r>
            <a:r>
              <a:rPr lang="en-US" altLang="en-US" dirty="0" err="1" smtClean="0"/>
              <a:t>perlu</a:t>
            </a:r>
            <a:r>
              <a:rPr lang="en-US" altLang="en-US" dirty="0" smtClean="0"/>
              <a:t> </a:t>
            </a:r>
            <a:r>
              <a:rPr lang="en-US" altLang="en-US" dirty="0" err="1" smtClean="0"/>
              <a:t>sinkronisasi</a:t>
            </a:r>
            <a:r>
              <a:rPr lang="en-US" altLang="en-US" dirty="0" smtClean="0"/>
              <a:t> clock </a:t>
            </a:r>
            <a:r>
              <a:rPr lang="en-US" altLang="en-US" dirty="0" err="1" smtClean="0"/>
              <a:t>antara</a:t>
            </a:r>
            <a:r>
              <a:rPr lang="en-US" altLang="en-US" dirty="0" smtClean="0"/>
              <a:t> </a:t>
            </a:r>
            <a:r>
              <a:rPr lang="en-US" altLang="en-US" dirty="0" err="1" smtClean="0"/>
              <a:t>pengirim</a:t>
            </a:r>
            <a:r>
              <a:rPr lang="en-US" altLang="en-US" dirty="0" smtClean="0"/>
              <a:t> </a:t>
            </a:r>
            <a:r>
              <a:rPr lang="en-US" altLang="en-US" dirty="0" err="1" smtClean="0"/>
              <a:t>dan</a:t>
            </a:r>
            <a:r>
              <a:rPr lang="en-US" altLang="en-US" dirty="0" smtClean="0"/>
              <a:t> </a:t>
            </a:r>
            <a:r>
              <a:rPr lang="en-US" altLang="en-US" dirty="0" err="1" smtClean="0"/>
              <a:t>penerima</a:t>
            </a:r>
            <a:endParaRPr lang="id-ID" altLang="en-US" dirty="0" smtClean="0"/>
          </a:p>
          <a:p>
            <a:pPr lvl="1" eaLnBrk="1" hangingPunct="1"/>
            <a:r>
              <a:rPr lang="id-ID" altLang="en-US" dirty="0" smtClean="0"/>
              <a:t>Strategi dari metode ini yaitu mencegah problem timing dengan tidak mengirim aliran bit panjang yang tidak putus-putus.</a:t>
            </a:r>
          </a:p>
          <a:p>
            <a:pPr lvl="1" eaLnBrk="1" hangingPunct="1"/>
            <a:r>
              <a:rPr lang="id-ID" altLang="en-US" dirty="0" smtClean="0"/>
              <a:t> Melainkan data ditransmisi per karakter pada suatu waktu, dimana tiap karakter adalah 5 sampai 8 bit panjangnya. </a:t>
            </a:r>
            <a:endParaRPr lang="en-US" altLang="en-US" dirty="0" smtClean="0"/>
          </a:p>
        </p:txBody>
      </p:sp>
    </p:spTree>
    <p:extLst>
      <p:ext uri="{BB962C8B-B14F-4D97-AF65-F5344CB8AC3E}">
        <p14:creationId xmlns:p14="http://schemas.microsoft.com/office/powerpoint/2010/main" val="1596103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43">
                                            <p:txEl>
                                              <p:pRg st="0" end="0"/>
                                            </p:txEl>
                                          </p:spTgt>
                                        </p:tgtEl>
                                        <p:attrNameLst>
                                          <p:attrName>style.visibility</p:attrName>
                                        </p:attrNameLst>
                                      </p:cBhvr>
                                      <p:to>
                                        <p:strVal val="visible"/>
                                      </p:to>
                                    </p:set>
                                    <p:animEffect transition="in" filter="fade">
                                      <p:cBhvr>
                                        <p:cTn id="12" dur="2000"/>
                                        <p:tgtEl>
                                          <p:spTgt spid="1024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243">
                                            <p:txEl>
                                              <p:pRg st="1" end="1"/>
                                            </p:txEl>
                                          </p:spTgt>
                                        </p:tgtEl>
                                        <p:attrNameLst>
                                          <p:attrName>style.visibility</p:attrName>
                                        </p:attrNameLst>
                                      </p:cBhvr>
                                      <p:to>
                                        <p:strVal val="visible"/>
                                      </p:to>
                                    </p:set>
                                    <p:animEffect transition="in" filter="fade">
                                      <p:cBhvr>
                                        <p:cTn id="15" dur="2000"/>
                                        <p:tgtEl>
                                          <p:spTgt spid="1024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243">
                                            <p:txEl>
                                              <p:pRg st="2" end="2"/>
                                            </p:txEl>
                                          </p:spTgt>
                                        </p:tgtEl>
                                        <p:attrNameLst>
                                          <p:attrName>style.visibility</p:attrName>
                                        </p:attrNameLst>
                                      </p:cBhvr>
                                      <p:to>
                                        <p:strVal val="visible"/>
                                      </p:to>
                                    </p:set>
                                    <p:animEffect transition="in" filter="fade">
                                      <p:cBhvr>
                                        <p:cTn id="18" dur="2000"/>
                                        <p:tgtEl>
                                          <p:spTgt spid="1024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243">
                                            <p:txEl>
                                              <p:pRg st="3" end="3"/>
                                            </p:txEl>
                                          </p:spTgt>
                                        </p:tgtEl>
                                        <p:attrNameLst>
                                          <p:attrName>style.visibility</p:attrName>
                                        </p:attrNameLst>
                                      </p:cBhvr>
                                      <p:to>
                                        <p:strVal val="visible"/>
                                      </p:to>
                                    </p:set>
                                    <p:animEffect transition="in" filter="fade">
                                      <p:cBhvr>
                                        <p:cTn id="21" dur="2000"/>
                                        <p:tgtEl>
                                          <p:spTgt spid="102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Konsep</a:t>
            </a:r>
            <a:r>
              <a:rPr lang="en-US" dirty="0" smtClean="0"/>
              <a:t> </a:t>
            </a:r>
            <a:r>
              <a:rPr lang="en-US" dirty="0" err="1" smtClean="0"/>
              <a:t>Komunikasi</a:t>
            </a:r>
            <a:r>
              <a:rPr lang="en-US" dirty="0" smtClean="0"/>
              <a:t> Data</a:t>
            </a:r>
            <a:endParaRPr lang="en-US" dirty="0"/>
          </a:p>
        </p:txBody>
      </p:sp>
      <p:sp>
        <p:nvSpPr>
          <p:cNvPr id="3" name="Content Placeholder 2"/>
          <p:cNvSpPr>
            <a:spLocks noGrp="1"/>
          </p:cNvSpPr>
          <p:nvPr>
            <p:ph idx="1"/>
          </p:nvPr>
        </p:nvSpPr>
        <p:spPr>
          <a:xfrm>
            <a:off x="2057400" y="1428736"/>
            <a:ext cx="8153400" cy="5195910"/>
          </a:xfrm>
        </p:spPr>
        <p:txBody>
          <a:bodyPr/>
          <a:lstStyle/>
          <a:p>
            <a:pPr>
              <a:buNone/>
            </a:pPr>
            <a:r>
              <a:rPr lang="it-IT" b="1" dirty="0" smtClean="0">
                <a:solidFill>
                  <a:srgbClr val="002060"/>
                </a:solidFill>
              </a:rPr>
              <a:t>Media Transmisi</a:t>
            </a:r>
            <a:r>
              <a:rPr lang="it-IT" b="1" dirty="0" smtClean="0">
                <a:solidFill>
                  <a:srgbClr val="00B0F0"/>
                </a:solidFill>
              </a:rPr>
              <a:t> </a:t>
            </a:r>
          </a:p>
          <a:p>
            <a:pPr lvl="0"/>
            <a:r>
              <a:rPr lang="it-IT" dirty="0" smtClean="0"/>
              <a:t>Media yang digunakan untuk mengirimkan data dari sumber data ke penerima data</a:t>
            </a:r>
            <a:endParaRPr lang="en-US" dirty="0" smtClean="0"/>
          </a:p>
          <a:p>
            <a:pPr lvl="0"/>
            <a:r>
              <a:rPr lang="it-IT" dirty="0" smtClean="0"/>
              <a:t>Media Transmisi terdiri dari 2 katagori/jenis:</a:t>
            </a:r>
          </a:p>
          <a:p>
            <a:pPr lvl="1"/>
            <a:r>
              <a:rPr lang="it-IT" sz="2000" dirty="0"/>
              <a:t>media transmisi fisik </a:t>
            </a:r>
          </a:p>
          <a:p>
            <a:pPr lvl="1"/>
            <a:r>
              <a:rPr lang="it-IT" sz="2000" dirty="0"/>
              <a:t>media transmisi non fisik.</a:t>
            </a:r>
            <a:endParaRPr lang="en-US" sz="2000" dirty="0"/>
          </a:p>
          <a:p>
            <a:pPr lvl="0"/>
            <a:r>
              <a:rPr lang="it-IT" dirty="0" smtClean="0"/>
              <a:t>Media Transmisi Fisik</a:t>
            </a:r>
          </a:p>
          <a:p>
            <a:pPr lvl="1"/>
            <a:r>
              <a:rPr lang="it-IT" sz="2000" dirty="0"/>
              <a:t>contoh: kawat tembaga, kabel coaxial, kabel serat optic.</a:t>
            </a:r>
            <a:endParaRPr lang="en-US" sz="2000" dirty="0"/>
          </a:p>
          <a:p>
            <a:r>
              <a:rPr lang="it-IT" dirty="0" smtClean="0"/>
              <a:t>Media Transmisi Non Fisik </a:t>
            </a:r>
          </a:p>
          <a:p>
            <a:pPr lvl="1"/>
            <a:r>
              <a:rPr lang="it-IT" sz="2000" dirty="0"/>
              <a:t>contoh: gelombang elektromagnetik</a:t>
            </a:r>
            <a:endParaRPr lang="en-US" sz="2000" dirty="0"/>
          </a:p>
          <a:p>
            <a:pPr lvl="1"/>
            <a:endParaRPr lang="en-US" sz="2000" dirty="0"/>
          </a:p>
          <a:p>
            <a:pPr lvl="1"/>
            <a:endParaRPr lang="it-IT" sz="2000" dirty="0"/>
          </a:p>
          <a:p>
            <a:endParaRPr lang="it-IT" dirty="0" smtClean="0"/>
          </a:p>
          <a:p>
            <a:endParaRPr lang="it-IT" dirty="0" smtClean="0"/>
          </a:p>
          <a:p>
            <a:endParaRPr lang="it-IT" dirty="0" smtClean="0"/>
          </a:p>
          <a:p>
            <a:pPr lvl="0">
              <a:buNone/>
            </a:pPr>
            <a:endParaRPr lang="en-US" dirty="0" smtClean="0"/>
          </a:p>
          <a:p>
            <a:endParaRPr lang="en-US" dirty="0"/>
          </a:p>
        </p:txBody>
      </p:sp>
    </p:spTree>
    <p:extLst>
      <p:ext uri="{BB962C8B-B14F-4D97-AF65-F5344CB8AC3E}">
        <p14:creationId xmlns:p14="http://schemas.microsoft.com/office/powerpoint/2010/main" val="22879984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bwMode="auto">
          <a:xfrm>
            <a:off x="768927" y="500064"/>
            <a:ext cx="10775373" cy="536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Timing atau synchronisasi harus dipertahankan antara tiap karakter.</a:t>
            </a:r>
          </a:p>
          <a:p>
            <a:pPr eaLnBrk="1" hangingPunct="1"/>
            <a:r>
              <a:rPr lang="id-ID" altLang="en-US" dirty="0" smtClean="0"/>
              <a:t>Receiver mempunyai kesempatan untuk men-synchron-kan awal dari tiap karakter baru.</a:t>
            </a:r>
            <a:r>
              <a:rPr lang="en-US" altLang="en-US" dirty="0" smtClean="0"/>
              <a:t>	</a:t>
            </a:r>
            <a:endParaRPr lang="id-ID" altLang="en-US" dirty="0" smtClean="0"/>
          </a:p>
          <a:p>
            <a:pPr eaLnBrk="1" hangingPunct="1"/>
            <a:r>
              <a:rPr lang="id-ID" altLang="en-US" dirty="0" smtClean="0"/>
              <a:t>Asynchronous sering disebut juga sebagai Asynchronous Transfer Mode (ATM).</a:t>
            </a:r>
          </a:p>
          <a:p>
            <a:pPr eaLnBrk="1" hangingPunct="1"/>
            <a:r>
              <a:rPr lang="id-ID" altLang="en-US" dirty="0" smtClean="0"/>
              <a:t> Contoh: modem, mesin fax, TCP/IP, mail, buletin board, </a:t>
            </a:r>
            <a:r>
              <a:rPr lang="en-US" altLang="en-US" dirty="0" smtClean="0"/>
              <a:t>RS-232, com #, </a:t>
            </a:r>
            <a:r>
              <a:rPr lang="en-US" altLang="en-US" dirty="0" err="1" smtClean="0"/>
              <a:t>USB,dll</a:t>
            </a:r>
            <a:endParaRPr lang="id-ID" altLang="en-US" dirty="0" smtClean="0"/>
          </a:p>
          <a:p>
            <a:pPr eaLnBrk="1" hangingPunct="1">
              <a:buFontTx/>
              <a:buNone/>
            </a:pPr>
            <a:endParaRPr lang="id-ID" altLang="en-US" dirty="0" smtClean="0"/>
          </a:p>
        </p:txBody>
      </p:sp>
    </p:spTree>
    <p:extLst>
      <p:ext uri="{BB962C8B-B14F-4D97-AF65-F5344CB8AC3E}">
        <p14:creationId xmlns:p14="http://schemas.microsoft.com/office/powerpoint/2010/main" val="809281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bwMode="auto">
          <a:xfrm>
            <a:off x="623455" y="836613"/>
            <a:ext cx="9525433" cy="4176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lnSpc>
                <a:spcPct val="80000"/>
              </a:lnSpc>
              <a:buFont typeface="Wingdings" panose="05000000000000000000" pitchFamily="2" charset="2"/>
              <a:buNone/>
            </a:pPr>
            <a:r>
              <a:rPr lang="en-US" altLang="en-US" sz="2400" dirty="0"/>
              <a:t>	</a:t>
            </a:r>
            <a:r>
              <a:rPr lang="en-US" altLang="en-US" sz="2400" dirty="0" err="1"/>
              <a:t>untuk</a:t>
            </a:r>
            <a:r>
              <a:rPr lang="en-US" altLang="en-US" sz="2400" dirty="0"/>
              <a:t> </a:t>
            </a:r>
            <a:r>
              <a:rPr lang="en-US" altLang="en-US" sz="2400" dirty="0" err="1"/>
              <a:t>setiap</a:t>
            </a:r>
            <a:r>
              <a:rPr lang="en-US" altLang="en-US" sz="2400" dirty="0"/>
              <a:t> data yang </a:t>
            </a:r>
            <a:r>
              <a:rPr lang="en-US" altLang="en-US" sz="2400" dirty="0" err="1"/>
              <a:t>dikirim</a:t>
            </a:r>
            <a:r>
              <a:rPr lang="en-US" altLang="en-US" sz="2400" dirty="0"/>
              <a:t> </a:t>
            </a:r>
            <a:r>
              <a:rPr lang="en-US" altLang="en-US" sz="2400" dirty="0" err="1"/>
              <a:t>terdiri</a:t>
            </a:r>
            <a:r>
              <a:rPr lang="en-US" altLang="en-US" sz="2400" dirty="0"/>
              <a:t> :</a:t>
            </a:r>
          </a:p>
          <a:p>
            <a:pPr eaLnBrk="1" hangingPunct="1">
              <a:lnSpc>
                <a:spcPct val="80000"/>
              </a:lnSpc>
              <a:buFont typeface="Wingdings" panose="05000000000000000000" pitchFamily="2" charset="2"/>
              <a:buNone/>
            </a:pPr>
            <a:r>
              <a:rPr lang="en-US" altLang="en-US" sz="2400" dirty="0"/>
              <a:t>	a. start bit		: 1 </a:t>
            </a:r>
            <a:r>
              <a:rPr lang="en-US" altLang="en-US" sz="2400" dirty="0" err="1"/>
              <a:t>buah</a:t>
            </a:r>
            <a:r>
              <a:rPr lang="en-US" altLang="en-US" sz="2400" dirty="0"/>
              <a:t> bit, bit 0</a:t>
            </a:r>
          </a:p>
          <a:p>
            <a:pPr eaLnBrk="1" hangingPunct="1">
              <a:lnSpc>
                <a:spcPct val="80000"/>
              </a:lnSpc>
              <a:buFont typeface="Wingdings" panose="05000000000000000000" pitchFamily="2" charset="2"/>
              <a:buNone/>
            </a:pPr>
            <a:r>
              <a:rPr lang="en-US" altLang="en-US" sz="2400" dirty="0"/>
              <a:t>		</a:t>
            </a:r>
            <a:r>
              <a:rPr lang="en-US" altLang="en-US" sz="2400" dirty="0" err="1"/>
              <a:t>sebagai</a:t>
            </a:r>
            <a:r>
              <a:rPr lang="en-US" altLang="en-US" sz="2400" dirty="0"/>
              <a:t> </a:t>
            </a:r>
            <a:r>
              <a:rPr lang="en-US" altLang="en-US" sz="2400" dirty="0" err="1"/>
              <a:t>tanda</a:t>
            </a:r>
            <a:r>
              <a:rPr lang="en-US" altLang="en-US" sz="2400" dirty="0"/>
              <a:t> </a:t>
            </a:r>
            <a:r>
              <a:rPr lang="en-US" altLang="en-US" sz="2400" dirty="0" err="1"/>
              <a:t>dimulainya</a:t>
            </a:r>
            <a:r>
              <a:rPr lang="en-US" altLang="en-US" sz="2400" dirty="0"/>
              <a:t> </a:t>
            </a:r>
            <a:r>
              <a:rPr lang="en-US" altLang="en-US" sz="2400" dirty="0" err="1"/>
              <a:t>pengiriman</a:t>
            </a:r>
            <a:r>
              <a:rPr lang="en-US" altLang="en-US" sz="2400" dirty="0"/>
              <a:t> 1 	</a:t>
            </a:r>
            <a:r>
              <a:rPr lang="en-US" altLang="en-US" sz="2400" dirty="0" err="1"/>
              <a:t>buah</a:t>
            </a:r>
            <a:r>
              <a:rPr lang="en-US" altLang="en-US" sz="2400" dirty="0"/>
              <a:t> data</a:t>
            </a:r>
          </a:p>
          <a:p>
            <a:pPr eaLnBrk="1" hangingPunct="1">
              <a:lnSpc>
                <a:spcPct val="80000"/>
              </a:lnSpc>
              <a:buFont typeface="Wingdings" panose="05000000000000000000" pitchFamily="2" charset="2"/>
              <a:buNone/>
            </a:pPr>
            <a:r>
              <a:rPr lang="en-US" altLang="en-US" sz="2400" dirty="0"/>
              <a:t>	b. bit-bit data</a:t>
            </a:r>
          </a:p>
          <a:p>
            <a:pPr eaLnBrk="1" hangingPunct="1">
              <a:lnSpc>
                <a:spcPct val="80000"/>
              </a:lnSpc>
              <a:buFont typeface="Wingdings" panose="05000000000000000000" pitchFamily="2" charset="2"/>
              <a:buNone/>
            </a:pPr>
            <a:r>
              <a:rPr lang="en-US" altLang="en-US" sz="2400" dirty="0"/>
              <a:t>		</a:t>
            </a:r>
            <a:r>
              <a:rPr lang="en-US" altLang="en-US" sz="2400" dirty="0" err="1"/>
              <a:t>jumlahnya</a:t>
            </a:r>
            <a:r>
              <a:rPr lang="en-US" altLang="en-US" sz="2400" dirty="0"/>
              <a:t> </a:t>
            </a:r>
            <a:r>
              <a:rPr lang="en-US" altLang="en-US" sz="2400" dirty="0" err="1"/>
              <a:t>tergantung</a:t>
            </a:r>
            <a:r>
              <a:rPr lang="en-US" altLang="en-US" sz="2400" dirty="0"/>
              <a:t> </a:t>
            </a:r>
            <a:r>
              <a:rPr lang="en-US" altLang="en-US" sz="2400" dirty="0" err="1"/>
              <a:t>sistem</a:t>
            </a:r>
            <a:r>
              <a:rPr lang="en-US" altLang="en-US" sz="2400" dirty="0"/>
              <a:t> yang </a:t>
            </a:r>
            <a:r>
              <a:rPr lang="en-US" altLang="en-US" sz="2400" dirty="0" err="1"/>
              <a:t>digunakan</a:t>
            </a:r>
            <a:endParaRPr lang="en-US" altLang="en-US" sz="2400" dirty="0"/>
          </a:p>
          <a:p>
            <a:pPr eaLnBrk="1" hangingPunct="1">
              <a:lnSpc>
                <a:spcPct val="80000"/>
              </a:lnSpc>
              <a:buFont typeface="Wingdings" panose="05000000000000000000" pitchFamily="2" charset="2"/>
              <a:buNone/>
            </a:pPr>
            <a:r>
              <a:rPr lang="en-US" altLang="en-US" sz="2400" dirty="0"/>
              <a:t>	c. bit </a:t>
            </a:r>
            <a:r>
              <a:rPr lang="en-US" altLang="en-US" sz="2400" dirty="0" err="1"/>
              <a:t>paritas</a:t>
            </a:r>
            <a:r>
              <a:rPr lang="en-US" altLang="en-US" sz="2400" dirty="0"/>
              <a:t>	: 1 </a:t>
            </a:r>
            <a:r>
              <a:rPr lang="en-US" altLang="en-US" sz="2400" dirty="0" err="1"/>
              <a:t>buah</a:t>
            </a:r>
            <a:r>
              <a:rPr lang="en-US" altLang="en-US" sz="2400" dirty="0"/>
              <a:t> bit,</a:t>
            </a:r>
          </a:p>
          <a:p>
            <a:pPr eaLnBrk="1" hangingPunct="1">
              <a:lnSpc>
                <a:spcPct val="80000"/>
              </a:lnSpc>
              <a:buFont typeface="Wingdings" panose="05000000000000000000" pitchFamily="2" charset="2"/>
              <a:buNone/>
            </a:pPr>
            <a:r>
              <a:rPr lang="en-US" altLang="en-US" sz="2400" dirty="0"/>
              <a:t>		- </a:t>
            </a:r>
            <a:r>
              <a:rPr lang="en-US" altLang="en-US" sz="2400" dirty="0" err="1"/>
              <a:t>digunakan</a:t>
            </a:r>
            <a:r>
              <a:rPr lang="en-US" altLang="en-US" sz="2400" dirty="0"/>
              <a:t> </a:t>
            </a:r>
            <a:r>
              <a:rPr lang="en-US" altLang="en-US" sz="2400" dirty="0" err="1"/>
              <a:t>sebagai</a:t>
            </a:r>
            <a:r>
              <a:rPr lang="en-US" altLang="en-US" sz="2400" dirty="0"/>
              <a:t> error detection</a:t>
            </a:r>
          </a:p>
          <a:p>
            <a:pPr eaLnBrk="1" hangingPunct="1">
              <a:lnSpc>
                <a:spcPct val="80000"/>
              </a:lnSpc>
              <a:buFont typeface="Wingdings" panose="05000000000000000000" pitchFamily="2" charset="2"/>
              <a:buNone/>
            </a:pPr>
            <a:r>
              <a:rPr lang="en-US" altLang="en-US" sz="2400" dirty="0"/>
              <a:t>		- </a:t>
            </a:r>
            <a:r>
              <a:rPr lang="en-US" altLang="en-US" sz="2400" dirty="0" err="1"/>
              <a:t>paritas</a:t>
            </a:r>
            <a:r>
              <a:rPr lang="en-US" altLang="en-US" sz="2400" dirty="0"/>
              <a:t> </a:t>
            </a:r>
            <a:r>
              <a:rPr lang="en-US" altLang="en-US" sz="2400" dirty="0" err="1"/>
              <a:t>ganjil</a:t>
            </a:r>
            <a:r>
              <a:rPr lang="en-US" altLang="en-US" sz="2400" dirty="0"/>
              <a:t> </a:t>
            </a:r>
            <a:r>
              <a:rPr lang="en-US" altLang="en-US" sz="2400" dirty="0" err="1"/>
              <a:t>atau</a:t>
            </a:r>
            <a:r>
              <a:rPr lang="en-US" altLang="en-US" sz="2400" dirty="0"/>
              <a:t> </a:t>
            </a:r>
            <a:r>
              <a:rPr lang="en-US" altLang="en-US" sz="2400" dirty="0" err="1"/>
              <a:t>genap</a:t>
            </a:r>
            <a:r>
              <a:rPr lang="en-US" altLang="en-US" sz="2400" dirty="0"/>
              <a:t> 	</a:t>
            </a:r>
          </a:p>
          <a:p>
            <a:pPr eaLnBrk="1" hangingPunct="1">
              <a:lnSpc>
                <a:spcPct val="80000"/>
              </a:lnSpc>
              <a:buFont typeface="Wingdings" panose="05000000000000000000" pitchFamily="2" charset="2"/>
              <a:buNone/>
            </a:pPr>
            <a:r>
              <a:rPr lang="en-US" altLang="en-US" sz="2400" dirty="0"/>
              <a:t>	d. stop bit		: 1 </a:t>
            </a:r>
            <a:r>
              <a:rPr lang="en-US" altLang="en-US" sz="2400" dirty="0" err="1"/>
              <a:t>buah</a:t>
            </a:r>
            <a:r>
              <a:rPr lang="en-US" altLang="en-US" sz="2400" dirty="0"/>
              <a:t> bit, bit 1</a:t>
            </a:r>
          </a:p>
          <a:p>
            <a:pPr eaLnBrk="1" hangingPunct="1">
              <a:lnSpc>
                <a:spcPct val="80000"/>
              </a:lnSpc>
              <a:buFont typeface="Wingdings" panose="05000000000000000000" pitchFamily="2" charset="2"/>
              <a:buNone/>
            </a:pPr>
            <a:r>
              <a:rPr lang="en-US" altLang="en-US" sz="2400" dirty="0"/>
              <a:t>		</a:t>
            </a:r>
            <a:r>
              <a:rPr lang="en-US" altLang="en-US" sz="2400" dirty="0" err="1"/>
              <a:t>sebagai</a:t>
            </a:r>
            <a:r>
              <a:rPr lang="en-US" altLang="en-US" sz="2400" dirty="0"/>
              <a:t> </a:t>
            </a:r>
            <a:r>
              <a:rPr lang="en-US" altLang="en-US" sz="2400" dirty="0" err="1"/>
              <a:t>tanda</a:t>
            </a:r>
            <a:r>
              <a:rPr lang="en-US" altLang="en-US" sz="2400" dirty="0"/>
              <a:t> </a:t>
            </a:r>
            <a:r>
              <a:rPr lang="en-US" altLang="en-US" sz="2400" dirty="0" err="1"/>
              <a:t>berakhirnya</a:t>
            </a:r>
            <a:r>
              <a:rPr lang="en-US" altLang="en-US" sz="2400" dirty="0"/>
              <a:t> </a:t>
            </a:r>
            <a:r>
              <a:rPr lang="en-US" altLang="en-US" sz="2400" dirty="0" err="1"/>
              <a:t>pengiriman</a:t>
            </a:r>
            <a:r>
              <a:rPr lang="en-US" altLang="en-US" sz="2400" dirty="0"/>
              <a:t> 1 </a:t>
            </a:r>
            <a:r>
              <a:rPr lang="en-US" altLang="en-US" sz="2400" dirty="0" err="1"/>
              <a:t>buah</a:t>
            </a:r>
            <a:r>
              <a:rPr lang="en-US" altLang="en-US" sz="2400" dirty="0"/>
              <a:t> data</a:t>
            </a:r>
          </a:p>
        </p:txBody>
      </p:sp>
    </p:spTree>
    <p:extLst>
      <p:ext uri="{BB962C8B-B14F-4D97-AF65-F5344CB8AC3E}">
        <p14:creationId xmlns:p14="http://schemas.microsoft.com/office/powerpoint/2010/main" val="3954482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p:cNvSpPr>
            <a:spLocks noGrp="1"/>
          </p:cNvSpPr>
          <p:nvPr>
            <p:ph idx="1"/>
          </p:nvPr>
        </p:nvSpPr>
        <p:spPr bwMode="auto">
          <a:xfrm>
            <a:off x="633845" y="357188"/>
            <a:ext cx="9576955" cy="5510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Keuntungan Komunikasi asynchronous adalah:</a:t>
            </a:r>
          </a:p>
          <a:p>
            <a:pPr lvl="1" eaLnBrk="1" hangingPunct="1"/>
            <a:r>
              <a:rPr lang="id-ID" altLang="en-US" dirty="0" smtClean="0"/>
              <a:t>Sederhana dan murah tetapi memerlukan tambahan 2 sampai 3 bit per karakter untuk synchronisasi. </a:t>
            </a:r>
          </a:p>
          <a:p>
            <a:pPr lvl="1" eaLnBrk="1" hangingPunct="1"/>
            <a:r>
              <a:rPr lang="id-ID" altLang="en-US" dirty="0" smtClean="0"/>
              <a:t>Persentase tambahan dapat dikurang dengan mengirim blok-blok bit yang besar antara start dan stop bit, tetapi akan memperbesar kumulatif timing error.</a:t>
            </a:r>
          </a:p>
        </p:txBody>
      </p:sp>
    </p:spTree>
    <p:extLst>
      <p:ext uri="{BB962C8B-B14F-4D97-AF65-F5344CB8AC3E}">
        <p14:creationId xmlns:p14="http://schemas.microsoft.com/office/powerpoint/2010/main" val="18857687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713510" y="436418"/>
            <a:ext cx="8229600" cy="4714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pPr eaLnBrk="1" hangingPunct="1"/>
            <a:r>
              <a:rPr lang="en-US" altLang="en-US" dirty="0" smtClean="0"/>
              <a:t>Serial Transmission</a:t>
            </a:r>
          </a:p>
        </p:txBody>
      </p:sp>
      <p:sp>
        <p:nvSpPr>
          <p:cNvPr id="15363" name="Rectangle 3"/>
          <p:cNvSpPr>
            <a:spLocks noGrp="1" noChangeArrowheads="1"/>
          </p:cNvSpPr>
          <p:nvPr>
            <p:ph idx="1"/>
          </p:nvPr>
        </p:nvSpPr>
        <p:spPr bwMode="auto">
          <a:xfrm>
            <a:off x="904008" y="1143000"/>
            <a:ext cx="10868891" cy="5143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lnSpc>
                <a:spcPct val="80000"/>
              </a:lnSpc>
              <a:buFont typeface="Wingdings" panose="05000000000000000000" pitchFamily="2" charset="2"/>
              <a:buNone/>
            </a:pPr>
            <a:r>
              <a:rPr lang="en-US" altLang="en-US" dirty="0"/>
              <a:t>2. Synchronous</a:t>
            </a:r>
            <a:endParaRPr lang="id-ID" altLang="en-US" dirty="0"/>
          </a:p>
          <a:p>
            <a:pPr eaLnBrk="1" hangingPunct="1">
              <a:lnSpc>
                <a:spcPct val="80000"/>
              </a:lnSpc>
            </a:pPr>
            <a:r>
              <a:rPr lang="id-ID" altLang="en-US" dirty="0"/>
              <a:t>proses pengirim dan penerima diatur sedemikian rupa sehingga memiliki pengaturan yang sama, sehingga dapat diterima dan dikirim denan baik. </a:t>
            </a:r>
          </a:p>
          <a:p>
            <a:pPr eaLnBrk="1" hangingPunct="1">
              <a:lnSpc>
                <a:spcPct val="80000"/>
              </a:lnSpc>
            </a:pPr>
            <a:r>
              <a:rPr lang="id-ID" altLang="en-US" dirty="0"/>
              <a:t>umumnya pengaturan ini didasarkan pada waktu dalam mengirimkan sinyal.  </a:t>
            </a:r>
          </a:p>
          <a:p>
            <a:pPr eaLnBrk="1" hangingPunct="1">
              <a:lnSpc>
                <a:spcPct val="80000"/>
              </a:lnSpc>
            </a:pPr>
            <a:r>
              <a:rPr lang="id-ID" altLang="en-US" dirty="0"/>
              <a:t>waktu ini diatur oleh denyut listrik secara periodik yang disebut </a:t>
            </a:r>
            <a:r>
              <a:rPr lang="id-ID" altLang="en-US" i="1" dirty="0"/>
              <a:t>clock</a:t>
            </a:r>
            <a:r>
              <a:rPr lang="id-ID" altLang="en-US" dirty="0"/>
              <a:t> . </a:t>
            </a:r>
          </a:p>
          <a:p>
            <a:pPr eaLnBrk="1" hangingPunct="1">
              <a:lnSpc>
                <a:spcPct val="80000"/>
              </a:lnSpc>
            </a:pPr>
            <a:r>
              <a:rPr lang="id-ID" altLang="en-US" dirty="0"/>
              <a:t>dengan kata lain synchronous adalah sistem operasi untuk kejadian yang terjadi pada waktu bersamaan, berkelanjutan dan dapat diprediksi.</a:t>
            </a:r>
          </a:p>
          <a:p>
            <a:pPr eaLnBrk="1" hangingPunct="1">
              <a:lnSpc>
                <a:spcPct val="80000"/>
              </a:lnSpc>
            </a:pPr>
            <a:r>
              <a:rPr lang="id-ID" altLang="en-US" dirty="0"/>
              <a:t>contoh: chating</a:t>
            </a:r>
            <a:r>
              <a:rPr lang="en-US" altLang="en-US" dirty="0"/>
              <a:t> , Ethernet</a:t>
            </a:r>
          </a:p>
          <a:p>
            <a:pPr eaLnBrk="1" hangingPunct="1">
              <a:lnSpc>
                <a:spcPct val="80000"/>
              </a:lnSpc>
              <a:buFont typeface="Wingdings" panose="05000000000000000000" pitchFamily="2" charset="2"/>
              <a:buNone/>
            </a:pPr>
            <a:r>
              <a:rPr lang="en-US" altLang="en-US" dirty="0"/>
              <a:t>		</a:t>
            </a:r>
          </a:p>
        </p:txBody>
      </p:sp>
    </p:spTree>
    <p:extLst>
      <p:ext uri="{BB962C8B-B14F-4D97-AF65-F5344CB8AC3E}">
        <p14:creationId xmlns:p14="http://schemas.microsoft.com/office/powerpoint/2010/main" val="1173003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363">
                                            <p:txEl>
                                              <p:pRg st="0" end="0"/>
                                            </p:txEl>
                                          </p:spTgt>
                                        </p:tgtEl>
                                        <p:attrNameLst>
                                          <p:attrName>style.visibility</p:attrName>
                                        </p:attrNameLst>
                                      </p:cBhvr>
                                      <p:to>
                                        <p:strVal val="visible"/>
                                      </p:to>
                                    </p:set>
                                    <p:animEffect transition="in" filter="fade">
                                      <p:cBhvr>
                                        <p:cTn id="11" dur="2000"/>
                                        <p:tgtEl>
                                          <p:spTgt spid="1536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363">
                                            <p:txEl>
                                              <p:pRg st="1" end="1"/>
                                            </p:txEl>
                                          </p:spTgt>
                                        </p:tgtEl>
                                        <p:attrNameLst>
                                          <p:attrName>style.visibility</p:attrName>
                                        </p:attrNameLst>
                                      </p:cBhvr>
                                      <p:to>
                                        <p:strVal val="visible"/>
                                      </p:to>
                                    </p:set>
                                    <p:animEffect transition="in" filter="fade">
                                      <p:cBhvr>
                                        <p:cTn id="16" dur="2000"/>
                                        <p:tgtEl>
                                          <p:spTgt spid="1536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363">
                                            <p:txEl>
                                              <p:pRg st="2" end="2"/>
                                            </p:txEl>
                                          </p:spTgt>
                                        </p:tgtEl>
                                        <p:attrNameLst>
                                          <p:attrName>style.visibility</p:attrName>
                                        </p:attrNameLst>
                                      </p:cBhvr>
                                      <p:to>
                                        <p:strVal val="visible"/>
                                      </p:to>
                                    </p:set>
                                    <p:animEffect transition="in" filter="fade">
                                      <p:cBhvr>
                                        <p:cTn id="21" dur="2000"/>
                                        <p:tgtEl>
                                          <p:spTgt spid="15363">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363">
                                            <p:txEl>
                                              <p:pRg st="3" end="3"/>
                                            </p:txEl>
                                          </p:spTgt>
                                        </p:tgtEl>
                                        <p:attrNameLst>
                                          <p:attrName>style.visibility</p:attrName>
                                        </p:attrNameLst>
                                      </p:cBhvr>
                                      <p:to>
                                        <p:strVal val="visible"/>
                                      </p:to>
                                    </p:set>
                                    <p:animEffect transition="in" filter="fade">
                                      <p:cBhvr>
                                        <p:cTn id="26" dur="2000"/>
                                        <p:tgtEl>
                                          <p:spTgt spid="15363">
                                            <p:txEl>
                                              <p:pRg st="3" end="3"/>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363">
                                            <p:txEl>
                                              <p:pRg st="4" end="4"/>
                                            </p:txEl>
                                          </p:spTgt>
                                        </p:tgtEl>
                                        <p:attrNameLst>
                                          <p:attrName>style.visibility</p:attrName>
                                        </p:attrNameLst>
                                      </p:cBhvr>
                                      <p:to>
                                        <p:strVal val="visible"/>
                                      </p:to>
                                    </p:set>
                                    <p:animEffect transition="in" filter="fade">
                                      <p:cBhvr>
                                        <p:cTn id="31" dur="2000"/>
                                        <p:tgtEl>
                                          <p:spTgt spid="15363">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363">
                                            <p:txEl>
                                              <p:pRg st="5" end="5"/>
                                            </p:txEl>
                                          </p:spTgt>
                                        </p:tgtEl>
                                        <p:attrNameLst>
                                          <p:attrName>style.visibility</p:attrName>
                                        </p:attrNameLst>
                                      </p:cBhvr>
                                      <p:to>
                                        <p:strVal val="visible"/>
                                      </p:to>
                                    </p:set>
                                    <p:animEffect transition="in" filter="fade">
                                      <p:cBhvr>
                                        <p:cTn id="36" dur="2000"/>
                                        <p:tgtEl>
                                          <p:spTgt spid="15363">
                                            <p:txEl>
                                              <p:pRg st="5" end="5"/>
                                            </p:txEl>
                                          </p:spTgt>
                                        </p:tgtEl>
                                      </p:cBhvr>
                                    </p:animEffect>
                                  </p:childTnLst>
                                </p:cTn>
                              </p:par>
                            </p:childTnLst>
                          </p:cTn>
                        </p:par>
                        <p:par>
                          <p:cTn id="37" fill="hold" nodeType="afterGroup">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5363">
                                            <p:txEl>
                                              <p:pRg st="6" end="6"/>
                                            </p:txEl>
                                          </p:spTgt>
                                        </p:tgtEl>
                                        <p:attrNameLst>
                                          <p:attrName>style.visibility</p:attrName>
                                        </p:attrNameLst>
                                      </p:cBhvr>
                                      <p:to>
                                        <p:strVal val="visible"/>
                                      </p:to>
                                    </p:set>
                                    <p:animEffect transition="in" filter="fade">
                                      <p:cBhvr>
                                        <p:cTn id="40" dur="2000"/>
                                        <p:tgtEl>
                                          <p:spTgt spid="153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373" y="714376"/>
            <a:ext cx="9722427" cy="5153025"/>
          </a:xfrm>
        </p:spPr>
        <p:txBody>
          <a:bodyPr/>
          <a:lstStyle/>
          <a:p>
            <a:pPr marL="360363" indent="-360363" algn="just">
              <a:lnSpc>
                <a:spcPct val="80000"/>
              </a:lnSpc>
              <a:defRPr/>
            </a:pPr>
            <a:r>
              <a:rPr lang="en-US" dirty="0" err="1" smtClean="0"/>
              <a:t>perlu</a:t>
            </a:r>
            <a:r>
              <a:rPr lang="en-US" dirty="0" smtClean="0"/>
              <a:t> </a:t>
            </a:r>
            <a:r>
              <a:rPr lang="en-US" dirty="0" err="1" smtClean="0"/>
              <a:t>sinkronisasi</a:t>
            </a:r>
            <a:r>
              <a:rPr lang="en-US" dirty="0" smtClean="0"/>
              <a:t> clock </a:t>
            </a:r>
            <a:r>
              <a:rPr lang="en-US" dirty="0" err="1" smtClean="0"/>
              <a:t>pengirim</a:t>
            </a:r>
            <a:r>
              <a:rPr lang="en-US" dirty="0" smtClean="0"/>
              <a:t> </a:t>
            </a:r>
            <a:r>
              <a:rPr lang="en-US" dirty="0" err="1" smtClean="0"/>
              <a:t>dan</a:t>
            </a:r>
            <a:r>
              <a:rPr lang="en-US" dirty="0" smtClean="0"/>
              <a:t> </a:t>
            </a:r>
            <a:r>
              <a:rPr lang="en-US" dirty="0" err="1" smtClean="0"/>
              <a:t>penerima</a:t>
            </a:r>
            <a:r>
              <a:rPr lang="id-ID" dirty="0" smtClean="0"/>
              <a:t>, </a:t>
            </a:r>
            <a:r>
              <a:rPr lang="en-US" dirty="0" err="1" smtClean="0"/>
              <a:t>alatnya</a:t>
            </a:r>
            <a:r>
              <a:rPr lang="en-US" dirty="0" smtClean="0"/>
              <a:t> : bit-bit </a:t>
            </a:r>
            <a:r>
              <a:rPr lang="en-US" dirty="0" err="1" smtClean="0"/>
              <a:t>sinkronisasi</a:t>
            </a:r>
            <a:endParaRPr lang="en-US" dirty="0" smtClean="0"/>
          </a:p>
          <a:p>
            <a:pPr eaLnBrk="1" hangingPunct="1">
              <a:lnSpc>
                <a:spcPct val="80000"/>
              </a:lnSpc>
              <a:defRPr/>
            </a:pPr>
            <a:r>
              <a:rPr lang="en-US" dirty="0" smtClean="0"/>
              <a:t>data </a:t>
            </a:r>
            <a:r>
              <a:rPr lang="en-US" dirty="0" err="1" smtClean="0"/>
              <a:t>dan</a:t>
            </a:r>
            <a:r>
              <a:rPr lang="en-US" dirty="0" smtClean="0"/>
              <a:t> bit-bit </a:t>
            </a:r>
            <a:r>
              <a:rPr lang="en-US" dirty="0" err="1" smtClean="0"/>
              <a:t>tambahan</a:t>
            </a:r>
            <a:r>
              <a:rPr lang="en-US" dirty="0" smtClean="0"/>
              <a:t> </a:t>
            </a:r>
            <a:r>
              <a:rPr lang="en-US" dirty="0" err="1" smtClean="0"/>
              <a:t>dikirimkan</a:t>
            </a:r>
            <a:r>
              <a:rPr lang="id-ID" dirty="0" smtClean="0"/>
              <a:t> </a:t>
            </a:r>
            <a:r>
              <a:rPr lang="en-US" dirty="0" err="1" smtClean="0"/>
              <a:t>dalam</a:t>
            </a:r>
            <a:r>
              <a:rPr lang="en-US" dirty="0" smtClean="0"/>
              <a:t> frame-frame </a:t>
            </a:r>
            <a:r>
              <a:rPr lang="en-US" dirty="0" err="1" smtClean="0"/>
              <a:t>dan</a:t>
            </a:r>
            <a:r>
              <a:rPr lang="en-US" dirty="0" smtClean="0"/>
              <a:t> </a:t>
            </a:r>
            <a:r>
              <a:rPr lang="en-US" dirty="0" err="1" smtClean="0"/>
              <a:t>dipisahkan</a:t>
            </a:r>
            <a:r>
              <a:rPr lang="id-ID" dirty="0" smtClean="0"/>
              <a:t> </a:t>
            </a:r>
            <a:r>
              <a:rPr lang="en-US" dirty="0" err="1" smtClean="0"/>
              <a:t>sesuai</a:t>
            </a:r>
            <a:r>
              <a:rPr lang="id-ID" dirty="0" smtClean="0"/>
              <a:t> </a:t>
            </a:r>
            <a:r>
              <a:rPr lang="en-US" dirty="0" err="1" smtClean="0"/>
              <a:t>jenisnya</a:t>
            </a:r>
            <a:endParaRPr lang="en-US" dirty="0" smtClean="0"/>
          </a:p>
          <a:p>
            <a:pPr eaLnBrk="1" hangingPunct="1">
              <a:defRPr/>
            </a:pPr>
            <a:endParaRPr lang="id-ID" dirty="0" smtClean="0"/>
          </a:p>
        </p:txBody>
      </p:sp>
    </p:spTree>
    <p:extLst>
      <p:ext uri="{BB962C8B-B14F-4D97-AF65-F5344CB8AC3E}">
        <p14:creationId xmlns:p14="http://schemas.microsoft.com/office/powerpoint/2010/main" val="272146652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p:cNvSpPr>
            <a:spLocks noGrp="1"/>
          </p:cNvSpPr>
          <p:nvPr>
            <p:ph idx="1"/>
          </p:nvPr>
        </p:nvSpPr>
        <p:spPr bwMode="auto">
          <a:xfrm>
            <a:off x="633845" y="500064"/>
            <a:ext cx="9576955" cy="536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Dengan transmisi synchronous, ada level lain dari synchronisasi yang perlu agar receiver dapat menentukan awal dan akhir dari suatu blok data. </a:t>
            </a:r>
          </a:p>
          <a:p>
            <a:pPr eaLnBrk="1" hangingPunct="1"/>
            <a:r>
              <a:rPr lang="id-ID" altLang="en-US" dirty="0" smtClean="0"/>
              <a:t>Untuk itu, tiap blok dimulai dengan suatu pola preamble bit dan diakhiri dengan pola postamble bit. P</a:t>
            </a:r>
          </a:p>
          <a:p>
            <a:pPr eaLnBrk="1" hangingPunct="1"/>
            <a:r>
              <a:rPr lang="id-ID" altLang="en-US" dirty="0" smtClean="0"/>
              <a:t>ola-pola ini adalah kontrol informasi.</a:t>
            </a:r>
          </a:p>
          <a:p>
            <a:pPr eaLnBrk="1" hangingPunct="1"/>
            <a:r>
              <a:rPr lang="id-ID" altLang="en-US" dirty="0" smtClean="0"/>
              <a:t>Frame adalah data plus kontrol informasi.</a:t>
            </a:r>
          </a:p>
        </p:txBody>
      </p:sp>
    </p:spTree>
    <p:extLst>
      <p:ext uri="{BB962C8B-B14F-4D97-AF65-F5344CB8AC3E}">
        <p14:creationId xmlns:p14="http://schemas.microsoft.com/office/powerpoint/2010/main" val="40005801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bwMode="auto">
          <a:xfrm>
            <a:off x="841664" y="571500"/>
            <a:ext cx="9369136" cy="5295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Format yang tepat dari frame tergantung dari metode transmisinya, yaitu :</a:t>
            </a:r>
          </a:p>
          <a:p>
            <a:pPr marL="971550" lvl="1" indent="-514350">
              <a:buFontTx/>
              <a:buAutoNum type="arabicPeriod"/>
            </a:pPr>
            <a:r>
              <a:rPr lang="id-ID" altLang="en-US" dirty="0" smtClean="0"/>
              <a:t>Transmisi </a:t>
            </a:r>
            <a:r>
              <a:rPr lang="id-ID" altLang="en-US" i="1" dirty="0" smtClean="0"/>
              <a:t>character-oriented </a:t>
            </a:r>
            <a:r>
              <a:rPr lang="id-ID" altLang="en-US" dirty="0" smtClean="0"/>
              <a:t>merupakan blok data diperlakukan sebagai rangkaian karakter-karakter (biasanya 8 bit karakter) dan semua kontrol informasi dalam bentuk karakter.</a:t>
            </a:r>
          </a:p>
          <a:p>
            <a:pPr marL="971550" lvl="1" indent="-514350">
              <a:buFontTx/>
              <a:buAutoNum type="arabicPeriod"/>
            </a:pPr>
            <a:r>
              <a:rPr lang="id-ID" altLang="en-US" dirty="0" smtClean="0"/>
              <a:t>Transmisi </a:t>
            </a:r>
            <a:r>
              <a:rPr lang="id-ID" altLang="en-US" i="1" dirty="0" smtClean="0"/>
              <a:t>bit-oriented</a:t>
            </a:r>
            <a:r>
              <a:rPr lang="id-ID" altLang="en-US" dirty="0" smtClean="0"/>
              <a:t> yaitu blok data diperlakukan sebagai serangkaian bit-bit dan kontrol informasi dalam bentuk 8 bit karakter.</a:t>
            </a:r>
          </a:p>
          <a:p>
            <a:pPr eaLnBrk="1" hangingPunct="1"/>
            <a:endParaRPr lang="id-ID" altLang="en-US" dirty="0" smtClean="0"/>
          </a:p>
        </p:txBody>
      </p:sp>
    </p:spTree>
    <p:extLst>
      <p:ext uri="{BB962C8B-B14F-4D97-AF65-F5344CB8AC3E}">
        <p14:creationId xmlns:p14="http://schemas.microsoft.com/office/powerpoint/2010/main" val="17222238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bwMode="auto">
          <a:xfrm>
            <a:off x="696191" y="428626"/>
            <a:ext cx="9514609" cy="5438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id-ID" altLang="en-US" dirty="0" smtClean="0"/>
              <a:t>Keuntungan transmisi synchronous :</a:t>
            </a:r>
          </a:p>
          <a:p>
            <a:pPr marL="971550" lvl="1" indent="-514350">
              <a:buFontTx/>
              <a:buAutoNum type="arabicPeriod"/>
            </a:pPr>
            <a:r>
              <a:rPr lang="id-ID" altLang="en-US" dirty="0" smtClean="0"/>
              <a:t>Efisien dalam ukuran blok data, sedangkan transmisi asynchronous memerlukan 20% atau lebih tambahan ukuran.</a:t>
            </a:r>
          </a:p>
          <a:p>
            <a:pPr marL="971550" lvl="1" indent="-514350">
              <a:buFontTx/>
              <a:buAutoNum type="arabicPeriod"/>
            </a:pPr>
            <a:r>
              <a:rPr lang="id-ID" altLang="en-US" dirty="0" smtClean="0"/>
              <a:t>Kontrol informasi kurang dari 100 bit.</a:t>
            </a:r>
          </a:p>
          <a:p>
            <a:pPr eaLnBrk="1" hangingPunct="1"/>
            <a:endParaRPr lang="id-ID" altLang="en-US" dirty="0" smtClean="0"/>
          </a:p>
        </p:txBody>
      </p:sp>
    </p:spTree>
    <p:extLst>
      <p:ext uri="{BB962C8B-B14F-4D97-AF65-F5344CB8AC3E}">
        <p14:creationId xmlns:p14="http://schemas.microsoft.com/office/powerpoint/2010/main" val="231071591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Contoh alat</a:t>
            </a:r>
          </a:p>
        </p:txBody>
      </p:sp>
      <p:sp>
        <p:nvSpPr>
          <p:cNvPr id="15363"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mtClean="0"/>
              <a:t>Sinkon				.  Asinkron</a:t>
            </a:r>
          </a:p>
        </p:txBody>
      </p:sp>
      <p:pic>
        <p:nvPicPr>
          <p:cNvPr id="15364" name="Picture 2"/>
          <p:cNvPicPr>
            <a:picLocks noChangeAspect="1" noChangeArrowheads="1"/>
          </p:cNvPicPr>
          <p:nvPr/>
        </p:nvPicPr>
        <p:blipFill>
          <a:blip r:embed="rId2">
            <a:extLst>
              <a:ext uri="{28A0092B-C50C-407E-A947-70E740481C1C}">
                <a14:useLocalDpi xmlns:a14="http://schemas.microsoft.com/office/drawing/2010/main" val="0"/>
              </a:ext>
            </a:extLst>
          </a:blip>
          <a:srcRect l="6270" t="21021" r="61984" b="2121"/>
          <a:stretch>
            <a:fillRect/>
          </a:stretch>
        </p:blipFill>
        <p:spPr bwMode="auto">
          <a:xfrm>
            <a:off x="2135188" y="2060575"/>
            <a:ext cx="3097212"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descr="http://4.bp.blogspot.com/_HKkEH--Lakc/TRLG5HszIKI/AAAAAAAAAB8/VVEN_0PqIMQ/s16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3" y="2852738"/>
            <a:ext cx="285750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30742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bwMode="auto">
          <a:xfrm>
            <a:off x="1981200" y="785814"/>
            <a:ext cx="8229600" cy="4357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eaLnBrk="1" hangingPunct="1">
              <a:buFontTx/>
              <a:buNone/>
            </a:pPr>
            <a:r>
              <a:rPr lang="id-ID" altLang="en-US" sz="4000" dirty="0">
                <a:solidFill>
                  <a:srgbClr val="00FDFF"/>
                </a:solidFill>
              </a:rPr>
              <a:t>Perbedaan antara synchronous dengan asynchronous yang terutama tergantung dari ada tidaknya jeda </a:t>
            </a:r>
            <a:r>
              <a:rPr lang="id-ID" altLang="en-US" sz="4000" dirty="0">
                <a:solidFill>
                  <a:srgbClr val="FF0000"/>
                </a:solidFill>
              </a:rPr>
              <a:t>antara</a:t>
            </a:r>
            <a:r>
              <a:rPr lang="id-ID" altLang="en-US" sz="4000" dirty="0"/>
              <a:t> </a:t>
            </a:r>
            <a:r>
              <a:rPr lang="id-ID" altLang="en-US" sz="4000" dirty="0">
                <a:solidFill>
                  <a:schemeClr val="accent6">
                    <a:lumMod val="40000"/>
                    <a:lumOff val="60000"/>
                  </a:schemeClr>
                </a:solidFill>
              </a:rPr>
              <a:t>pertukaran</a:t>
            </a:r>
            <a:r>
              <a:rPr lang="id-ID" altLang="en-US" sz="4000" dirty="0"/>
              <a:t> </a:t>
            </a:r>
            <a:r>
              <a:rPr lang="id-ID" altLang="en-US" sz="4000" dirty="0">
                <a:solidFill>
                  <a:schemeClr val="accent6">
                    <a:lumMod val="40000"/>
                    <a:lumOff val="60000"/>
                  </a:schemeClr>
                </a:solidFill>
              </a:rPr>
              <a:t>pesan dan fleksibilitas waktu</a:t>
            </a:r>
            <a:r>
              <a:rPr lang="id-ID" altLang="en-US" sz="4000" dirty="0"/>
              <a:t> antar pengguna komunikasi tersebut.</a:t>
            </a:r>
          </a:p>
        </p:txBody>
      </p:sp>
    </p:spTree>
    <p:extLst>
      <p:ext uri="{BB962C8B-B14F-4D97-AF65-F5344CB8AC3E}">
        <p14:creationId xmlns:p14="http://schemas.microsoft.com/office/powerpoint/2010/main" val="34392680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9701</TotalTime>
  <Words>21083</Words>
  <Application>Microsoft Office PowerPoint</Application>
  <PresentationFormat>Widescreen</PresentationFormat>
  <Paragraphs>2864</Paragraphs>
  <Slides>386</Slides>
  <Notes>50</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4</vt:i4>
      </vt:variant>
      <vt:variant>
        <vt:lpstr>Slide Titles</vt:lpstr>
      </vt:variant>
      <vt:variant>
        <vt:i4>386</vt:i4>
      </vt:variant>
    </vt:vector>
  </HeadingPairs>
  <TitlesOfParts>
    <vt:vector size="407" baseType="lpstr">
      <vt:lpstr>Malgun Gothic</vt:lpstr>
      <vt:lpstr>Arial</vt:lpstr>
      <vt:lpstr>Calibri</vt:lpstr>
      <vt:lpstr>Calibri Light</vt:lpstr>
      <vt:lpstr>Cordia New</vt:lpstr>
      <vt:lpstr>Courier New</vt:lpstr>
      <vt:lpstr>Franklin Gothic Book</vt:lpstr>
      <vt:lpstr>Symbol</vt:lpstr>
      <vt:lpstr>Tahoma</vt:lpstr>
      <vt:lpstr>Times</vt:lpstr>
      <vt:lpstr>Times New Roman</vt:lpstr>
      <vt:lpstr>Verdana</vt:lpstr>
      <vt:lpstr>Webdings</vt:lpstr>
      <vt:lpstr>Wingdings</vt:lpstr>
      <vt:lpstr>Wingdings 2</vt:lpstr>
      <vt:lpstr>Wingdings 3</vt:lpstr>
      <vt:lpstr>Office Theme</vt:lpstr>
      <vt:lpstr>Visio</vt:lpstr>
      <vt:lpstr>ABC FlowCharter</vt:lpstr>
      <vt:lpstr>Photo Editor Photo</vt:lpstr>
      <vt:lpstr>Image</vt:lpstr>
      <vt:lpstr>PowerPoint Presentation</vt:lpstr>
      <vt:lpstr>Scopes</vt:lpstr>
      <vt:lpstr>PowerPoint Presentation</vt:lpstr>
      <vt:lpstr>Outline</vt:lpstr>
      <vt:lpstr>Konsep Komunikasi Data</vt:lpstr>
      <vt:lpstr>Konsep Komunikasi Data</vt:lpstr>
      <vt:lpstr>Konsep Komunikasi Data</vt:lpstr>
      <vt:lpstr>Konsep Komunikasi Data</vt:lpstr>
      <vt:lpstr>Konsep Komunikasi Data</vt:lpstr>
      <vt:lpstr>Konsep Komunikasi Data</vt:lpstr>
      <vt:lpstr>Konsep Komunikasi Data</vt:lpstr>
      <vt:lpstr>Konsep Komunikasi Data</vt:lpstr>
      <vt:lpstr>Konsep Komunikasi Data</vt:lpstr>
      <vt:lpstr>Media &amp; Periperal Komunikasi</vt:lpstr>
      <vt:lpstr>Media &amp; Pheriperal Komunikasi</vt:lpstr>
      <vt:lpstr>Media &amp; Pheriperal Komunikasi</vt:lpstr>
      <vt:lpstr>Media &amp; Pheriperal Komunikasi</vt:lpstr>
      <vt:lpstr>Media &amp; Pheriperal Komunikasi</vt:lpstr>
      <vt:lpstr>Media &amp; Pheriperal Komunikasi</vt:lpstr>
      <vt:lpstr>Media &amp; Pheriperal Komunikasi</vt:lpstr>
      <vt:lpstr>Media &amp; Pheriperal Komunikasi</vt:lpstr>
      <vt:lpstr>Media &amp; Pheriperal Komunikasi</vt:lpstr>
      <vt:lpstr>JARINGAN &amp; Protokol Komunikasi</vt:lpstr>
      <vt:lpstr>Pengertian Jaringan (Network)</vt:lpstr>
      <vt:lpstr>Keuntungan Jaringan (Network)</vt:lpstr>
      <vt:lpstr>Protokol Komunikasi</vt:lpstr>
      <vt:lpstr>Protokol Komunikasi</vt:lpstr>
      <vt:lpstr>Protokol Komunikasi</vt:lpstr>
      <vt:lpstr>Protokol Komunikasi</vt:lpstr>
      <vt:lpstr>Protokol Komunikasi</vt:lpstr>
      <vt:lpstr>Protokol Komunikasi</vt:lpstr>
      <vt:lpstr>PERANGKAT jaringan</vt:lpstr>
      <vt:lpstr>Perangkat Jaringan</vt:lpstr>
      <vt:lpstr>Perangkat Jaringan</vt:lpstr>
      <vt:lpstr>Perangkat Jaringan</vt:lpstr>
      <vt:lpstr>Perangkat Jaringan</vt:lpstr>
      <vt:lpstr>Perangkat Jaringan</vt:lpstr>
      <vt:lpstr>Perangkat Jaringan</vt:lpstr>
      <vt:lpstr>Topologi jaringan KOMPUTER</vt:lpstr>
      <vt:lpstr>Topologi Jaringan Komputer</vt:lpstr>
      <vt:lpstr>Bus Network</vt:lpstr>
      <vt:lpstr>Ring Network</vt:lpstr>
      <vt:lpstr>Star Network</vt:lpstr>
      <vt:lpstr>JENIS JARINGAN</vt:lpstr>
      <vt:lpstr>Jenis Jaringan</vt:lpstr>
      <vt:lpstr>Jenis Jaringan</vt:lpstr>
      <vt:lpstr>Jenis Jaringan</vt:lpstr>
      <vt:lpstr>PowerPoint Presentation</vt:lpstr>
      <vt:lpstr>PowerPoint Presentation</vt:lpstr>
      <vt:lpstr>PowerPoint Presentation</vt:lpstr>
      <vt:lpstr>PowerPoint Presentation</vt:lpstr>
      <vt:lpstr>BCD</vt:lpstr>
      <vt:lpstr>PowerPoint Presentation</vt:lpstr>
      <vt:lpstr>SBCDIC</vt:lpstr>
      <vt:lpstr>PowerPoint Presentation</vt:lpstr>
      <vt:lpstr>EBCDIC</vt:lpstr>
      <vt:lpstr>PowerPoint Presentation</vt:lpstr>
      <vt:lpstr>Kode Boudot</vt:lpstr>
      <vt:lpstr>PowerPoint Presentation</vt:lpstr>
      <vt:lpstr>ASCII Code</vt:lpstr>
      <vt:lpstr>PowerPoint Presentation</vt:lpstr>
      <vt:lpstr>Unicode</vt:lpstr>
      <vt:lpstr>PowerPoint Presentation</vt:lpstr>
      <vt:lpstr>Teknik Pengkodean</vt:lpstr>
      <vt:lpstr>Digitalisasi Data Analog</vt:lpstr>
      <vt:lpstr>Jenis Teknik Pengkodean </vt:lpstr>
      <vt:lpstr>1. Data Digital,Sinyal Digital</vt:lpstr>
      <vt:lpstr>Jenis-jenis Pengkodean Data Digital,Sinyal Digital</vt:lpstr>
      <vt:lpstr>Jenis-jenis Pengkodean Data Digital,Sinyal Digital</vt:lpstr>
      <vt:lpstr>Jenis-jenis Pengkodean Data Digital,Sinyal Digital</vt:lpstr>
      <vt:lpstr>Jenis-jenis Pengkodean Data Digital,Sinyal Digital</vt:lpstr>
      <vt:lpstr>Jenis-jenis Pengkodean Data Digital,Sinyal Digital</vt:lpstr>
      <vt:lpstr>Jenis-jenis Pengkodean Data Digital,Sinyal Digital</vt:lpstr>
      <vt:lpstr>2. Data Digital,Sinyal Analog</vt:lpstr>
      <vt:lpstr>3. Data Analog, sinyal Digital</vt:lpstr>
      <vt:lpstr>3. Data Analog, sinyal Digital</vt:lpstr>
      <vt:lpstr>4. Data Analog,Sinyal Analog</vt:lpstr>
      <vt:lpstr>PENGKODEAN DATA / DATA ENCODING</vt:lpstr>
      <vt:lpstr>SISTEM SANDI</vt:lpstr>
      <vt:lpstr>SISTEM SANDI</vt:lpstr>
      <vt:lpstr>PENGELOMPOKAN KARAKTER</vt:lpstr>
      <vt:lpstr>PENGELOMPOKAN KARAKTER KENDALI</vt:lpstr>
      <vt:lpstr>PENGELOMPOKAN KARAKTER KENDALI</vt:lpstr>
      <vt:lpstr>PENGELOMPOKAN KARAKTER KENDALI</vt:lpstr>
      <vt:lpstr>PowerPoint Presentation</vt:lpstr>
      <vt:lpstr>PowerPoint Presentation</vt:lpstr>
      <vt:lpstr>Teknik komunikasi data digital</vt:lpstr>
      <vt:lpstr>Lebih unggul mana?</vt:lpstr>
      <vt:lpstr>Serial transmission</vt:lpstr>
      <vt:lpstr>PowerPoint Presentation</vt:lpstr>
      <vt:lpstr>PowerPoint Presentation</vt:lpstr>
      <vt:lpstr>PowerPoint Presentation</vt:lpstr>
      <vt:lpstr>Serial Transmission</vt:lpstr>
      <vt:lpstr>PowerPoint Presentation</vt:lpstr>
      <vt:lpstr>PowerPoint Presentation</vt:lpstr>
      <vt:lpstr>PowerPoint Presentation</vt:lpstr>
      <vt:lpstr>PowerPoint Presentation</vt:lpstr>
      <vt:lpstr>Contoh alat</vt:lpstr>
      <vt:lpstr>PowerPoint Presentation</vt:lpstr>
      <vt:lpstr>PowerPoint Presentation</vt:lpstr>
      <vt:lpstr>PowerPoint Presentation</vt:lpstr>
      <vt:lpstr>Transmisi Asinkron dan Sinkron </vt:lpstr>
      <vt:lpstr>Asinkron</vt:lpstr>
      <vt:lpstr>Asinkron diagram</vt:lpstr>
      <vt:lpstr>Asinkron</vt:lpstr>
      <vt:lpstr>Sinkron-level bit </vt:lpstr>
      <vt:lpstr>Sinkron-level block</vt:lpstr>
      <vt:lpstr>Sinkron (diagram)</vt:lpstr>
      <vt:lpstr>Tipe-tipe error </vt:lpstr>
      <vt:lpstr>Proses Pendeteksian Error</vt:lpstr>
      <vt:lpstr>Pendeteksian Error</vt:lpstr>
      <vt:lpstr>Cyclic Redundancy Check</vt:lpstr>
      <vt:lpstr>Koreksi Error</vt:lpstr>
      <vt:lpstr>Diagram Proses Koreksi Error</vt:lpstr>
      <vt:lpstr>Proses Koreksi Error</vt:lpstr>
      <vt:lpstr>Bekerja pada Koreksi Error</vt:lpstr>
      <vt:lpstr>Konfigurasi Saluran</vt:lpstr>
      <vt:lpstr>Konfigurasi Tradisional</vt:lpstr>
      <vt:lpstr>Interfacing</vt:lpstr>
      <vt:lpstr>Interfacing Komunikasi Data</vt:lpstr>
      <vt:lpstr>Karakteristik Interface</vt:lpstr>
      <vt:lpstr>V.24/EIA-232-F</vt:lpstr>
      <vt:lpstr>Spesifikasi Mechanical</vt:lpstr>
      <vt:lpstr>Spesifikasi Electrical</vt:lpstr>
      <vt:lpstr>Spesifikasi Fungsi</vt:lpstr>
      <vt:lpstr>Local dan Remote Loopback</vt:lpstr>
      <vt:lpstr>Spesifikasi Prosedur</vt:lpstr>
      <vt:lpstr>Dial Up Operation (1)</vt:lpstr>
      <vt:lpstr>Dial Up Operation (2)</vt:lpstr>
      <vt:lpstr>Dial Up Operation (3)</vt:lpstr>
      <vt:lpstr>Null Modem</vt:lpstr>
      <vt:lpstr>Diagram interface fisik ISDN </vt:lpstr>
      <vt:lpstr>Interface fisik ISDN </vt:lpstr>
      <vt:lpstr>Spesifikasi Electrical ISDN</vt:lpstr>
      <vt:lpstr>Foreground Reading</vt:lpstr>
      <vt:lpstr>PowerPoint Presentation</vt:lpstr>
      <vt:lpstr>Outlines</vt:lpstr>
      <vt:lpstr>Data Link Services</vt:lpstr>
      <vt:lpstr>Kontrol Aliran</vt:lpstr>
      <vt:lpstr>Model Frame Transmisi</vt:lpstr>
      <vt:lpstr>Stop dan Wait</vt:lpstr>
      <vt:lpstr>Fragmentasi</vt:lpstr>
      <vt:lpstr>Stop and Wait Link Utilization</vt:lpstr>
      <vt:lpstr>Sliding Windows Flow Control</vt:lpstr>
      <vt:lpstr>Diagram Sliding Window</vt:lpstr>
      <vt:lpstr>Contoh Sliding Window</vt:lpstr>
      <vt:lpstr>Perbaikan Sliding Window</vt:lpstr>
      <vt:lpstr>Automatic Repeat Request (ARQ)</vt:lpstr>
      <vt:lpstr>2. Automatic Repeat Request (ARQ)</vt:lpstr>
      <vt:lpstr>1. Stop and Wait ARQ</vt:lpstr>
      <vt:lpstr>PowerPoint Presentation</vt:lpstr>
      <vt:lpstr>Stop dan Wait - Pros and Cons</vt:lpstr>
      <vt:lpstr>2. Go Back N (1)</vt:lpstr>
      <vt:lpstr>Go Back N - Frame yang rusak</vt:lpstr>
      <vt:lpstr>Go Back N - Frame hilang (1)</vt:lpstr>
      <vt:lpstr>Go Back N - Frame hilang (2)</vt:lpstr>
      <vt:lpstr>Go Back N - Acknowledgement yang rusak </vt:lpstr>
      <vt:lpstr>Go Back N - Rejection Rusak</vt:lpstr>
      <vt:lpstr>Go Back N - Diagram</vt:lpstr>
      <vt:lpstr>3. Selective Reject (1)</vt:lpstr>
      <vt:lpstr>Selective Reject - Diagram</vt:lpstr>
      <vt:lpstr>Sejarah DLL Protocols</vt:lpstr>
      <vt:lpstr>High Level Data Link Control</vt:lpstr>
      <vt:lpstr>Jenis Stasiun HDLC </vt:lpstr>
      <vt:lpstr>Konfigurasi Hubungan HDLC </vt:lpstr>
      <vt:lpstr>Konfigurasi HDLC</vt:lpstr>
      <vt:lpstr>Mode Transfer HDLC (1)</vt:lpstr>
      <vt:lpstr>Mode Transfer HDLC (2)</vt:lpstr>
      <vt:lpstr>Mode Transfer HDLC (3)</vt:lpstr>
      <vt:lpstr>Struktur Frame </vt:lpstr>
      <vt:lpstr>Diagram Struktur Frame </vt:lpstr>
      <vt:lpstr>Flag Fields</vt:lpstr>
      <vt:lpstr>Bit Stuffing</vt:lpstr>
      <vt:lpstr>Address Field</vt:lpstr>
      <vt:lpstr>Control Field</vt:lpstr>
      <vt:lpstr>Diagram Control Field </vt:lpstr>
      <vt:lpstr>Bit Poll/Final </vt:lpstr>
      <vt:lpstr>Information Field</vt:lpstr>
      <vt:lpstr>Frame Check Sequence Field</vt:lpstr>
      <vt:lpstr>Operasi HDLC </vt:lpstr>
      <vt:lpstr>Contoh Operasi (1)</vt:lpstr>
      <vt:lpstr>Contoh Operasi (2)</vt:lpstr>
      <vt:lpstr>Protokol DLC lain (LAPB,LAPD)</vt:lpstr>
      <vt:lpstr>Protokol DLC lain (LLC)</vt:lpstr>
      <vt:lpstr>Protocol DLC Lainnya (PPP)</vt:lpstr>
      <vt:lpstr>Protokol DLC lain  (Frame Relay) (1)</vt:lpstr>
      <vt:lpstr>Protokol DLC lain  (Frame Relay) (2)</vt:lpstr>
      <vt:lpstr>Protokol DLC lain (ATM)</vt:lpstr>
      <vt:lpstr>PowerPoint Presentation</vt:lpstr>
      <vt:lpstr>Multiplexing </vt:lpstr>
      <vt:lpstr>PowerPoint Presentation</vt:lpstr>
      <vt:lpstr>Contoh FDM</vt:lpstr>
      <vt:lpstr>Teknik Multiplexing (2)</vt:lpstr>
      <vt:lpstr>Jenis-Jenis TDM</vt:lpstr>
      <vt:lpstr>Jenis-Jenis TDM</vt:lpstr>
      <vt:lpstr>Ex</vt:lpstr>
      <vt:lpstr>PowerPoint Presentation</vt:lpstr>
      <vt:lpstr>Bridging dan Switching </vt:lpstr>
      <vt:lpstr>Memperluas Jangkauan LAN</vt:lpstr>
      <vt:lpstr>Repeater (Hub)</vt:lpstr>
      <vt:lpstr>PowerPoint Presentation</vt:lpstr>
      <vt:lpstr>Bridge</vt:lpstr>
      <vt:lpstr>Types of Bridges</vt:lpstr>
      <vt:lpstr>Types of Bridges</vt:lpstr>
      <vt:lpstr>PowerPoint Presentation</vt:lpstr>
      <vt:lpstr>PowerPoint Presentation</vt:lpstr>
      <vt:lpstr>PowerPoint Presentation</vt:lpstr>
      <vt:lpstr>Algoritma pada Bridge</vt:lpstr>
      <vt:lpstr>Ilustrasi pembelajaran yang dilakukan oleh suatu Bridge</vt:lpstr>
      <vt:lpstr>Satellite Bridging</vt:lpstr>
      <vt:lpstr>PowerPoint Presentation</vt:lpstr>
      <vt:lpstr>Spanning Tree Algorithm  pada Bridge</vt:lpstr>
      <vt:lpstr>Loop problem</vt:lpstr>
      <vt:lpstr>PowerPoint Presentation</vt:lpstr>
      <vt:lpstr>Switch</vt:lpstr>
      <vt:lpstr>Perbedaan antara hub dan switch</vt:lpstr>
      <vt:lpstr>Beberapa terminologi</vt:lpstr>
      <vt:lpstr>What is Layer-2 switching?</vt:lpstr>
      <vt:lpstr>Keterbatasan Layer-2 Switching</vt:lpstr>
      <vt:lpstr>PowerPoint Presentation</vt:lpstr>
      <vt:lpstr>Bridging vs Layer-2 Switching</vt:lpstr>
      <vt:lpstr>Fungsi Layer-2 Switching</vt:lpstr>
      <vt:lpstr>Switching Table</vt:lpstr>
      <vt:lpstr>Loop avoidance</vt:lpstr>
      <vt:lpstr>Loop Avoidance (2)</vt:lpstr>
      <vt:lpstr>Loop Avoidance (3)</vt:lpstr>
      <vt:lpstr>Spanning-Tree Protocol (STP)</vt:lpstr>
      <vt:lpstr>Cara kerja STP</vt:lpstr>
      <vt:lpstr>PowerPoint Presentation</vt:lpstr>
      <vt:lpstr>Cara memilih root bridge</vt:lpstr>
      <vt:lpstr>Cara memilih root bridge (2)</vt:lpstr>
      <vt:lpstr>Cara memilih root bridge (3)</vt:lpstr>
      <vt:lpstr>Cara memilih designated port</vt:lpstr>
      <vt:lpstr>Kondisi Port Spanning-Tree</vt:lpstr>
      <vt:lpstr>Kondisi Port Spanning-Tree (2)</vt:lpstr>
      <vt:lpstr>Convergence</vt:lpstr>
      <vt:lpstr>LAN Switch Type</vt:lpstr>
      <vt:lpstr>LAN Switch</vt:lpstr>
      <vt:lpstr>PowerPoint Presentation</vt:lpstr>
      <vt:lpstr>Adaptive Cut Through</vt:lpstr>
      <vt:lpstr>Result Notes</vt:lpstr>
      <vt:lpstr>PowerPoint Presentation</vt:lpstr>
      <vt:lpstr>PowerPoint Presentation</vt:lpstr>
      <vt:lpstr>PowerPoint Presentation</vt:lpstr>
      <vt:lpstr>PowerPoint Presentation</vt:lpstr>
      <vt:lpstr>PowerPoint Presentation</vt:lpstr>
      <vt:lpstr>PowerPoint Presentation</vt:lpstr>
      <vt:lpstr>Design Challenges in WMNs</vt:lpstr>
      <vt:lpstr>Early MAC Schemes</vt:lpstr>
      <vt:lpstr>ALOHA</vt:lpstr>
      <vt:lpstr>Slotted ALOHA</vt:lpstr>
      <vt:lpstr>CSMA/CD</vt:lpstr>
      <vt:lpstr>Ethernet (CSMA/CD)</vt:lpstr>
      <vt:lpstr>CSMA</vt:lpstr>
      <vt:lpstr>Nonpersistent CSMA</vt:lpstr>
      <vt:lpstr>1-persistent CSMA</vt:lpstr>
      <vt:lpstr>P-persistent CSMA</vt:lpstr>
      <vt:lpstr>Value of p?</vt:lpstr>
      <vt:lpstr>CSMA/CD Description</vt:lpstr>
      <vt:lpstr>CSMA/CD Operation</vt:lpstr>
      <vt:lpstr>Which Persistence Algorithm?</vt:lpstr>
      <vt:lpstr>Binary Exponential Backoff</vt:lpstr>
      <vt:lpstr>Collision Detection</vt:lpstr>
      <vt:lpstr>CSMA/CA</vt:lpstr>
      <vt:lpstr>Medium Access Control</vt:lpstr>
      <vt:lpstr>Reliable Data Delivery</vt:lpstr>
      <vt:lpstr>Four Frame Exchange</vt:lpstr>
      <vt:lpstr>CSMA/CA</vt:lpstr>
      <vt:lpstr>Media Access Control</vt:lpstr>
      <vt:lpstr>Distributed Coordination Function</vt:lpstr>
      <vt:lpstr>Basic CSMA/CA operations</vt:lpstr>
      <vt:lpstr>IEEE 802.11  Medium  Access  Control  Logic</vt:lpstr>
      <vt:lpstr>Transmission without RTS/CTS</vt:lpstr>
      <vt:lpstr>Transmission with RTS/CTS</vt:lpstr>
      <vt:lpstr>Priority IFS Values</vt:lpstr>
      <vt:lpstr>SIFS Use</vt:lpstr>
      <vt:lpstr>PIFS and DIFS Use</vt:lpstr>
      <vt:lpstr>IEEE 802.11 MAC Timing Basic Access Method</vt:lpstr>
      <vt:lpstr>Point Coordination Function (PCF)</vt:lpstr>
      <vt:lpstr>Point coordination frame transfer</vt:lpstr>
      <vt:lpstr>PCF Superframe Timing</vt:lpstr>
      <vt:lpstr>IEEE 802.11 MAC Frame Format</vt:lpstr>
      <vt:lpstr>Control Frames</vt:lpstr>
      <vt:lpstr>Data Frames – Data Carrying</vt:lpstr>
      <vt:lpstr>Data Frames –  Not Data Carrying</vt:lpstr>
      <vt:lpstr>Management Frames</vt:lpstr>
      <vt:lpstr>IEEE 802.11e MAC</vt:lpstr>
      <vt:lpstr>802.11e MAC</vt:lpstr>
      <vt:lpstr>QoS Limitations of 802.11 </vt:lpstr>
      <vt:lpstr>Overview of 802.11e</vt:lpstr>
      <vt:lpstr>PowerPoint Presentation</vt:lpstr>
      <vt:lpstr>Wireless Multimedia Extensions (WME)</vt:lpstr>
      <vt:lpstr>EDCA</vt:lpstr>
      <vt:lpstr>PowerPoint Presentation</vt:lpstr>
      <vt:lpstr>PowerPoint Presentation</vt:lpstr>
      <vt:lpstr>References</vt:lpstr>
      <vt:lpstr>Multiple Access Control (MAC) Protocols</vt:lpstr>
      <vt:lpstr>Multiple Access</vt:lpstr>
      <vt:lpstr>PowerPoint Presentation</vt:lpstr>
      <vt:lpstr>Multiple Access</vt:lpstr>
      <vt:lpstr>Terms</vt:lpstr>
      <vt:lpstr>PowerPoint Presentation</vt:lpstr>
      <vt:lpstr>Random Access</vt:lpstr>
      <vt:lpstr>ALOHA</vt:lpstr>
      <vt:lpstr>ALOHA Random Access Scheme</vt:lpstr>
      <vt:lpstr>1 Pure ALOHA</vt:lpstr>
      <vt:lpstr>Maximum Propagation Delay</vt:lpstr>
      <vt:lpstr>PowerPoint Presentation</vt:lpstr>
      <vt:lpstr>PowerPoint Presentation</vt:lpstr>
      <vt:lpstr>2 Slotted ALOHA</vt:lpstr>
      <vt:lpstr>PowerPoint Presentation</vt:lpstr>
      <vt:lpstr>PowerPoint Presentation</vt:lpstr>
      <vt:lpstr>ALOHA </vt:lpstr>
      <vt:lpstr>PowerPoint Presentation</vt:lpstr>
      <vt:lpstr>Random Access – Carrier Sense Multiple Access (CSMA)</vt:lpstr>
      <vt:lpstr>Random Access – Carrier Sense Multiple Access (CSMA)</vt:lpstr>
      <vt:lpstr>Random Access – Carrier Sense Multiple Access (CSMA)</vt:lpstr>
      <vt:lpstr>Types of CSMA Protocols</vt:lpstr>
      <vt:lpstr>1) Non-persistent CSMA </vt:lpstr>
      <vt:lpstr>2) 1-persistent CSMA </vt:lpstr>
      <vt:lpstr>3) P-persistent CSMA</vt:lpstr>
      <vt:lpstr>3) P-persistent CSMA</vt:lpstr>
      <vt:lpstr>CSMA/CD (Collision Detection) </vt:lpstr>
      <vt:lpstr>PowerPoint Presentation</vt:lpstr>
      <vt:lpstr>CSMA/CD Protocol</vt:lpstr>
      <vt:lpstr>CSMA/CD</vt:lpstr>
      <vt:lpstr>CSMA/CD</vt:lpstr>
      <vt:lpstr>Controlled Access or Scheduling</vt:lpstr>
      <vt:lpstr>Controlled Access or Scheduling</vt:lpstr>
      <vt:lpstr> 1-Reservation Access Method </vt:lpstr>
      <vt:lpstr>2- Polling</vt:lpstr>
      <vt:lpstr>PowerPoint Presentation</vt:lpstr>
      <vt:lpstr>PowerPoint Presentation</vt:lpstr>
      <vt:lpstr>Channelization </vt:lpstr>
      <vt:lpstr>PowerPoint Presentation</vt:lpstr>
      <vt:lpstr>PowerPoint Presentation</vt:lpstr>
      <vt:lpstr>PowerPoint Presentation</vt:lpstr>
      <vt:lpstr>PowerPoint Presentation</vt:lpstr>
      <vt:lpstr>PowerPoint Presentation</vt:lpstr>
      <vt:lpstr>PowerPoint Presentation</vt:lpstr>
      <vt:lpstr>HDLC,PPP,Media access control</vt:lpstr>
      <vt:lpstr>HDLC - Introduction</vt:lpstr>
      <vt:lpstr>HDLC Stations</vt:lpstr>
      <vt:lpstr>HDLC Transfer models</vt:lpstr>
      <vt:lpstr>Transfer model</vt:lpstr>
      <vt:lpstr>HDLC Frame</vt:lpstr>
      <vt:lpstr>PowerPoint Presentation</vt:lpstr>
      <vt:lpstr>Frame models</vt:lpstr>
      <vt:lpstr>PPP- Introduction</vt:lpstr>
      <vt:lpstr>PPP - Frame</vt:lpstr>
      <vt:lpstr>Byte stuffing</vt:lpstr>
      <vt:lpstr>Multiple access Control</vt:lpstr>
      <vt:lpstr>PowerPoint Presentation</vt:lpstr>
      <vt:lpstr>Types of Multiple-access</vt:lpstr>
      <vt:lpstr>Random Access Protocols</vt:lpstr>
      <vt:lpstr>ALOHA</vt:lpstr>
      <vt:lpstr>CSMA</vt:lpstr>
      <vt:lpstr>Controlled Access</vt:lpstr>
      <vt:lpstr>PowerPoint Presentation</vt:lpstr>
      <vt:lpstr>Channelization</vt:lpstr>
      <vt:lpstr>PowerPoint Presentation</vt:lpstr>
      <vt:lpstr>Outlines</vt:lpstr>
      <vt:lpstr>PowerPoint Presentation</vt:lpstr>
      <vt:lpstr>Network Layer</vt:lpstr>
      <vt:lpstr>Network Layer</vt:lpstr>
      <vt:lpstr>Network Layer </vt:lpstr>
      <vt:lpstr>IP</vt:lpstr>
      <vt:lpstr>IP -&gt; Connectionless</vt:lpstr>
      <vt:lpstr>IP -&gt; Best Effort</vt:lpstr>
      <vt:lpstr>IP -&gt; Media Independent</vt:lpstr>
      <vt:lpstr>IP -&gt; Enkapsulasi</vt:lpstr>
      <vt:lpstr>IP -&gt; Header</vt:lpstr>
      <vt:lpstr>IP -&gt; Header</vt:lpstr>
      <vt:lpstr>IP -&gt; Header</vt:lpstr>
      <vt:lpstr>IP -&gt; Header</vt:lpstr>
      <vt:lpstr>Networks -&gt; Pengelompokan Device-Device</vt:lpstr>
      <vt:lpstr>Networks -&gt; Pengelompokan Device-Device</vt:lpstr>
      <vt:lpstr>Routing</vt:lpstr>
      <vt:lpstr>Routing </vt:lpstr>
      <vt:lpstr>Routing -&gt; Gateway</vt:lpstr>
      <vt:lpstr>Routing -&gt; Gateway</vt:lpstr>
      <vt:lpstr>Routing -&gt; Route</vt:lpstr>
      <vt:lpstr>Routing -&gt; Tabel Routing</vt:lpstr>
      <vt:lpstr>Routing -&gt; Tabel Routing</vt:lpstr>
      <vt:lpstr>Routing -&gt; Default Route</vt:lpstr>
      <vt:lpstr>Routing -&gt; Packet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pds</dc:creator>
  <cp:lastModifiedBy>Gde</cp:lastModifiedBy>
  <cp:revision>98</cp:revision>
  <dcterms:created xsi:type="dcterms:W3CDTF">2022-08-25T13:17:53Z</dcterms:created>
  <dcterms:modified xsi:type="dcterms:W3CDTF">2025-02-26T04:01:50Z</dcterms:modified>
</cp:coreProperties>
</file>